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
  <Default Extension="tiff" ContentType="image/tiff"/>
  <Default Extension="vsdx" ContentType="application/vnd.ms-visio.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7.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1.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1.xml" ContentType="application/vnd.openxmlformats-officedocument.drawingml.chartshape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1" r:id="rId1"/>
  </p:sldMasterIdLst>
  <p:notesMasterIdLst>
    <p:notesMasterId r:id="rId114"/>
  </p:notesMasterIdLst>
  <p:sldIdLst>
    <p:sldId id="256" r:id="rId2"/>
    <p:sldId id="383" r:id="rId3"/>
    <p:sldId id="278" r:id="rId4"/>
    <p:sldId id="420" r:id="rId5"/>
    <p:sldId id="279" r:id="rId6"/>
    <p:sldId id="280" r:id="rId7"/>
    <p:sldId id="281" r:id="rId8"/>
    <p:sldId id="282" r:id="rId9"/>
    <p:sldId id="283" r:id="rId10"/>
    <p:sldId id="284" r:id="rId11"/>
    <p:sldId id="285" r:id="rId12"/>
    <p:sldId id="287" r:id="rId13"/>
    <p:sldId id="288" r:id="rId14"/>
    <p:sldId id="289" r:id="rId15"/>
    <p:sldId id="290" r:id="rId16"/>
    <p:sldId id="291" r:id="rId17"/>
    <p:sldId id="292" r:id="rId18"/>
    <p:sldId id="293" r:id="rId19"/>
    <p:sldId id="384" r:id="rId20"/>
    <p:sldId id="419" r:id="rId21"/>
    <p:sldId id="376" r:id="rId22"/>
    <p:sldId id="377" r:id="rId23"/>
    <p:sldId id="378" r:id="rId24"/>
    <p:sldId id="380" r:id="rId25"/>
    <p:sldId id="381" r:id="rId26"/>
    <p:sldId id="382" r:id="rId27"/>
    <p:sldId id="300" r:id="rId28"/>
    <p:sldId id="299" r:id="rId29"/>
    <p:sldId id="301" r:id="rId30"/>
    <p:sldId id="302" r:id="rId31"/>
    <p:sldId id="303" r:id="rId32"/>
    <p:sldId id="379" r:id="rId33"/>
    <p:sldId id="305" r:id="rId34"/>
    <p:sldId id="385" r:id="rId35"/>
    <p:sldId id="307" r:id="rId36"/>
    <p:sldId id="308" r:id="rId37"/>
    <p:sldId id="309" r:id="rId38"/>
    <p:sldId id="310" r:id="rId39"/>
    <p:sldId id="311" r:id="rId40"/>
    <p:sldId id="313" r:id="rId41"/>
    <p:sldId id="314" r:id="rId42"/>
    <p:sldId id="315" r:id="rId43"/>
    <p:sldId id="316" r:id="rId44"/>
    <p:sldId id="317" r:id="rId45"/>
    <p:sldId id="318" r:id="rId46"/>
    <p:sldId id="320" r:id="rId47"/>
    <p:sldId id="323" r:id="rId48"/>
    <p:sldId id="324" r:id="rId49"/>
    <p:sldId id="325" r:id="rId50"/>
    <p:sldId id="326" r:id="rId51"/>
    <p:sldId id="327" r:id="rId52"/>
    <p:sldId id="329" r:id="rId53"/>
    <p:sldId id="333" r:id="rId54"/>
    <p:sldId id="334" r:id="rId55"/>
    <p:sldId id="345" r:id="rId56"/>
    <p:sldId id="347" r:id="rId57"/>
    <p:sldId id="348" r:id="rId58"/>
    <p:sldId id="349" r:id="rId59"/>
    <p:sldId id="350" r:id="rId60"/>
    <p:sldId id="351" r:id="rId61"/>
    <p:sldId id="352" r:id="rId62"/>
    <p:sldId id="354" r:id="rId63"/>
    <p:sldId id="355" r:id="rId64"/>
    <p:sldId id="386" r:id="rId65"/>
    <p:sldId id="418" r:id="rId66"/>
    <p:sldId id="413" r:id="rId67"/>
    <p:sldId id="360" r:id="rId68"/>
    <p:sldId id="415" r:id="rId69"/>
    <p:sldId id="416" r:id="rId70"/>
    <p:sldId id="423" r:id="rId71"/>
    <p:sldId id="405" r:id="rId72"/>
    <p:sldId id="407" r:id="rId73"/>
    <p:sldId id="406" r:id="rId74"/>
    <p:sldId id="421" r:id="rId75"/>
    <p:sldId id="409" r:id="rId76"/>
    <p:sldId id="410" r:id="rId77"/>
    <p:sldId id="387" r:id="rId78"/>
    <p:sldId id="312" r:id="rId79"/>
    <p:sldId id="361" r:id="rId80"/>
    <p:sldId id="362" r:id="rId81"/>
    <p:sldId id="388" r:id="rId82"/>
    <p:sldId id="389" r:id="rId83"/>
    <p:sldId id="363" r:id="rId84"/>
    <p:sldId id="390" r:id="rId85"/>
    <p:sldId id="422" r:id="rId86"/>
    <p:sldId id="391" r:id="rId87"/>
    <p:sldId id="319" r:id="rId88"/>
    <p:sldId id="392" r:id="rId89"/>
    <p:sldId id="321" r:id="rId90"/>
    <p:sldId id="322" r:id="rId91"/>
    <p:sldId id="330" r:id="rId92"/>
    <p:sldId id="393" r:id="rId93"/>
    <p:sldId id="394" r:id="rId94"/>
    <p:sldId id="395" r:id="rId95"/>
    <p:sldId id="396" r:id="rId96"/>
    <p:sldId id="397" r:id="rId97"/>
    <p:sldId id="328" r:id="rId98"/>
    <p:sldId id="365" r:id="rId99"/>
    <p:sldId id="398" r:id="rId100"/>
    <p:sldId id="411" r:id="rId101"/>
    <p:sldId id="412" r:id="rId102"/>
    <p:sldId id="294" r:id="rId103"/>
    <p:sldId id="297" r:id="rId104"/>
    <p:sldId id="375" r:id="rId105"/>
    <p:sldId id="399" r:id="rId106"/>
    <p:sldId id="400" r:id="rId107"/>
    <p:sldId id="401" r:id="rId108"/>
    <p:sldId id="402" r:id="rId109"/>
    <p:sldId id="403" r:id="rId110"/>
    <p:sldId id="404" r:id="rId111"/>
    <p:sldId id="270" r:id="rId112"/>
    <p:sldId id="414" r:id="rId113"/>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Verdana" pitchFamily="34" charset="0"/>
        <a:ea typeface="宋体" pitchFamily="2" charset="-122"/>
        <a:cs typeface="+mn-cs"/>
      </a:defRPr>
    </a:lvl1pPr>
    <a:lvl2pPr marL="457200" algn="l" rtl="0" fontAlgn="base">
      <a:spcBef>
        <a:spcPct val="0"/>
      </a:spcBef>
      <a:spcAft>
        <a:spcPct val="0"/>
      </a:spcAft>
      <a:defRPr kern="1200">
        <a:solidFill>
          <a:schemeClr val="tx1"/>
        </a:solidFill>
        <a:latin typeface="Verdana" pitchFamily="34" charset="0"/>
        <a:ea typeface="宋体" pitchFamily="2" charset="-122"/>
        <a:cs typeface="+mn-cs"/>
      </a:defRPr>
    </a:lvl2pPr>
    <a:lvl3pPr marL="914400" algn="l" rtl="0" fontAlgn="base">
      <a:spcBef>
        <a:spcPct val="0"/>
      </a:spcBef>
      <a:spcAft>
        <a:spcPct val="0"/>
      </a:spcAft>
      <a:defRPr kern="1200">
        <a:solidFill>
          <a:schemeClr val="tx1"/>
        </a:solidFill>
        <a:latin typeface="Verdana" pitchFamily="34" charset="0"/>
        <a:ea typeface="宋体" pitchFamily="2" charset="-122"/>
        <a:cs typeface="+mn-cs"/>
      </a:defRPr>
    </a:lvl3pPr>
    <a:lvl4pPr marL="1371600" algn="l" rtl="0" fontAlgn="base">
      <a:spcBef>
        <a:spcPct val="0"/>
      </a:spcBef>
      <a:spcAft>
        <a:spcPct val="0"/>
      </a:spcAft>
      <a:defRPr kern="1200">
        <a:solidFill>
          <a:schemeClr val="tx1"/>
        </a:solidFill>
        <a:latin typeface="Verdana" pitchFamily="34" charset="0"/>
        <a:ea typeface="宋体" pitchFamily="2" charset="-122"/>
        <a:cs typeface="+mn-cs"/>
      </a:defRPr>
    </a:lvl4pPr>
    <a:lvl5pPr marL="1828800" algn="l" rtl="0" fontAlgn="base">
      <a:spcBef>
        <a:spcPct val="0"/>
      </a:spcBef>
      <a:spcAft>
        <a:spcPct val="0"/>
      </a:spcAft>
      <a:defRPr kern="1200">
        <a:solidFill>
          <a:schemeClr val="tx1"/>
        </a:solidFill>
        <a:latin typeface="Verdana" pitchFamily="34" charset="0"/>
        <a:ea typeface="宋体" pitchFamily="2" charset="-122"/>
        <a:cs typeface="+mn-cs"/>
      </a:defRPr>
    </a:lvl5pPr>
    <a:lvl6pPr marL="2286000" algn="l" defTabSz="914400" rtl="0" eaLnBrk="1" latinLnBrk="0" hangingPunct="1">
      <a:defRPr kern="1200">
        <a:solidFill>
          <a:schemeClr val="tx1"/>
        </a:solidFill>
        <a:latin typeface="Verdana" pitchFamily="34" charset="0"/>
        <a:ea typeface="宋体" pitchFamily="2" charset="-122"/>
        <a:cs typeface="+mn-cs"/>
      </a:defRPr>
    </a:lvl6pPr>
    <a:lvl7pPr marL="2743200" algn="l" defTabSz="914400" rtl="0" eaLnBrk="1" latinLnBrk="0" hangingPunct="1">
      <a:defRPr kern="1200">
        <a:solidFill>
          <a:schemeClr val="tx1"/>
        </a:solidFill>
        <a:latin typeface="Verdana" pitchFamily="34" charset="0"/>
        <a:ea typeface="宋体" pitchFamily="2" charset="-122"/>
        <a:cs typeface="+mn-cs"/>
      </a:defRPr>
    </a:lvl7pPr>
    <a:lvl8pPr marL="3200400" algn="l" defTabSz="914400" rtl="0" eaLnBrk="1" latinLnBrk="0" hangingPunct="1">
      <a:defRPr kern="1200">
        <a:solidFill>
          <a:schemeClr val="tx1"/>
        </a:solidFill>
        <a:latin typeface="Verdana" pitchFamily="34" charset="0"/>
        <a:ea typeface="宋体" pitchFamily="2" charset="-122"/>
        <a:cs typeface="+mn-cs"/>
      </a:defRPr>
    </a:lvl8pPr>
    <a:lvl9pPr marL="3657600" algn="l" defTabSz="914400" rtl="0" eaLnBrk="1" latinLnBrk="0" hangingPunct="1">
      <a:defRPr kern="1200">
        <a:solidFill>
          <a:schemeClr val="tx1"/>
        </a:solidFill>
        <a:latin typeface="Verdana"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66FFFF"/>
    <a:srgbClr val="D5D38F"/>
    <a:srgbClr val="4B9EB5"/>
    <a:srgbClr val="FFFFCC"/>
    <a:srgbClr val="00FFFF"/>
    <a:srgbClr val="339966"/>
    <a:srgbClr val="99FF66"/>
    <a:srgbClr val="FFFFFF"/>
    <a:srgbClr val="00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54" autoAdjust="0"/>
    <p:restoredTop sz="84899" autoAdjust="0"/>
  </p:normalViewPr>
  <p:slideViewPr>
    <p:cSldViewPr>
      <p:cViewPr varScale="1">
        <p:scale>
          <a:sx n="92" d="100"/>
          <a:sy n="92" d="100"/>
        </p:scale>
        <p:origin x="2166" y="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19"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213e45b8a479442b" providerId="LiveId" clId="{686A959B-9600-44E2-89C8-BB6E20826DBC}"/>
    <pc:docChg chg="undo custSel addSld delSld modSld sldOrd">
      <pc:chgData name="" userId="213e45b8a479442b" providerId="LiveId" clId="{686A959B-9600-44E2-89C8-BB6E20826DBC}" dt="2024-10-28T16:49:20.697" v="1238" actId="207"/>
      <pc:docMkLst>
        <pc:docMk/>
      </pc:docMkLst>
      <pc:sldChg chg="modSp">
        <pc:chgData name="" userId="213e45b8a479442b" providerId="LiveId" clId="{686A959B-9600-44E2-89C8-BB6E20826DBC}" dt="2024-10-28T10:30:53.764" v="63" actId="2711"/>
        <pc:sldMkLst>
          <pc:docMk/>
          <pc:sldMk cId="2651887690" sldId="278"/>
        </pc:sldMkLst>
        <pc:spChg chg="mod">
          <ac:chgData name="" userId="213e45b8a479442b" providerId="LiveId" clId="{686A959B-9600-44E2-89C8-BB6E20826DBC}" dt="2024-10-28T10:30:53.764" v="63" actId="2711"/>
          <ac:spMkLst>
            <pc:docMk/>
            <pc:sldMk cId="2651887690" sldId="278"/>
            <ac:spMk id="24" creationId="{A6EB6BB8-ADCA-47A6-B271-89B3F31B6304}"/>
          </ac:spMkLst>
        </pc:spChg>
      </pc:sldChg>
      <pc:sldChg chg="modSp">
        <pc:chgData name="" userId="213e45b8a479442b" providerId="LiveId" clId="{686A959B-9600-44E2-89C8-BB6E20826DBC}" dt="2024-10-28T10:31:19.496" v="65" actId="255"/>
        <pc:sldMkLst>
          <pc:docMk/>
          <pc:sldMk cId="2439579864" sldId="279"/>
        </pc:sldMkLst>
        <pc:spChg chg="mod">
          <ac:chgData name="" userId="213e45b8a479442b" providerId="LiveId" clId="{686A959B-9600-44E2-89C8-BB6E20826DBC}" dt="2024-10-28T10:31:19.496" v="65" actId="255"/>
          <ac:spMkLst>
            <pc:docMk/>
            <pc:sldMk cId="2439579864" sldId="279"/>
            <ac:spMk id="37" creationId="{5C5DAFD8-594C-444C-A58C-E17FE1C1BE45}"/>
          </ac:spMkLst>
        </pc:spChg>
      </pc:sldChg>
      <pc:sldChg chg="modSp">
        <pc:chgData name="" userId="213e45b8a479442b" providerId="LiveId" clId="{686A959B-9600-44E2-89C8-BB6E20826DBC}" dt="2024-10-28T10:31:23.863" v="66" actId="255"/>
        <pc:sldMkLst>
          <pc:docMk/>
          <pc:sldMk cId="307720032" sldId="280"/>
        </pc:sldMkLst>
        <pc:spChg chg="mod">
          <ac:chgData name="" userId="213e45b8a479442b" providerId="LiveId" clId="{686A959B-9600-44E2-89C8-BB6E20826DBC}" dt="2024-10-28T10:31:23.863" v="66" actId="255"/>
          <ac:spMkLst>
            <pc:docMk/>
            <pc:sldMk cId="307720032" sldId="280"/>
            <ac:spMk id="12" creationId="{D733F2F2-6B35-44BF-BCDF-B173B1426C3A}"/>
          </ac:spMkLst>
        </pc:spChg>
      </pc:sldChg>
      <pc:sldChg chg="modSp">
        <pc:chgData name="" userId="213e45b8a479442b" providerId="LiveId" clId="{686A959B-9600-44E2-89C8-BB6E20826DBC}" dt="2024-10-28T10:31:28.166" v="67" actId="255"/>
        <pc:sldMkLst>
          <pc:docMk/>
          <pc:sldMk cId="1123138570" sldId="281"/>
        </pc:sldMkLst>
        <pc:spChg chg="mod">
          <ac:chgData name="" userId="213e45b8a479442b" providerId="LiveId" clId="{686A959B-9600-44E2-89C8-BB6E20826DBC}" dt="2024-10-28T10:31:28.166" v="67" actId="255"/>
          <ac:spMkLst>
            <pc:docMk/>
            <pc:sldMk cId="1123138570" sldId="281"/>
            <ac:spMk id="17" creationId="{E5A8C89A-08B3-4E78-BAF2-EC5561118062}"/>
          </ac:spMkLst>
        </pc:spChg>
      </pc:sldChg>
      <pc:sldChg chg="modSp">
        <pc:chgData name="" userId="213e45b8a479442b" providerId="LiveId" clId="{686A959B-9600-44E2-89C8-BB6E20826DBC}" dt="2024-10-28T10:31:32.814" v="68" actId="255"/>
        <pc:sldMkLst>
          <pc:docMk/>
          <pc:sldMk cId="849598055" sldId="283"/>
        </pc:sldMkLst>
        <pc:spChg chg="mod">
          <ac:chgData name="" userId="213e45b8a479442b" providerId="LiveId" clId="{686A959B-9600-44E2-89C8-BB6E20826DBC}" dt="2024-10-28T10:31:32.814" v="68" actId="255"/>
          <ac:spMkLst>
            <pc:docMk/>
            <pc:sldMk cId="849598055" sldId="283"/>
            <ac:spMk id="7" creationId="{1F2B8FCB-4B24-4321-9A0D-2140910EB00C}"/>
          </ac:spMkLst>
        </pc:spChg>
      </pc:sldChg>
      <pc:sldChg chg="modSp">
        <pc:chgData name="" userId="213e45b8a479442b" providerId="LiveId" clId="{686A959B-9600-44E2-89C8-BB6E20826DBC}" dt="2024-10-28T10:31:36.820" v="69" actId="255"/>
        <pc:sldMkLst>
          <pc:docMk/>
          <pc:sldMk cId="1922298807" sldId="284"/>
        </pc:sldMkLst>
        <pc:spChg chg="mod">
          <ac:chgData name="" userId="213e45b8a479442b" providerId="LiveId" clId="{686A959B-9600-44E2-89C8-BB6E20826DBC}" dt="2024-10-28T10:31:36.820" v="69" actId="255"/>
          <ac:spMkLst>
            <pc:docMk/>
            <pc:sldMk cId="1922298807" sldId="284"/>
            <ac:spMk id="38" creationId="{9FFF8A6E-9037-4743-B22E-FEDA9BE1317C}"/>
          </ac:spMkLst>
        </pc:spChg>
      </pc:sldChg>
      <pc:sldChg chg="modSp">
        <pc:chgData name="" userId="213e45b8a479442b" providerId="LiveId" clId="{686A959B-9600-44E2-89C8-BB6E20826DBC}" dt="2024-10-28T10:31:41.126" v="70" actId="255"/>
        <pc:sldMkLst>
          <pc:docMk/>
          <pc:sldMk cId="3272382988" sldId="285"/>
        </pc:sldMkLst>
        <pc:spChg chg="mod">
          <ac:chgData name="" userId="213e45b8a479442b" providerId="LiveId" clId="{686A959B-9600-44E2-89C8-BB6E20826DBC}" dt="2024-10-28T10:31:41.126" v="70" actId="255"/>
          <ac:spMkLst>
            <pc:docMk/>
            <pc:sldMk cId="3272382988" sldId="285"/>
            <ac:spMk id="77" creationId="{FEE7A8AF-2865-4A7F-8E23-0D63EDD5904F}"/>
          </ac:spMkLst>
        </pc:spChg>
      </pc:sldChg>
      <pc:sldChg chg="modSp">
        <pc:chgData name="" userId="213e45b8a479442b" providerId="LiveId" clId="{686A959B-9600-44E2-89C8-BB6E20826DBC}" dt="2024-10-28T10:31:59.334" v="72" actId="1076"/>
        <pc:sldMkLst>
          <pc:docMk/>
          <pc:sldMk cId="3847720449" sldId="287"/>
        </pc:sldMkLst>
        <pc:spChg chg="mod">
          <ac:chgData name="" userId="213e45b8a479442b" providerId="LiveId" clId="{686A959B-9600-44E2-89C8-BB6E20826DBC}" dt="2024-10-28T10:31:46.288" v="71" actId="255"/>
          <ac:spMkLst>
            <pc:docMk/>
            <pc:sldMk cId="3847720449" sldId="287"/>
            <ac:spMk id="22" creationId="{6013CF8E-9611-4C9D-A393-9E11B322D369}"/>
          </ac:spMkLst>
        </pc:spChg>
        <pc:spChg chg="mod">
          <ac:chgData name="" userId="213e45b8a479442b" providerId="LiveId" clId="{686A959B-9600-44E2-89C8-BB6E20826DBC}" dt="2024-10-28T10:31:59.334" v="72" actId="1076"/>
          <ac:spMkLst>
            <pc:docMk/>
            <pc:sldMk cId="3847720449" sldId="287"/>
            <ac:spMk id="27" creationId="{00000000-0000-0000-0000-000000000000}"/>
          </ac:spMkLst>
        </pc:spChg>
      </pc:sldChg>
      <pc:sldChg chg="modSp">
        <pc:chgData name="" userId="213e45b8a479442b" providerId="LiveId" clId="{686A959B-9600-44E2-89C8-BB6E20826DBC}" dt="2024-10-28T10:32:10.156" v="74" actId="255"/>
        <pc:sldMkLst>
          <pc:docMk/>
          <pc:sldMk cId="4196616630" sldId="288"/>
        </pc:sldMkLst>
        <pc:spChg chg="mod">
          <ac:chgData name="" userId="213e45b8a479442b" providerId="LiveId" clId="{686A959B-9600-44E2-89C8-BB6E20826DBC}" dt="2024-10-28T10:32:04.846" v="73" actId="1076"/>
          <ac:spMkLst>
            <pc:docMk/>
            <pc:sldMk cId="4196616630" sldId="288"/>
            <ac:spMk id="27" creationId="{00000000-0000-0000-0000-000000000000}"/>
          </ac:spMkLst>
        </pc:spChg>
        <pc:spChg chg="mod">
          <ac:chgData name="" userId="213e45b8a479442b" providerId="LiveId" clId="{686A959B-9600-44E2-89C8-BB6E20826DBC}" dt="2024-10-28T10:32:10.156" v="74" actId="255"/>
          <ac:spMkLst>
            <pc:docMk/>
            <pc:sldMk cId="4196616630" sldId="288"/>
            <ac:spMk id="35" creationId="{59DB2F20-1A13-46FF-917B-DF7BB62F8074}"/>
          </ac:spMkLst>
        </pc:spChg>
      </pc:sldChg>
      <pc:sldChg chg="modSp">
        <pc:chgData name="" userId="213e45b8a479442b" providerId="LiveId" clId="{686A959B-9600-44E2-89C8-BB6E20826DBC}" dt="2024-10-28T10:32:20.760" v="76" actId="1076"/>
        <pc:sldMkLst>
          <pc:docMk/>
          <pc:sldMk cId="635807061" sldId="289"/>
        </pc:sldMkLst>
        <pc:spChg chg="mod">
          <ac:chgData name="" userId="213e45b8a479442b" providerId="LiveId" clId="{686A959B-9600-44E2-89C8-BB6E20826DBC}" dt="2024-10-28T10:32:15.892" v="75" actId="255"/>
          <ac:spMkLst>
            <pc:docMk/>
            <pc:sldMk cId="635807061" sldId="289"/>
            <ac:spMk id="16" creationId="{7CC9FBAB-065A-49F8-9CDE-6C21DDA108F8}"/>
          </ac:spMkLst>
        </pc:spChg>
        <pc:spChg chg="mod">
          <ac:chgData name="" userId="213e45b8a479442b" providerId="LiveId" clId="{686A959B-9600-44E2-89C8-BB6E20826DBC}" dt="2024-10-28T10:32:20.760" v="76" actId="1076"/>
          <ac:spMkLst>
            <pc:docMk/>
            <pc:sldMk cId="635807061" sldId="289"/>
            <ac:spMk id="31756" creationId="{00000000-0000-0000-0000-000000000000}"/>
          </ac:spMkLst>
        </pc:spChg>
      </pc:sldChg>
      <pc:sldChg chg="modSp">
        <pc:chgData name="" userId="213e45b8a479442b" providerId="LiveId" clId="{686A959B-9600-44E2-89C8-BB6E20826DBC}" dt="2024-10-28T10:32:35.054" v="78" actId="255"/>
        <pc:sldMkLst>
          <pc:docMk/>
          <pc:sldMk cId="1036983964" sldId="290"/>
        </pc:sldMkLst>
        <pc:spChg chg="mod">
          <ac:chgData name="" userId="213e45b8a479442b" providerId="LiveId" clId="{686A959B-9600-44E2-89C8-BB6E20826DBC}" dt="2024-10-28T10:32:32.454" v="77" actId="1076"/>
          <ac:spMkLst>
            <pc:docMk/>
            <pc:sldMk cId="1036983964" sldId="290"/>
            <ac:spMk id="2" creationId="{00000000-0000-0000-0000-000000000000}"/>
          </ac:spMkLst>
        </pc:spChg>
        <pc:spChg chg="mod">
          <ac:chgData name="" userId="213e45b8a479442b" providerId="LiveId" clId="{686A959B-9600-44E2-89C8-BB6E20826DBC}" dt="2024-10-28T10:32:35.054" v="78" actId="255"/>
          <ac:spMkLst>
            <pc:docMk/>
            <pc:sldMk cId="1036983964" sldId="290"/>
            <ac:spMk id="7" creationId="{B5B39AFF-4643-4FEE-9EC1-F04DD0AE2C55}"/>
          </ac:spMkLst>
        </pc:spChg>
      </pc:sldChg>
      <pc:sldChg chg="modSp">
        <pc:chgData name="" userId="213e45b8a479442b" providerId="LiveId" clId="{686A959B-9600-44E2-89C8-BB6E20826DBC}" dt="2024-10-28T10:32:46.313" v="80" actId="1076"/>
        <pc:sldMkLst>
          <pc:docMk/>
          <pc:sldMk cId="1486824621" sldId="291"/>
        </pc:sldMkLst>
        <pc:spChg chg="mod">
          <ac:chgData name="" userId="213e45b8a479442b" providerId="LiveId" clId="{686A959B-9600-44E2-89C8-BB6E20826DBC}" dt="2024-10-28T10:32:46.313" v="80" actId="1076"/>
          <ac:spMkLst>
            <pc:docMk/>
            <pc:sldMk cId="1486824621" sldId="291"/>
            <ac:spMk id="2" creationId="{00000000-0000-0000-0000-000000000000}"/>
          </ac:spMkLst>
        </pc:spChg>
        <pc:spChg chg="mod">
          <ac:chgData name="" userId="213e45b8a479442b" providerId="LiveId" clId="{686A959B-9600-44E2-89C8-BB6E20826DBC}" dt="2024-10-28T10:32:41.962" v="79" actId="255"/>
          <ac:spMkLst>
            <pc:docMk/>
            <pc:sldMk cId="1486824621" sldId="291"/>
            <ac:spMk id="6" creationId="{5DAB47E0-49BB-431C-A30E-D9EF31E69729}"/>
          </ac:spMkLst>
        </pc:spChg>
      </pc:sldChg>
      <pc:sldChg chg="modSp">
        <pc:chgData name="" userId="213e45b8a479442b" providerId="LiveId" clId="{686A959B-9600-44E2-89C8-BB6E20826DBC}" dt="2024-10-28T10:32:57.244" v="82" actId="255"/>
        <pc:sldMkLst>
          <pc:docMk/>
          <pc:sldMk cId="1244524603" sldId="292"/>
        </pc:sldMkLst>
        <pc:spChg chg="mod">
          <ac:chgData name="" userId="213e45b8a479442b" providerId="LiveId" clId="{686A959B-9600-44E2-89C8-BB6E20826DBC}" dt="2024-10-28T10:32:57.244" v="82" actId="255"/>
          <ac:spMkLst>
            <pc:docMk/>
            <pc:sldMk cId="1244524603" sldId="292"/>
            <ac:spMk id="8" creationId="{640E49D8-9540-49BC-9BEC-ADB3EBDA4FA4}"/>
          </ac:spMkLst>
        </pc:spChg>
      </pc:sldChg>
      <pc:sldChg chg="modSp">
        <pc:chgData name="" userId="213e45b8a479442b" providerId="LiveId" clId="{686A959B-9600-44E2-89C8-BB6E20826DBC}" dt="2024-10-28T10:32:52.954" v="81" actId="255"/>
        <pc:sldMkLst>
          <pc:docMk/>
          <pc:sldMk cId="431533690" sldId="293"/>
        </pc:sldMkLst>
        <pc:spChg chg="mod">
          <ac:chgData name="" userId="213e45b8a479442b" providerId="LiveId" clId="{686A959B-9600-44E2-89C8-BB6E20826DBC}" dt="2024-10-28T10:32:52.954" v="81" actId="255"/>
          <ac:spMkLst>
            <pc:docMk/>
            <pc:sldMk cId="431533690" sldId="293"/>
            <ac:spMk id="7" creationId="{C897F223-4F8F-4E26-8843-602AB808F1FE}"/>
          </ac:spMkLst>
        </pc:spChg>
      </pc:sldChg>
      <pc:sldChg chg="modSp">
        <pc:chgData name="" userId="213e45b8a479442b" providerId="LiveId" clId="{686A959B-9600-44E2-89C8-BB6E20826DBC}" dt="2024-10-28T11:26:23.427" v="224" actId="1035"/>
        <pc:sldMkLst>
          <pc:docMk/>
          <pc:sldMk cId="2250854897" sldId="294"/>
        </pc:sldMkLst>
        <pc:spChg chg="mod">
          <ac:chgData name="" userId="213e45b8a479442b" providerId="LiveId" clId="{686A959B-9600-44E2-89C8-BB6E20826DBC}" dt="2024-10-28T11:26:23.427" v="224" actId="1035"/>
          <ac:spMkLst>
            <pc:docMk/>
            <pc:sldMk cId="2250854897" sldId="294"/>
            <ac:spMk id="12290" creationId="{00000000-0000-0000-0000-000000000000}"/>
          </ac:spMkLst>
        </pc:spChg>
      </pc:sldChg>
      <pc:sldChg chg="modSp">
        <pc:chgData name="" userId="213e45b8a479442b" providerId="LiveId" clId="{686A959B-9600-44E2-89C8-BB6E20826DBC}" dt="2024-10-28T11:28:34.258" v="249" actId="1076"/>
        <pc:sldMkLst>
          <pc:docMk/>
          <pc:sldMk cId="3174227064" sldId="297"/>
        </pc:sldMkLst>
        <pc:spChg chg="mod">
          <ac:chgData name="" userId="213e45b8a479442b" providerId="LiveId" clId="{686A959B-9600-44E2-89C8-BB6E20826DBC}" dt="2024-10-28T11:28:34.258" v="249" actId="1076"/>
          <ac:spMkLst>
            <pc:docMk/>
            <pc:sldMk cId="3174227064" sldId="297"/>
            <ac:spMk id="3" creationId="{00000000-0000-0000-0000-000000000000}"/>
          </ac:spMkLst>
        </pc:spChg>
        <pc:spChg chg="mod">
          <ac:chgData name="" userId="213e45b8a479442b" providerId="LiveId" clId="{686A959B-9600-44E2-89C8-BB6E20826DBC}" dt="2024-10-28T11:26:50.697" v="232" actId="1037"/>
          <ac:spMkLst>
            <pc:docMk/>
            <pc:sldMk cId="3174227064" sldId="297"/>
            <ac:spMk id="12290" creationId="{00000000-0000-0000-0000-000000000000}"/>
          </ac:spMkLst>
        </pc:spChg>
      </pc:sldChg>
      <pc:sldChg chg="modSp">
        <pc:chgData name="" userId="213e45b8a479442b" providerId="LiveId" clId="{686A959B-9600-44E2-89C8-BB6E20826DBC}" dt="2024-10-28T10:35:02.834" v="127" actId="1035"/>
        <pc:sldMkLst>
          <pc:docMk/>
          <pc:sldMk cId="2686774539" sldId="299"/>
        </pc:sldMkLst>
        <pc:spChg chg="mod">
          <ac:chgData name="" userId="213e45b8a479442b" providerId="LiveId" clId="{686A959B-9600-44E2-89C8-BB6E20826DBC}" dt="2024-10-28T10:35:02.834" v="127" actId="1035"/>
          <ac:spMkLst>
            <pc:docMk/>
            <pc:sldMk cId="2686774539" sldId="299"/>
            <ac:spMk id="3" creationId="{00000000-0000-0000-0000-000000000000}"/>
          </ac:spMkLst>
        </pc:spChg>
      </pc:sldChg>
      <pc:sldChg chg="modSp">
        <pc:chgData name="" userId="213e45b8a479442b" providerId="LiveId" clId="{686A959B-9600-44E2-89C8-BB6E20826DBC}" dt="2024-10-28T10:34:49.532" v="122" actId="1035"/>
        <pc:sldMkLst>
          <pc:docMk/>
          <pc:sldMk cId="4177792136" sldId="300"/>
        </pc:sldMkLst>
        <pc:spChg chg="mod">
          <ac:chgData name="" userId="213e45b8a479442b" providerId="LiveId" clId="{686A959B-9600-44E2-89C8-BB6E20826DBC}" dt="2024-10-28T10:34:49.532" v="122" actId="1035"/>
          <ac:spMkLst>
            <pc:docMk/>
            <pc:sldMk cId="4177792136" sldId="300"/>
            <ac:spMk id="9" creationId="{00000000-0000-0000-0000-000000000000}"/>
          </ac:spMkLst>
        </pc:spChg>
      </pc:sldChg>
      <pc:sldChg chg="modSp">
        <pc:chgData name="" userId="213e45b8a479442b" providerId="LiveId" clId="{686A959B-9600-44E2-89C8-BB6E20826DBC}" dt="2024-10-28T11:20:18.370" v="132" actId="1035"/>
        <pc:sldMkLst>
          <pc:docMk/>
          <pc:sldMk cId="1707391452" sldId="301"/>
        </pc:sldMkLst>
        <pc:spChg chg="mod">
          <ac:chgData name="" userId="213e45b8a479442b" providerId="LiveId" clId="{686A959B-9600-44E2-89C8-BB6E20826DBC}" dt="2024-10-28T11:20:18.370" v="132" actId="1035"/>
          <ac:spMkLst>
            <pc:docMk/>
            <pc:sldMk cId="1707391452" sldId="301"/>
            <ac:spMk id="9" creationId="{00000000-0000-0000-0000-000000000000}"/>
          </ac:spMkLst>
        </pc:spChg>
      </pc:sldChg>
      <pc:sldChg chg="modSp">
        <pc:chgData name="" userId="213e45b8a479442b" providerId="LiveId" clId="{686A959B-9600-44E2-89C8-BB6E20826DBC}" dt="2024-10-28T11:20:29.167" v="137" actId="1037"/>
        <pc:sldMkLst>
          <pc:docMk/>
          <pc:sldMk cId="1383410203" sldId="302"/>
        </pc:sldMkLst>
        <pc:spChg chg="mod">
          <ac:chgData name="" userId="213e45b8a479442b" providerId="LiveId" clId="{686A959B-9600-44E2-89C8-BB6E20826DBC}" dt="2024-10-28T11:20:29.167" v="137" actId="1037"/>
          <ac:spMkLst>
            <pc:docMk/>
            <pc:sldMk cId="1383410203" sldId="302"/>
            <ac:spMk id="2" creationId="{00000000-0000-0000-0000-000000000000}"/>
          </ac:spMkLst>
        </pc:spChg>
      </pc:sldChg>
      <pc:sldChg chg="modSp">
        <pc:chgData name="" userId="213e45b8a479442b" providerId="LiveId" clId="{686A959B-9600-44E2-89C8-BB6E20826DBC}" dt="2024-10-28T11:20:36.714" v="138" actId="255"/>
        <pc:sldMkLst>
          <pc:docMk/>
          <pc:sldMk cId="3363516660" sldId="303"/>
        </pc:sldMkLst>
        <pc:spChg chg="mod">
          <ac:chgData name="" userId="213e45b8a479442b" providerId="LiveId" clId="{686A959B-9600-44E2-89C8-BB6E20826DBC}" dt="2024-10-28T11:20:36.714" v="138" actId="255"/>
          <ac:spMkLst>
            <pc:docMk/>
            <pc:sldMk cId="3363516660" sldId="303"/>
            <ac:spMk id="2" creationId="{00000000-0000-0000-0000-000000000000}"/>
          </ac:spMkLst>
        </pc:spChg>
      </pc:sldChg>
      <pc:sldChg chg="modSp">
        <pc:chgData name="" userId="213e45b8a479442b" providerId="LiveId" clId="{686A959B-9600-44E2-89C8-BB6E20826DBC}" dt="2024-10-28T11:20:58.604" v="146" actId="1035"/>
        <pc:sldMkLst>
          <pc:docMk/>
          <pc:sldMk cId="1234374285" sldId="305"/>
        </pc:sldMkLst>
        <pc:spChg chg="mod">
          <ac:chgData name="" userId="213e45b8a479442b" providerId="LiveId" clId="{686A959B-9600-44E2-89C8-BB6E20826DBC}" dt="2024-10-28T11:20:58.604" v="146" actId="1035"/>
          <ac:spMkLst>
            <pc:docMk/>
            <pc:sldMk cId="1234374285" sldId="305"/>
            <ac:spMk id="3" creationId="{00000000-0000-0000-0000-000000000000}"/>
          </ac:spMkLst>
        </pc:spChg>
      </pc:sldChg>
      <pc:sldChg chg="modSp">
        <pc:chgData name="" userId="213e45b8a479442b" providerId="LiveId" clId="{686A959B-9600-44E2-89C8-BB6E20826DBC}" dt="2024-10-28T11:21:11.621" v="152" actId="1035"/>
        <pc:sldMkLst>
          <pc:docMk/>
          <pc:sldMk cId="3756209168" sldId="307"/>
        </pc:sldMkLst>
        <pc:spChg chg="mod">
          <ac:chgData name="" userId="213e45b8a479442b" providerId="LiveId" clId="{686A959B-9600-44E2-89C8-BB6E20826DBC}" dt="2024-10-28T11:21:11.621" v="152" actId="1035"/>
          <ac:spMkLst>
            <pc:docMk/>
            <pc:sldMk cId="3756209168" sldId="307"/>
            <ac:spMk id="2" creationId="{00000000-0000-0000-0000-000000000000}"/>
          </ac:spMkLst>
        </pc:spChg>
      </pc:sldChg>
      <pc:sldChg chg="modSp">
        <pc:chgData name="" userId="213e45b8a479442b" providerId="LiveId" clId="{686A959B-9600-44E2-89C8-BB6E20826DBC}" dt="2024-10-28T11:21:21.920" v="158" actId="1035"/>
        <pc:sldMkLst>
          <pc:docMk/>
          <pc:sldMk cId="2302741001" sldId="308"/>
        </pc:sldMkLst>
        <pc:spChg chg="mod">
          <ac:chgData name="" userId="213e45b8a479442b" providerId="LiveId" clId="{686A959B-9600-44E2-89C8-BB6E20826DBC}" dt="2024-10-28T11:21:21.920" v="158" actId="1035"/>
          <ac:spMkLst>
            <pc:docMk/>
            <pc:sldMk cId="2302741001" sldId="308"/>
            <ac:spMk id="3" creationId="{00000000-0000-0000-0000-000000000000}"/>
          </ac:spMkLst>
        </pc:spChg>
      </pc:sldChg>
      <pc:sldChg chg="modSp">
        <pc:chgData name="" userId="213e45b8a479442b" providerId="LiveId" clId="{686A959B-9600-44E2-89C8-BB6E20826DBC}" dt="2024-10-28T11:21:30.955" v="160" actId="1035"/>
        <pc:sldMkLst>
          <pc:docMk/>
          <pc:sldMk cId="388317370" sldId="309"/>
        </pc:sldMkLst>
        <pc:spChg chg="mod">
          <ac:chgData name="" userId="213e45b8a479442b" providerId="LiveId" clId="{686A959B-9600-44E2-89C8-BB6E20826DBC}" dt="2024-10-28T11:21:30.955" v="160" actId="1035"/>
          <ac:spMkLst>
            <pc:docMk/>
            <pc:sldMk cId="388317370" sldId="309"/>
            <ac:spMk id="2" creationId="{00000000-0000-0000-0000-000000000000}"/>
          </ac:spMkLst>
        </pc:spChg>
      </pc:sldChg>
      <pc:sldChg chg="modSp">
        <pc:chgData name="" userId="213e45b8a479442b" providerId="LiveId" clId="{686A959B-9600-44E2-89C8-BB6E20826DBC}" dt="2024-10-28T11:28:47.318" v="250" actId="1076"/>
        <pc:sldMkLst>
          <pc:docMk/>
          <pc:sldMk cId="3401691747" sldId="319"/>
        </pc:sldMkLst>
        <pc:spChg chg="mod">
          <ac:chgData name="" userId="213e45b8a479442b" providerId="LiveId" clId="{686A959B-9600-44E2-89C8-BB6E20826DBC}" dt="2024-10-28T11:28:47.318" v="250" actId="1076"/>
          <ac:spMkLst>
            <pc:docMk/>
            <pc:sldMk cId="3401691747" sldId="319"/>
            <ac:spMk id="2" creationId="{00000000-0000-0000-0000-000000000000}"/>
          </ac:spMkLst>
        </pc:spChg>
      </pc:sldChg>
      <pc:sldChg chg="modSp">
        <pc:chgData name="" userId="213e45b8a479442b" providerId="LiveId" clId="{686A959B-9600-44E2-89C8-BB6E20826DBC}" dt="2024-10-28T11:29:08.911" v="254" actId="14100"/>
        <pc:sldMkLst>
          <pc:docMk/>
          <pc:sldMk cId="3300524992" sldId="321"/>
        </pc:sldMkLst>
        <pc:spChg chg="mod">
          <ac:chgData name="" userId="213e45b8a479442b" providerId="LiveId" clId="{686A959B-9600-44E2-89C8-BB6E20826DBC}" dt="2024-10-28T11:28:57.718" v="252" actId="403"/>
          <ac:spMkLst>
            <pc:docMk/>
            <pc:sldMk cId="3300524992" sldId="321"/>
            <ac:spMk id="2" creationId="{00000000-0000-0000-0000-000000000000}"/>
          </ac:spMkLst>
        </pc:spChg>
        <pc:spChg chg="mod">
          <ac:chgData name="" userId="213e45b8a479442b" providerId="LiveId" clId="{686A959B-9600-44E2-89C8-BB6E20826DBC}" dt="2024-10-28T10:27:14.130" v="13" actId="255"/>
          <ac:spMkLst>
            <pc:docMk/>
            <pc:sldMk cId="3300524992" sldId="321"/>
            <ac:spMk id="5" creationId="{00000000-0000-0000-0000-000000000000}"/>
          </ac:spMkLst>
        </pc:spChg>
        <pc:graphicFrameChg chg="mod modGraphic">
          <ac:chgData name="" userId="213e45b8a479442b" providerId="LiveId" clId="{686A959B-9600-44E2-89C8-BB6E20826DBC}" dt="2024-10-28T11:29:08.911" v="254" actId="14100"/>
          <ac:graphicFrameMkLst>
            <pc:docMk/>
            <pc:sldMk cId="3300524992" sldId="321"/>
            <ac:graphicFrameMk id="3" creationId="{00000000-0000-0000-0000-000000000000}"/>
          </ac:graphicFrameMkLst>
        </pc:graphicFrameChg>
      </pc:sldChg>
      <pc:sldChg chg="modSp">
        <pc:chgData name="" userId="213e45b8a479442b" providerId="LiveId" clId="{686A959B-9600-44E2-89C8-BB6E20826DBC}" dt="2024-10-28T11:29:14.498" v="255" actId="1076"/>
        <pc:sldMkLst>
          <pc:docMk/>
          <pc:sldMk cId="2109671746" sldId="322"/>
        </pc:sldMkLst>
        <pc:spChg chg="mod">
          <ac:chgData name="" userId="213e45b8a479442b" providerId="LiveId" clId="{686A959B-9600-44E2-89C8-BB6E20826DBC}" dt="2024-10-28T10:27:09.636" v="12" actId="255"/>
          <ac:spMkLst>
            <pc:docMk/>
            <pc:sldMk cId="2109671746" sldId="322"/>
            <ac:spMk id="5" creationId="{00000000-0000-0000-0000-000000000000}"/>
          </ac:spMkLst>
        </pc:spChg>
        <pc:graphicFrameChg chg="mod">
          <ac:chgData name="" userId="213e45b8a479442b" providerId="LiveId" clId="{686A959B-9600-44E2-89C8-BB6E20826DBC}" dt="2024-10-28T11:29:14.498" v="255" actId="1076"/>
          <ac:graphicFrameMkLst>
            <pc:docMk/>
            <pc:sldMk cId="2109671746" sldId="322"/>
            <ac:graphicFrameMk id="3" creationId="{00000000-0000-0000-0000-000000000000}"/>
          </ac:graphicFrameMkLst>
        </pc:graphicFrameChg>
      </pc:sldChg>
      <pc:sldChg chg="modSp">
        <pc:chgData name="" userId="213e45b8a479442b" providerId="LiveId" clId="{686A959B-9600-44E2-89C8-BB6E20826DBC}" dt="2024-10-28T11:21:45.186" v="162" actId="1037"/>
        <pc:sldMkLst>
          <pc:docMk/>
          <pc:sldMk cId="2732594466" sldId="323"/>
        </pc:sldMkLst>
        <pc:spChg chg="mod">
          <ac:chgData name="" userId="213e45b8a479442b" providerId="LiveId" clId="{686A959B-9600-44E2-89C8-BB6E20826DBC}" dt="2024-10-28T11:21:45.186" v="162" actId="1037"/>
          <ac:spMkLst>
            <pc:docMk/>
            <pc:sldMk cId="2732594466" sldId="323"/>
            <ac:spMk id="2" creationId="{00000000-0000-0000-0000-000000000000}"/>
          </ac:spMkLst>
        </pc:spChg>
      </pc:sldChg>
      <pc:sldChg chg="modSp">
        <pc:chgData name="" userId="213e45b8a479442b" providerId="LiveId" clId="{686A959B-9600-44E2-89C8-BB6E20826DBC}" dt="2024-10-28T11:21:51.346" v="165" actId="1037"/>
        <pc:sldMkLst>
          <pc:docMk/>
          <pc:sldMk cId="3313329334" sldId="324"/>
        </pc:sldMkLst>
        <pc:spChg chg="mod">
          <ac:chgData name="" userId="213e45b8a479442b" providerId="LiveId" clId="{686A959B-9600-44E2-89C8-BB6E20826DBC}" dt="2024-10-28T11:21:51.346" v="165" actId="1037"/>
          <ac:spMkLst>
            <pc:docMk/>
            <pc:sldMk cId="3313329334" sldId="324"/>
            <ac:spMk id="2" creationId="{00000000-0000-0000-0000-000000000000}"/>
          </ac:spMkLst>
        </pc:spChg>
      </pc:sldChg>
      <pc:sldChg chg="modSp">
        <pc:chgData name="" userId="213e45b8a479442b" providerId="LiveId" clId="{686A959B-9600-44E2-89C8-BB6E20826DBC}" dt="2024-10-28T11:30:50.468" v="270" actId="6549"/>
        <pc:sldMkLst>
          <pc:docMk/>
          <pc:sldMk cId="2549095614" sldId="328"/>
        </pc:sldMkLst>
        <pc:spChg chg="mod">
          <ac:chgData name="" userId="213e45b8a479442b" providerId="LiveId" clId="{686A959B-9600-44E2-89C8-BB6E20826DBC}" dt="2024-10-28T11:30:50.468" v="270" actId="6549"/>
          <ac:spMkLst>
            <pc:docMk/>
            <pc:sldMk cId="2549095614" sldId="328"/>
            <ac:spMk id="2" creationId="{00000000-0000-0000-0000-000000000000}"/>
          </ac:spMkLst>
        </pc:spChg>
        <pc:spChg chg="mod">
          <ac:chgData name="" userId="213e45b8a479442b" providerId="LiveId" clId="{686A959B-9600-44E2-89C8-BB6E20826DBC}" dt="2024-10-28T10:28:14.595" v="22" actId="255"/>
          <ac:spMkLst>
            <pc:docMk/>
            <pc:sldMk cId="2549095614" sldId="328"/>
            <ac:spMk id="5" creationId="{00000000-0000-0000-0000-000000000000}"/>
          </ac:spMkLst>
        </pc:spChg>
        <pc:graphicFrameChg chg="mod">
          <ac:chgData name="" userId="213e45b8a479442b" providerId="LiveId" clId="{686A959B-9600-44E2-89C8-BB6E20826DBC}" dt="2024-10-28T11:30:30.302" v="267" actId="1076"/>
          <ac:graphicFrameMkLst>
            <pc:docMk/>
            <pc:sldMk cId="2549095614" sldId="328"/>
            <ac:graphicFrameMk id="3" creationId="{00000000-0000-0000-0000-000000000000}"/>
          </ac:graphicFrameMkLst>
        </pc:graphicFrameChg>
      </pc:sldChg>
      <pc:sldChg chg="modSp">
        <pc:chgData name="" userId="213e45b8a479442b" providerId="LiveId" clId="{686A959B-9600-44E2-89C8-BB6E20826DBC}" dt="2024-10-28T11:33:08.469" v="303" actId="14100"/>
        <pc:sldMkLst>
          <pc:docMk/>
          <pc:sldMk cId="2937053148" sldId="330"/>
        </pc:sldMkLst>
        <pc:spChg chg="mod">
          <ac:chgData name="" userId="213e45b8a479442b" providerId="LiveId" clId="{686A959B-9600-44E2-89C8-BB6E20826DBC}" dt="2024-10-28T11:29:24.158" v="258" actId="5793"/>
          <ac:spMkLst>
            <pc:docMk/>
            <pc:sldMk cId="2937053148" sldId="330"/>
            <ac:spMk id="2" creationId="{00000000-0000-0000-0000-000000000000}"/>
          </ac:spMkLst>
        </pc:spChg>
        <pc:spChg chg="mod">
          <ac:chgData name="" userId="213e45b8a479442b" providerId="LiveId" clId="{686A959B-9600-44E2-89C8-BB6E20826DBC}" dt="2024-10-28T10:27:31.913" v="15" actId="255"/>
          <ac:spMkLst>
            <pc:docMk/>
            <pc:sldMk cId="2937053148" sldId="330"/>
            <ac:spMk id="5" creationId="{00000000-0000-0000-0000-000000000000}"/>
          </ac:spMkLst>
        </pc:spChg>
        <pc:graphicFrameChg chg="mod modGraphic">
          <ac:chgData name="" userId="213e45b8a479442b" providerId="LiveId" clId="{686A959B-9600-44E2-89C8-BB6E20826DBC}" dt="2024-10-28T11:33:08.469" v="303" actId="14100"/>
          <ac:graphicFrameMkLst>
            <pc:docMk/>
            <pc:sldMk cId="2937053148" sldId="330"/>
            <ac:graphicFrameMk id="3" creationId="{00000000-0000-0000-0000-000000000000}"/>
          </ac:graphicFrameMkLst>
        </pc:graphicFrameChg>
      </pc:sldChg>
      <pc:sldChg chg="modSp">
        <pc:chgData name="" userId="213e45b8a479442b" providerId="LiveId" clId="{686A959B-9600-44E2-89C8-BB6E20826DBC}" dt="2024-10-28T11:22:01.697" v="167" actId="1035"/>
        <pc:sldMkLst>
          <pc:docMk/>
          <pc:sldMk cId="729354244" sldId="333"/>
        </pc:sldMkLst>
        <pc:spChg chg="mod">
          <ac:chgData name="" userId="213e45b8a479442b" providerId="LiveId" clId="{686A959B-9600-44E2-89C8-BB6E20826DBC}" dt="2024-10-28T11:22:01.697" v="167" actId="1035"/>
          <ac:spMkLst>
            <pc:docMk/>
            <pc:sldMk cId="729354244" sldId="333"/>
            <ac:spMk id="2" creationId="{00000000-0000-0000-0000-000000000000}"/>
          </ac:spMkLst>
        </pc:spChg>
      </pc:sldChg>
      <pc:sldChg chg="modSp">
        <pc:chgData name="" userId="213e45b8a479442b" providerId="LiveId" clId="{686A959B-9600-44E2-89C8-BB6E20826DBC}" dt="2024-10-28T11:22:08.483" v="169" actId="1035"/>
        <pc:sldMkLst>
          <pc:docMk/>
          <pc:sldMk cId="3447795855" sldId="345"/>
        </pc:sldMkLst>
        <pc:spChg chg="mod">
          <ac:chgData name="" userId="213e45b8a479442b" providerId="LiveId" clId="{686A959B-9600-44E2-89C8-BB6E20826DBC}" dt="2024-10-28T11:22:08.483" v="169" actId="1035"/>
          <ac:spMkLst>
            <pc:docMk/>
            <pc:sldMk cId="3447795855" sldId="345"/>
            <ac:spMk id="11" creationId="{00000000-0000-0000-0000-000000000000}"/>
          </ac:spMkLst>
        </pc:spChg>
      </pc:sldChg>
      <pc:sldChg chg="modSp">
        <pc:chgData name="" userId="213e45b8a479442b" providerId="LiveId" clId="{686A959B-9600-44E2-89C8-BB6E20826DBC}" dt="2024-10-28T11:22:16.626" v="171" actId="1037"/>
        <pc:sldMkLst>
          <pc:docMk/>
          <pc:sldMk cId="3808031218" sldId="348"/>
        </pc:sldMkLst>
        <pc:spChg chg="mod">
          <ac:chgData name="" userId="213e45b8a479442b" providerId="LiveId" clId="{686A959B-9600-44E2-89C8-BB6E20826DBC}" dt="2024-10-28T11:22:16.626" v="171" actId="1037"/>
          <ac:spMkLst>
            <pc:docMk/>
            <pc:sldMk cId="3808031218" sldId="348"/>
            <ac:spMk id="2" creationId="{00000000-0000-0000-0000-000000000000}"/>
          </ac:spMkLst>
        </pc:spChg>
      </pc:sldChg>
      <pc:sldChg chg="modSp">
        <pc:chgData name="" userId="213e45b8a479442b" providerId="LiveId" clId="{686A959B-9600-44E2-89C8-BB6E20826DBC}" dt="2024-10-28T16:37:41.406" v="1057" actId="113"/>
        <pc:sldMkLst>
          <pc:docMk/>
          <pc:sldMk cId="4271425373" sldId="360"/>
        </pc:sldMkLst>
        <pc:spChg chg="mod">
          <ac:chgData name="" userId="213e45b8a479442b" providerId="LiveId" clId="{686A959B-9600-44E2-89C8-BB6E20826DBC}" dt="2024-10-28T16:37:41.406" v="1057" actId="113"/>
          <ac:spMkLst>
            <pc:docMk/>
            <pc:sldMk cId="4271425373" sldId="360"/>
            <ac:spMk id="4" creationId="{00000000-0000-0000-0000-000000000000}"/>
          </ac:spMkLst>
        </pc:spChg>
        <pc:spChg chg="mod">
          <ac:chgData name="" userId="213e45b8a479442b" providerId="LiveId" clId="{686A959B-9600-44E2-89C8-BB6E20826DBC}" dt="2024-10-28T16:37:08.036" v="1053" actId="1035"/>
          <ac:spMkLst>
            <pc:docMk/>
            <pc:sldMk cId="4271425373" sldId="360"/>
            <ac:spMk id="8" creationId="{C0027873-8E93-45CF-9327-3DD347D2744D}"/>
          </ac:spMkLst>
        </pc:spChg>
      </pc:sldChg>
      <pc:sldChg chg="modSp">
        <pc:chgData name="" userId="213e45b8a479442b" providerId="LiveId" clId="{686A959B-9600-44E2-89C8-BB6E20826DBC}" dt="2024-10-28T15:15:47.725" v="309" actId="20577"/>
        <pc:sldMkLst>
          <pc:docMk/>
          <pc:sldMk cId="1927971755" sldId="363"/>
        </pc:sldMkLst>
        <pc:spChg chg="mod">
          <ac:chgData name="" userId="213e45b8a479442b" providerId="LiveId" clId="{686A959B-9600-44E2-89C8-BB6E20826DBC}" dt="2024-10-28T15:15:47.725" v="309" actId="20577"/>
          <ac:spMkLst>
            <pc:docMk/>
            <pc:sldMk cId="1927971755" sldId="363"/>
            <ac:spMk id="2" creationId="{00000000-0000-0000-0000-000000000000}"/>
          </ac:spMkLst>
        </pc:spChg>
        <pc:spChg chg="mod">
          <ac:chgData name="" userId="213e45b8a479442b" providerId="LiveId" clId="{686A959B-9600-44E2-89C8-BB6E20826DBC}" dt="2024-10-28T11:37:54.701" v="308" actId="1076"/>
          <ac:spMkLst>
            <pc:docMk/>
            <pc:sldMk cId="1927971755" sldId="363"/>
            <ac:spMk id="5" creationId="{00000000-0000-0000-0000-000000000000}"/>
          </ac:spMkLst>
        </pc:spChg>
        <pc:spChg chg="mod">
          <ac:chgData name="" userId="213e45b8a479442b" providerId="LiveId" clId="{686A959B-9600-44E2-89C8-BB6E20826DBC}" dt="2024-10-28T11:37:51.441" v="307" actId="1076"/>
          <ac:spMkLst>
            <pc:docMk/>
            <pc:sldMk cId="1927971755" sldId="363"/>
            <ac:spMk id="6" creationId="{00000000-0000-0000-0000-000000000000}"/>
          </ac:spMkLst>
        </pc:spChg>
      </pc:sldChg>
      <pc:sldChg chg="modSp">
        <pc:chgData name="" userId="213e45b8a479442b" providerId="LiveId" clId="{686A959B-9600-44E2-89C8-BB6E20826DBC}" dt="2024-10-28T10:28:45.381" v="24" actId="1038"/>
        <pc:sldMkLst>
          <pc:docMk/>
          <pc:sldMk cId="3596675457" sldId="365"/>
        </pc:sldMkLst>
        <pc:spChg chg="mod">
          <ac:chgData name="" userId="213e45b8a479442b" providerId="LiveId" clId="{686A959B-9600-44E2-89C8-BB6E20826DBC}" dt="2024-10-28T10:28:45.381" v="24" actId="1038"/>
          <ac:spMkLst>
            <pc:docMk/>
            <pc:sldMk cId="3596675457" sldId="365"/>
            <ac:spMk id="5" creationId="{00000000-0000-0000-0000-000000000000}"/>
          </ac:spMkLst>
        </pc:spChg>
      </pc:sldChg>
      <pc:sldChg chg="modSp">
        <pc:chgData name="" userId="213e45b8a479442b" providerId="LiveId" clId="{686A959B-9600-44E2-89C8-BB6E20826DBC}" dt="2024-10-28T10:29:06.898" v="34" actId="1037"/>
        <pc:sldMkLst>
          <pc:docMk/>
          <pc:sldMk cId="1640723756" sldId="375"/>
        </pc:sldMkLst>
        <pc:spChg chg="mod">
          <ac:chgData name="" userId="213e45b8a479442b" providerId="LiveId" clId="{686A959B-9600-44E2-89C8-BB6E20826DBC}" dt="2024-10-28T10:29:06.898" v="34" actId="1037"/>
          <ac:spMkLst>
            <pc:docMk/>
            <pc:sldMk cId="1640723756" sldId="375"/>
            <ac:spMk id="4" creationId="{00000000-0000-0000-0000-000000000000}"/>
          </ac:spMkLst>
        </pc:spChg>
      </pc:sldChg>
      <pc:sldChg chg="modSp">
        <pc:chgData name="" userId="213e45b8a479442b" providerId="LiveId" clId="{686A959B-9600-44E2-89C8-BB6E20826DBC}" dt="2024-10-28T10:33:33.971" v="89" actId="1035"/>
        <pc:sldMkLst>
          <pc:docMk/>
          <pc:sldMk cId="3152815877" sldId="376"/>
        </pc:sldMkLst>
        <pc:spChg chg="mod">
          <ac:chgData name="" userId="213e45b8a479442b" providerId="LiveId" clId="{686A959B-9600-44E2-89C8-BB6E20826DBC}" dt="2024-10-28T10:33:33.971" v="89" actId="1035"/>
          <ac:spMkLst>
            <pc:docMk/>
            <pc:sldMk cId="3152815877" sldId="376"/>
            <ac:spMk id="3" creationId="{00000000-0000-0000-0000-000000000000}"/>
          </ac:spMkLst>
        </pc:spChg>
      </pc:sldChg>
      <pc:sldChg chg="modSp">
        <pc:chgData name="" userId="213e45b8a479442b" providerId="LiveId" clId="{686A959B-9600-44E2-89C8-BB6E20826DBC}" dt="2024-10-28T10:33:43.930" v="94" actId="1035"/>
        <pc:sldMkLst>
          <pc:docMk/>
          <pc:sldMk cId="2251810519" sldId="377"/>
        </pc:sldMkLst>
        <pc:spChg chg="mod">
          <ac:chgData name="" userId="213e45b8a479442b" providerId="LiveId" clId="{686A959B-9600-44E2-89C8-BB6E20826DBC}" dt="2024-10-28T10:33:43.930" v="94" actId="1035"/>
          <ac:spMkLst>
            <pc:docMk/>
            <pc:sldMk cId="2251810519" sldId="377"/>
            <ac:spMk id="3" creationId="{00000000-0000-0000-0000-000000000000}"/>
          </ac:spMkLst>
        </pc:spChg>
      </pc:sldChg>
      <pc:sldChg chg="modSp">
        <pc:chgData name="" userId="213e45b8a479442b" providerId="LiveId" clId="{686A959B-9600-44E2-89C8-BB6E20826DBC}" dt="2024-10-28T10:33:59.249" v="102" actId="1035"/>
        <pc:sldMkLst>
          <pc:docMk/>
          <pc:sldMk cId="2266230005" sldId="378"/>
        </pc:sldMkLst>
        <pc:spChg chg="mod">
          <ac:chgData name="" userId="213e45b8a479442b" providerId="LiveId" clId="{686A959B-9600-44E2-89C8-BB6E20826DBC}" dt="2024-10-28T10:33:59.249" v="102" actId="1035"/>
          <ac:spMkLst>
            <pc:docMk/>
            <pc:sldMk cId="2266230005" sldId="378"/>
            <ac:spMk id="6" creationId="{C153CDD8-57B2-4E99-899C-3B6BD6DD5422}"/>
          </ac:spMkLst>
        </pc:spChg>
      </pc:sldChg>
      <pc:sldChg chg="modSp">
        <pc:chgData name="" userId="213e45b8a479442b" providerId="LiveId" clId="{686A959B-9600-44E2-89C8-BB6E20826DBC}" dt="2024-10-28T11:20:48.618" v="144" actId="1035"/>
        <pc:sldMkLst>
          <pc:docMk/>
          <pc:sldMk cId="4032155920" sldId="379"/>
        </pc:sldMkLst>
        <pc:spChg chg="mod">
          <ac:chgData name="" userId="213e45b8a479442b" providerId="LiveId" clId="{686A959B-9600-44E2-89C8-BB6E20826DBC}" dt="2024-10-28T11:20:48.618" v="144" actId="1035"/>
          <ac:spMkLst>
            <pc:docMk/>
            <pc:sldMk cId="4032155920" sldId="379"/>
            <ac:spMk id="16" creationId="{8DDFB1CF-CA89-4CCE-9566-A74575C3B3F9}"/>
          </ac:spMkLst>
        </pc:spChg>
      </pc:sldChg>
      <pc:sldChg chg="modSp">
        <pc:chgData name="" userId="213e45b8a479442b" providerId="LiveId" clId="{686A959B-9600-44E2-89C8-BB6E20826DBC}" dt="2024-10-28T10:34:08.762" v="107" actId="1035"/>
        <pc:sldMkLst>
          <pc:docMk/>
          <pc:sldMk cId="3186867500" sldId="380"/>
        </pc:sldMkLst>
        <pc:spChg chg="mod">
          <ac:chgData name="" userId="213e45b8a479442b" providerId="LiveId" clId="{686A959B-9600-44E2-89C8-BB6E20826DBC}" dt="2024-10-28T10:34:08.762" v="107" actId="1035"/>
          <ac:spMkLst>
            <pc:docMk/>
            <pc:sldMk cId="3186867500" sldId="380"/>
            <ac:spMk id="3" creationId="{00000000-0000-0000-0000-000000000000}"/>
          </ac:spMkLst>
        </pc:spChg>
      </pc:sldChg>
      <pc:sldChg chg="modSp">
        <pc:chgData name="" userId="213e45b8a479442b" providerId="LiveId" clId="{686A959B-9600-44E2-89C8-BB6E20826DBC}" dt="2024-10-28T10:34:28.893" v="112" actId="1035"/>
        <pc:sldMkLst>
          <pc:docMk/>
          <pc:sldMk cId="2101958327" sldId="381"/>
        </pc:sldMkLst>
        <pc:spChg chg="mod">
          <ac:chgData name="" userId="213e45b8a479442b" providerId="LiveId" clId="{686A959B-9600-44E2-89C8-BB6E20826DBC}" dt="2024-10-28T10:34:28.893" v="112" actId="1035"/>
          <ac:spMkLst>
            <pc:docMk/>
            <pc:sldMk cId="2101958327" sldId="381"/>
            <ac:spMk id="7" creationId="{2F56A700-B460-42AC-83B0-16CD9297216B}"/>
          </ac:spMkLst>
        </pc:spChg>
      </pc:sldChg>
      <pc:sldChg chg="modSp">
        <pc:chgData name="" userId="213e45b8a479442b" providerId="LiveId" clId="{686A959B-9600-44E2-89C8-BB6E20826DBC}" dt="2024-10-28T10:34:39.196" v="117" actId="1035"/>
        <pc:sldMkLst>
          <pc:docMk/>
          <pc:sldMk cId="3771664275" sldId="382"/>
        </pc:sldMkLst>
        <pc:spChg chg="mod">
          <ac:chgData name="" userId="213e45b8a479442b" providerId="LiveId" clId="{686A959B-9600-44E2-89C8-BB6E20826DBC}" dt="2024-10-28T10:34:39.196" v="117" actId="1035"/>
          <ac:spMkLst>
            <pc:docMk/>
            <pc:sldMk cId="3771664275" sldId="382"/>
            <ac:spMk id="3" creationId="{00000000-0000-0000-0000-000000000000}"/>
          </ac:spMkLst>
        </pc:spChg>
      </pc:sldChg>
      <pc:sldChg chg="modSp">
        <pc:chgData name="" userId="213e45b8a479442b" providerId="LiveId" clId="{686A959B-9600-44E2-89C8-BB6E20826DBC}" dt="2024-10-28T11:23:52.036" v="205" actId="1035"/>
        <pc:sldMkLst>
          <pc:docMk/>
          <pc:sldMk cId="2709602160" sldId="387"/>
        </pc:sldMkLst>
        <pc:spChg chg="mod">
          <ac:chgData name="" userId="213e45b8a479442b" providerId="LiveId" clId="{686A959B-9600-44E2-89C8-BB6E20826DBC}" dt="2024-10-28T11:23:52.036" v="205" actId="1035"/>
          <ac:spMkLst>
            <pc:docMk/>
            <pc:sldMk cId="2709602160" sldId="387"/>
            <ac:spMk id="4" creationId="{00000000-0000-0000-0000-000000000000}"/>
          </ac:spMkLst>
        </pc:spChg>
      </pc:sldChg>
      <pc:sldChg chg="modSp">
        <pc:chgData name="" userId="213e45b8a479442b" providerId="LiveId" clId="{686A959B-9600-44E2-89C8-BB6E20826DBC}" dt="2024-10-28T11:28:51.258" v="251" actId="20577"/>
        <pc:sldMkLst>
          <pc:docMk/>
          <pc:sldMk cId="1311276874" sldId="392"/>
        </pc:sldMkLst>
        <pc:spChg chg="mod">
          <ac:chgData name="" userId="213e45b8a479442b" providerId="LiveId" clId="{686A959B-9600-44E2-89C8-BB6E20826DBC}" dt="2024-10-28T11:28:51.258" v="251" actId="20577"/>
          <ac:spMkLst>
            <pc:docMk/>
            <pc:sldMk cId="1311276874" sldId="392"/>
            <ac:spMk id="2" creationId="{00000000-0000-0000-0000-000000000000}"/>
          </ac:spMkLst>
        </pc:spChg>
        <pc:spChg chg="mod">
          <ac:chgData name="" userId="213e45b8a479442b" providerId="LiveId" clId="{686A959B-9600-44E2-89C8-BB6E20826DBC}" dt="2024-10-28T10:27:04.092" v="11" actId="255"/>
          <ac:spMkLst>
            <pc:docMk/>
            <pc:sldMk cId="1311276874" sldId="392"/>
            <ac:spMk id="5" creationId="{00000000-0000-0000-0000-000000000000}"/>
          </ac:spMkLst>
        </pc:spChg>
      </pc:sldChg>
      <pc:sldChg chg="modSp">
        <pc:chgData name="" userId="213e45b8a479442b" providerId="LiveId" clId="{686A959B-9600-44E2-89C8-BB6E20826DBC}" dt="2024-10-28T11:29:48.822" v="262" actId="2710"/>
        <pc:sldMkLst>
          <pc:docMk/>
          <pc:sldMk cId="4151347864" sldId="393"/>
        </pc:sldMkLst>
        <pc:spChg chg="mod">
          <ac:chgData name="" userId="213e45b8a479442b" providerId="LiveId" clId="{686A959B-9600-44E2-89C8-BB6E20826DBC}" dt="2024-10-28T11:29:48.822" v="262" actId="2710"/>
          <ac:spMkLst>
            <pc:docMk/>
            <pc:sldMk cId="4151347864" sldId="393"/>
            <ac:spMk id="2" creationId="{00000000-0000-0000-0000-000000000000}"/>
          </ac:spMkLst>
        </pc:spChg>
        <pc:spChg chg="mod">
          <ac:chgData name="" userId="213e45b8a479442b" providerId="LiveId" clId="{686A959B-9600-44E2-89C8-BB6E20826DBC}" dt="2024-10-28T10:27:36.402" v="16" actId="255"/>
          <ac:spMkLst>
            <pc:docMk/>
            <pc:sldMk cId="4151347864" sldId="393"/>
            <ac:spMk id="5" creationId="{00000000-0000-0000-0000-000000000000}"/>
          </ac:spMkLst>
        </pc:spChg>
      </pc:sldChg>
      <pc:sldChg chg="modSp">
        <pc:chgData name="" userId="213e45b8a479442b" providerId="LiveId" clId="{686A959B-9600-44E2-89C8-BB6E20826DBC}" dt="2024-10-28T11:29:45.690" v="261" actId="2710"/>
        <pc:sldMkLst>
          <pc:docMk/>
          <pc:sldMk cId="739485421" sldId="394"/>
        </pc:sldMkLst>
        <pc:spChg chg="mod">
          <ac:chgData name="" userId="213e45b8a479442b" providerId="LiveId" clId="{686A959B-9600-44E2-89C8-BB6E20826DBC}" dt="2024-10-28T11:29:45.690" v="261" actId="2710"/>
          <ac:spMkLst>
            <pc:docMk/>
            <pc:sldMk cId="739485421" sldId="394"/>
            <ac:spMk id="2" creationId="{00000000-0000-0000-0000-000000000000}"/>
          </ac:spMkLst>
        </pc:spChg>
        <pc:spChg chg="mod">
          <ac:chgData name="" userId="213e45b8a479442b" providerId="LiveId" clId="{686A959B-9600-44E2-89C8-BB6E20826DBC}" dt="2024-10-28T10:27:40.852" v="17" actId="255"/>
          <ac:spMkLst>
            <pc:docMk/>
            <pc:sldMk cId="739485421" sldId="394"/>
            <ac:spMk id="5" creationId="{00000000-0000-0000-0000-000000000000}"/>
          </ac:spMkLst>
        </pc:spChg>
      </pc:sldChg>
      <pc:sldChg chg="modSp">
        <pc:chgData name="" userId="213e45b8a479442b" providerId="LiveId" clId="{686A959B-9600-44E2-89C8-BB6E20826DBC}" dt="2024-10-28T10:27:46.139" v="18" actId="255"/>
        <pc:sldMkLst>
          <pc:docMk/>
          <pc:sldMk cId="4191739321" sldId="395"/>
        </pc:sldMkLst>
        <pc:spChg chg="mod">
          <ac:chgData name="" userId="213e45b8a479442b" providerId="LiveId" clId="{686A959B-9600-44E2-89C8-BB6E20826DBC}" dt="2024-10-28T10:27:46.139" v="18" actId="255"/>
          <ac:spMkLst>
            <pc:docMk/>
            <pc:sldMk cId="4191739321" sldId="395"/>
            <ac:spMk id="5" creationId="{00000000-0000-0000-0000-000000000000}"/>
          </ac:spMkLst>
        </pc:spChg>
      </pc:sldChg>
      <pc:sldChg chg="modSp">
        <pc:chgData name="" userId="213e45b8a479442b" providerId="LiveId" clId="{686A959B-9600-44E2-89C8-BB6E20826DBC}" dt="2024-10-28T11:29:59.809" v="263" actId="6549"/>
        <pc:sldMkLst>
          <pc:docMk/>
          <pc:sldMk cId="3964896418" sldId="396"/>
        </pc:sldMkLst>
        <pc:spChg chg="mod">
          <ac:chgData name="" userId="213e45b8a479442b" providerId="LiveId" clId="{686A959B-9600-44E2-89C8-BB6E20826DBC}" dt="2024-10-28T10:27:54.936" v="20" actId="1035"/>
          <ac:spMkLst>
            <pc:docMk/>
            <pc:sldMk cId="3964896418" sldId="396"/>
            <ac:spMk id="5" creationId="{00000000-0000-0000-0000-000000000000}"/>
          </ac:spMkLst>
        </pc:spChg>
        <pc:spChg chg="mod">
          <ac:chgData name="" userId="213e45b8a479442b" providerId="LiveId" clId="{686A959B-9600-44E2-89C8-BB6E20826DBC}" dt="2024-10-28T11:29:59.809" v="263" actId="6549"/>
          <ac:spMkLst>
            <pc:docMk/>
            <pc:sldMk cId="3964896418" sldId="396"/>
            <ac:spMk id="6" creationId="{00000000-0000-0000-0000-000000000000}"/>
          </ac:spMkLst>
        </pc:spChg>
      </pc:sldChg>
      <pc:sldChg chg="modSp">
        <pc:chgData name="" userId="213e45b8a479442b" providerId="LiveId" clId="{686A959B-9600-44E2-89C8-BB6E20826DBC}" dt="2024-10-28T11:30:41.299" v="269" actId="1076"/>
        <pc:sldMkLst>
          <pc:docMk/>
          <pc:sldMk cId="3495114733" sldId="397"/>
        </pc:sldMkLst>
        <pc:spChg chg="mod">
          <ac:chgData name="" userId="213e45b8a479442b" providerId="LiveId" clId="{686A959B-9600-44E2-89C8-BB6E20826DBC}" dt="2024-10-28T11:30:37.288" v="268" actId="1076"/>
          <ac:spMkLst>
            <pc:docMk/>
            <pc:sldMk cId="3495114733" sldId="397"/>
            <ac:spMk id="2" creationId="{00000000-0000-0000-0000-000000000000}"/>
          </ac:spMkLst>
        </pc:spChg>
        <pc:spChg chg="mod">
          <ac:chgData name="" userId="213e45b8a479442b" providerId="LiveId" clId="{686A959B-9600-44E2-89C8-BB6E20826DBC}" dt="2024-10-28T10:28:00.574" v="21" actId="255"/>
          <ac:spMkLst>
            <pc:docMk/>
            <pc:sldMk cId="3495114733" sldId="397"/>
            <ac:spMk id="5" creationId="{00000000-0000-0000-0000-000000000000}"/>
          </ac:spMkLst>
        </pc:spChg>
        <pc:graphicFrameChg chg="mod modGraphic">
          <ac:chgData name="" userId="213e45b8a479442b" providerId="LiveId" clId="{686A959B-9600-44E2-89C8-BB6E20826DBC}" dt="2024-10-28T11:30:41.299" v="269" actId="1076"/>
          <ac:graphicFrameMkLst>
            <pc:docMk/>
            <pc:sldMk cId="3495114733" sldId="397"/>
            <ac:graphicFrameMk id="3" creationId="{00000000-0000-0000-0000-000000000000}"/>
          </ac:graphicFrameMkLst>
        </pc:graphicFrameChg>
      </pc:sldChg>
      <pc:sldChg chg="modSp">
        <pc:chgData name="" userId="213e45b8a479442b" providerId="LiveId" clId="{686A959B-9600-44E2-89C8-BB6E20826DBC}" dt="2024-10-28T11:30:55.098" v="271" actId="6549"/>
        <pc:sldMkLst>
          <pc:docMk/>
          <pc:sldMk cId="2256893430" sldId="398"/>
        </pc:sldMkLst>
        <pc:spChg chg="mod">
          <ac:chgData name="" userId="213e45b8a479442b" providerId="LiveId" clId="{686A959B-9600-44E2-89C8-BB6E20826DBC}" dt="2024-10-28T11:30:55.098" v="271" actId="6549"/>
          <ac:spMkLst>
            <pc:docMk/>
            <pc:sldMk cId="2256893430" sldId="398"/>
            <ac:spMk id="2" creationId="{00000000-0000-0000-0000-000000000000}"/>
          </ac:spMkLst>
        </pc:spChg>
        <pc:spChg chg="mod">
          <ac:chgData name="" userId="213e45b8a479442b" providerId="LiveId" clId="{686A959B-9600-44E2-89C8-BB6E20826DBC}" dt="2024-10-28T10:28:56.906" v="29" actId="1037"/>
          <ac:spMkLst>
            <pc:docMk/>
            <pc:sldMk cId="2256893430" sldId="398"/>
            <ac:spMk id="5" creationId="{00000000-0000-0000-0000-000000000000}"/>
          </ac:spMkLst>
        </pc:spChg>
      </pc:sldChg>
      <pc:sldChg chg="modSp">
        <pc:chgData name="" userId="213e45b8a479442b" providerId="LiveId" clId="{686A959B-9600-44E2-89C8-BB6E20826DBC}" dt="2024-10-28T11:32:38.379" v="301" actId="20577"/>
        <pc:sldMkLst>
          <pc:docMk/>
          <pc:sldMk cId="3962756250" sldId="399"/>
        </pc:sldMkLst>
        <pc:spChg chg="mod">
          <ac:chgData name="" userId="213e45b8a479442b" providerId="LiveId" clId="{686A959B-9600-44E2-89C8-BB6E20826DBC}" dt="2024-10-28T11:32:38.379" v="301" actId="20577"/>
          <ac:spMkLst>
            <pc:docMk/>
            <pc:sldMk cId="3962756250" sldId="399"/>
            <ac:spMk id="2" creationId="{00000000-0000-0000-0000-000000000000}"/>
          </ac:spMkLst>
        </pc:spChg>
        <pc:spChg chg="mod">
          <ac:chgData name="" userId="213e45b8a479442b" providerId="LiveId" clId="{686A959B-9600-44E2-89C8-BB6E20826DBC}" dt="2024-10-28T11:27:21.728" v="242" actId="1035"/>
          <ac:spMkLst>
            <pc:docMk/>
            <pc:sldMk cId="3962756250" sldId="399"/>
            <ac:spMk id="4" creationId="{00000000-0000-0000-0000-000000000000}"/>
          </ac:spMkLst>
        </pc:spChg>
        <pc:picChg chg="mod">
          <ac:chgData name="" userId="213e45b8a479442b" providerId="LiveId" clId="{686A959B-9600-44E2-89C8-BB6E20826DBC}" dt="2024-10-28T11:32:24.689" v="295" actId="1076"/>
          <ac:picMkLst>
            <pc:docMk/>
            <pc:sldMk cId="3962756250" sldId="399"/>
            <ac:picMk id="5" creationId="{00000000-0000-0000-0000-000000000000}"/>
          </ac:picMkLst>
        </pc:picChg>
      </pc:sldChg>
      <pc:sldChg chg="modSp">
        <pc:chgData name="" userId="213e45b8a479442b" providerId="LiveId" clId="{686A959B-9600-44E2-89C8-BB6E20826DBC}" dt="2024-10-28T10:29:22.284" v="37" actId="1035"/>
        <pc:sldMkLst>
          <pc:docMk/>
          <pc:sldMk cId="991316039" sldId="400"/>
        </pc:sldMkLst>
        <pc:spChg chg="mod">
          <ac:chgData name="" userId="213e45b8a479442b" providerId="LiveId" clId="{686A959B-9600-44E2-89C8-BB6E20826DBC}" dt="2024-10-28T10:29:22.284" v="37" actId="1035"/>
          <ac:spMkLst>
            <pc:docMk/>
            <pc:sldMk cId="991316039" sldId="400"/>
            <ac:spMk id="4" creationId="{00000000-0000-0000-0000-000000000000}"/>
          </ac:spMkLst>
        </pc:spChg>
      </pc:sldChg>
      <pc:sldChg chg="modSp">
        <pc:chgData name="" userId="213e45b8a479442b" providerId="LiveId" clId="{686A959B-9600-44E2-89C8-BB6E20826DBC}" dt="2024-10-28T10:29:32.783" v="41" actId="1035"/>
        <pc:sldMkLst>
          <pc:docMk/>
          <pc:sldMk cId="3334722848" sldId="401"/>
        </pc:sldMkLst>
        <pc:spChg chg="mod">
          <ac:chgData name="" userId="213e45b8a479442b" providerId="LiveId" clId="{686A959B-9600-44E2-89C8-BB6E20826DBC}" dt="2024-10-28T10:29:32.783" v="41" actId="1035"/>
          <ac:spMkLst>
            <pc:docMk/>
            <pc:sldMk cId="3334722848" sldId="401"/>
            <ac:spMk id="4" creationId="{00000000-0000-0000-0000-000000000000}"/>
          </ac:spMkLst>
        </pc:spChg>
      </pc:sldChg>
      <pc:sldChg chg="modSp">
        <pc:chgData name="" userId="213e45b8a479442b" providerId="LiveId" clId="{686A959B-9600-44E2-89C8-BB6E20826DBC}" dt="2024-10-28T11:27:29.597" v="243" actId="1076"/>
        <pc:sldMkLst>
          <pc:docMk/>
          <pc:sldMk cId="4058215441" sldId="402"/>
        </pc:sldMkLst>
        <pc:spChg chg="mod">
          <ac:chgData name="" userId="213e45b8a479442b" providerId="LiveId" clId="{686A959B-9600-44E2-89C8-BB6E20826DBC}" dt="2024-10-28T11:27:29.597" v="243" actId="1076"/>
          <ac:spMkLst>
            <pc:docMk/>
            <pc:sldMk cId="4058215441" sldId="402"/>
            <ac:spMk id="2" creationId="{00000000-0000-0000-0000-000000000000}"/>
          </ac:spMkLst>
        </pc:spChg>
        <pc:spChg chg="mod">
          <ac:chgData name="" userId="213e45b8a479442b" providerId="LiveId" clId="{686A959B-9600-44E2-89C8-BB6E20826DBC}" dt="2024-10-28T10:29:44.429" v="46" actId="1035"/>
          <ac:spMkLst>
            <pc:docMk/>
            <pc:sldMk cId="4058215441" sldId="402"/>
            <ac:spMk id="4" creationId="{00000000-0000-0000-0000-000000000000}"/>
          </ac:spMkLst>
        </pc:spChg>
      </pc:sldChg>
      <pc:sldChg chg="modSp">
        <pc:chgData name="" userId="213e45b8a479442b" providerId="LiveId" clId="{686A959B-9600-44E2-89C8-BB6E20826DBC}" dt="2024-10-28T10:29:58.551" v="59" actId="1038"/>
        <pc:sldMkLst>
          <pc:docMk/>
          <pc:sldMk cId="1984583671" sldId="403"/>
        </pc:sldMkLst>
        <pc:spChg chg="mod">
          <ac:chgData name="" userId="213e45b8a479442b" providerId="LiveId" clId="{686A959B-9600-44E2-89C8-BB6E20826DBC}" dt="2024-10-28T10:29:58.551" v="59" actId="1038"/>
          <ac:spMkLst>
            <pc:docMk/>
            <pc:sldMk cId="1984583671" sldId="403"/>
            <ac:spMk id="4" creationId="{00000000-0000-0000-0000-000000000000}"/>
          </ac:spMkLst>
        </pc:spChg>
      </pc:sldChg>
      <pc:sldChg chg="modSp">
        <pc:chgData name="" userId="213e45b8a479442b" providerId="LiveId" clId="{686A959B-9600-44E2-89C8-BB6E20826DBC}" dt="2024-10-28T11:27:36.147" v="244" actId="1076"/>
        <pc:sldMkLst>
          <pc:docMk/>
          <pc:sldMk cId="2751653199" sldId="404"/>
        </pc:sldMkLst>
        <pc:spChg chg="mod">
          <ac:chgData name="" userId="213e45b8a479442b" providerId="LiveId" clId="{686A959B-9600-44E2-89C8-BB6E20826DBC}" dt="2024-10-28T10:30:09.147" v="61" actId="1076"/>
          <ac:spMkLst>
            <pc:docMk/>
            <pc:sldMk cId="2751653199" sldId="404"/>
            <ac:spMk id="4" creationId="{00000000-0000-0000-0000-000000000000}"/>
          </ac:spMkLst>
        </pc:spChg>
        <pc:picChg chg="mod">
          <ac:chgData name="" userId="213e45b8a479442b" providerId="LiveId" clId="{686A959B-9600-44E2-89C8-BB6E20826DBC}" dt="2024-10-28T11:27:36.147" v="244" actId="1076"/>
          <ac:picMkLst>
            <pc:docMk/>
            <pc:sldMk cId="2751653199" sldId="404"/>
            <ac:picMk id="5" creationId="{00000000-0000-0000-0000-000000000000}"/>
          </ac:picMkLst>
        </pc:picChg>
      </pc:sldChg>
      <pc:sldChg chg="addSp modSp">
        <pc:chgData name="" userId="213e45b8a479442b" providerId="LiveId" clId="{686A959B-9600-44E2-89C8-BB6E20826DBC}" dt="2024-10-28T16:37:55.358" v="1063" actId="113"/>
        <pc:sldMkLst>
          <pc:docMk/>
          <pc:sldMk cId="1229502755" sldId="405"/>
        </pc:sldMkLst>
        <pc:spChg chg="mod">
          <ac:chgData name="" userId="213e45b8a479442b" providerId="LiveId" clId="{686A959B-9600-44E2-89C8-BB6E20826DBC}" dt="2024-10-28T16:37:55.358" v="1063" actId="113"/>
          <ac:spMkLst>
            <pc:docMk/>
            <pc:sldMk cId="1229502755" sldId="405"/>
            <ac:spMk id="4" creationId="{00000000-0000-0000-0000-000000000000}"/>
          </ac:spMkLst>
        </pc:spChg>
        <pc:graphicFrameChg chg="mod">
          <ac:chgData name="" userId="213e45b8a479442b" providerId="LiveId" clId="{686A959B-9600-44E2-89C8-BB6E20826DBC}" dt="2024-10-28T15:58:11.250" v="357" actId="1076"/>
          <ac:graphicFrameMkLst>
            <pc:docMk/>
            <pc:sldMk cId="1229502755" sldId="405"/>
            <ac:graphicFrameMk id="2" creationId="{00000000-0000-0000-0000-000000000000}"/>
          </ac:graphicFrameMkLst>
        </pc:graphicFrameChg>
        <pc:picChg chg="add mod">
          <ac:chgData name="" userId="213e45b8a479442b" providerId="LiveId" clId="{686A959B-9600-44E2-89C8-BB6E20826DBC}" dt="2024-10-28T15:56:30.693" v="347" actId="1076"/>
          <ac:picMkLst>
            <pc:docMk/>
            <pc:sldMk cId="1229502755" sldId="405"/>
            <ac:picMk id="1026" creationId="{DFFB7ABD-938F-4BA2-9D12-31B234BC74A9}"/>
          </ac:picMkLst>
        </pc:picChg>
      </pc:sldChg>
      <pc:sldChg chg="modSp">
        <pc:chgData name="" userId="213e45b8a479442b" providerId="LiveId" clId="{686A959B-9600-44E2-89C8-BB6E20826DBC}" dt="2024-10-28T16:37:58.376" v="1065" actId="113"/>
        <pc:sldMkLst>
          <pc:docMk/>
          <pc:sldMk cId="53451774" sldId="406"/>
        </pc:sldMkLst>
        <pc:spChg chg="mod">
          <ac:chgData name="" userId="213e45b8a479442b" providerId="LiveId" clId="{686A959B-9600-44E2-89C8-BB6E20826DBC}" dt="2024-10-28T16:37:58.376" v="1065" actId="113"/>
          <ac:spMkLst>
            <pc:docMk/>
            <pc:sldMk cId="53451774" sldId="406"/>
            <ac:spMk id="4" creationId="{00000000-0000-0000-0000-000000000000}"/>
          </ac:spMkLst>
        </pc:spChg>
        <pc:graphicFrameChg chg="modGraphic">
          <ac:chgData name="" userId="213e45b8a479442b" providerId="LiveId" clId="{686A959B-9600-44E2-89C8-BB6E20826DBC}" dt="2024-10-28T16:36:47.533" v="1050" actId="113"/>
          <ac:graphicFrameMkLst>
            <pc:docMk/>
            <pc:sldMk cId="53451774" sldId="406"/>
            <ac:graphicFrameMk id="5" creationId="{00000000-0000-0000-0000-000000000000}"/>
          </ac:graphicFrameMkLst>
        </pc:graphicFrameChg>
      </pc:sldChg>
      <pc:sldChg chg="modSp ord">
        <pc:chgData name="" userId="213e45b8a479442b" providerId="LiveId" clId="{686A959B-9600-44E2-89C8-BB6E20826DBC}" dt="2024-10-28T16:37:56.916" v="1064" actId="113"/>
        <pc:sldMkLst>
          <pc:docMk/>
          <pc:sldMk cId="3846851036" sldId="407"/>
        </pc:sldMkLst>
        <pc:spChg chg="mod">
          <ac:chgData name="" userId="213e45b8a479442b" providerId="LiveId" clId="{686A959B-9600-44E2-89C8-BB6E20826DBC}" dt="2024-10-28T11:23:16.552" v="193" actId="1036"/>
          <ac:spMkLst>
            <pc:docMk/>
            <pc:sldMk cId="3846851036" sldId="407"/>
            <ac:spMk id="3" creationId="{00000000-0000-0000-0000-000000000000}"/>
          </ac:spMkLst>
        </pc:spChg>
        <pc:spChg chg="mod">
          <ac:chgData name="" userId="213e45b8a479442b" providerId="LiveId" clId="{686A959B-9600-44E2-89C8-BB6E20826DBC}" dt="2024-10-28T16:37:56.916" v="1064" actId="113"/>
          <ac:spMkLst>
            <pc:docMk/>
            <pc:sldMk cId="3846851036" sldId="407"/>
            <ac:spMk id="4" creationId="{00000000-0000-0000-0000-000000000000}"/>
          </ac:spMkLst>
        </pc:spChg>
        <pc:graphicFrameChg chg="modGraphic">
          <ac:chgData name="" userId="213e45b8a479442b" providerId="LiveId" clId="{686A959B-9600-44E2-89C8-BB6E20826DBC}" dt="2024-10-28T16:36:42.490" v="1048" actId="113"/>
          <ac:graphicFrameMkLst>
            <pc:docMk/>
            <pc:sldMk cId="3846851036" sldId="407"/>
            <ac:graphicFrameMk id="2" creationId="{00000000-0000-0000-0000-000000000000}"/>
          </ac:graphicFrameMkLst>
        </pc:graphicFrameChg>
      </pc:sldChg>
      <pc:sldChg chg="addSp delSp modSp del">
        <pc:chgData name="" userId="213e45b8a479442b" providerId="LiveId" clId="{686A959B-9600-44E2-89C8-BB6E20826DBC}" dt="2024-10-28T16:20:44.193" v="819" actId="2696"/>
        <pc:sldMkLst>
          <pc:docMk/>
          <pc:sldMk cId="1391902210" sldId="408"/>
        </pc:sldMkLst>
        <pc:spChg chg="add del mod">
          <ac:chgData name="" userId="213e45b8a479442b" providerId="LiveId" clId="{686A959B-9600-44E2-89C8-BB6E20826DBC}" dt="2024-10-28T16:13:56.836" v="671" actId="478"/>
          <ac:spMkLst>
            <pc:docMk/>
            <pc:sldMk cId="1391902210" sldId="408"/>
            <ac:spMk id="2" creationId="{AA138FAA-2800-4EF4-87ED-D19168B37F4C}"/>
          </ac:spMkLst>
        </pc:spChg>
        <pc:spChg chg="mod">
          <ac:chgData name="" userId="213e45b8a479442b" providerId="LiveId" clId="{686A959B-9600-44E2-89C8-BB6E20826DBC}" dt="2024-10-28T11:23:22.390" v="196" actId="1037"/>
          <ac:spMkLst>
            <pc:docMk/>
            <pc:sldMk cId="1391902210" sldId="408"/>
            <ac:spMk id="3" creationId="{00000000-0000-0000-0000-000000000000}"/>
          </ac:spMkLst>
        </pc:spChg>
        <pc:spChg chg="add del mod">
          <ac:chgData name="" userId="213e45b8a479442b" providerId="LiveId" clId="{686A959B-9600-44E2-89C8-BB6E20826DBC}" dt="2024-10-28T16:13:58.228" v="672" actId="478"/>
          <ac:spMkLst>
            <pc:docMk/>
            <pc:sldMk cId="1391902210" sldId="408"/>
            <ac:spMk id="4" creationId="{6FBEDD0F-A79A-482B-8E19-E05B71DE4513}"/>
          </ac:spMkLst>
        </pc:spChg>
        <pc:spChg chg="mod">
          <ac:chgData name="" userId="213e45b8a479442b" providerId="LiveId" clId="{686A959B-9600-44E2-89C8-BB6E20826DBC}" dt="2024-10-28T16:13:47.675" v="669" actId="20577"/>
          <ac:spMkLst>
            <pc:docMk/>
            <pc:sldMk cId="1391902210" sldId="408"/>
            <ac:spMk id="6" creationId="{B917337B-31F0-47C2-8D74-4B056A6841BB}"/>
          </ac:spMkLst>
        </pc:spChg>
        <pc:spChg chg="add del mod">
          <ac:chgData name="" userId="213e45b8a479442b" providerId="LiveId" clId="{686A959B-9600-44E2-89C8-BB6E20826DBC}" dt="2024-10-28T16:19:08.421" v="794" actId="478"/>
          <ac:spMkLst>
            <pc:docMk/>
            <pc:sldMk cId="1391902210" sldId="408"/>
            <ac:spMk id="7" creationId="{49E475A6-8082-44D6-BB79-43B7DBEF6A24}"/>
          </ac:spMkLst>
        </pc:spChg>
        <pc:spChg chg="add del mod">
          <ac:chgData name="" userId="213e45b8a479442b" providerId="LiveId" clId="{686A959B-9600-44E2-89C8-BB6E20826DBC}" dt="2024-10-28T16:20:03.996" v="816" actId="478"/>
          <ac:spMkLst>
            <pc:docMk/>
            <pc:sldMk cId="1391902210" sldId="408"/>
            <ac:spMk id="8" creationId="{7BC79E8A-ABF4-4E4B-974E-45594DC335BB}"/>
          </ac:spMkLst>
        </pc:spChg>
        <pc:graphicFrameChg chg="mod modGraphic">
          <ac:chgData name="" userId="213e45b8a479442b" providerId="LiveId" clId="{686A959B-9600-44E2-89C8-BB6E20826DBC}" dt="2024-10-28T16:20:39.561" v="818" actId="14734"/>
          <ac:graphicFrameMkLst>
            <pc:docMk/>
            <pc:sldMk cId="1391902210" sldId="408"/>
            <ac:graphicFrameMk id="5" creationId="{B89F47CB-25F9-46D9-8C20-73DEAFD9AE7A}"/>
          </ac:graphicFrameMkLst>
        </pc:graphicFrameChg>
        <pc:graphicFrameChg chg="add del mod modGraphic">
          <ac:chgData name="" userId="213e45b8a479442b" providerId="LiveId" clId="{686A959B-9600-44E2-89C8-BB6E20826DBC}" dt="2024-10-28T16:18:32.148" v="788" actId="478"/>
          <ac:graphicFrameMkLst>
            <pc:docMk/>
            <pc:sldMk cId="1391902210" sldId="408"/>
            <ac:graphicFrameMk id="9" creationId="{B8470184-F793-4E30-A872-CCADCDB94A32}"/>
          </ac:graphicFrameMkLst>
        </pc:graphicFrameChg>
      </pc:sldChg>
      <pc:sldChg chg="addSp modSp">
        <pc:chgData name="" userId="213e45b8a479442b" providerId="LiveId" clId="{686A959B-9600-44E2-89C8-BB6E20826DBC}" dt="2024-10-28T16:38:28.964" v="1077" actId="2711"/>
        <pc:sldMkLst>
          <pc:docMk/>
          <pc:sldMk cId="2583483632" sldId="409"/>
        </pc:sldMkLst>
        <pc:spChg chg="mod">
          <ac:chgData name="" userId="213e45b8a479442b" providerId="LiveId" clId="{686A959B-9600-44E2-89C8-BB6E20826DBC}" dt="2024-10-28T16:38:28.964" v="1077" actId="2711"/>
          <ac:spMkLst>
            <pc:docMk/>
            <pc:sldMk cId="2583483632" sldId="409"/>
            <ac:spMk id="4" creationId="{DBAFE04B-C8B7-4675-8277-2821243E55EB}"/>
          </ac:spMkLst>
        </pc:spChg>
        <pc:spChg chg="add mod">
          <ac:chgData name="" userId="213e45b8a479442b" providerId="LiveId" clId="{686A959B-9600-44E2-89C8-BB6E20826DBC}" dt="2024-10-28T16:38:18.844" v="1074" actId="12"/>
          <ac:spMkLst>
            <pc:docMk/>
            <pc:sldMk cId="2583483632" sldId="409"/>
            <ac:spMk id="5" creationId="{6CEBDBD6-73E0-41AA-BFEB-681A7A89DCF8}"/>
          </ac:spMkLst>
        </pc:spChg>
        <pc:spChg chg="mod">
          <ac:chgData name="" userId="213e45b8a479442b" providerId="LiveId" clId="{686A959B-9600-44E2-89C8-BB6E20826DBC}" dt="2024-10-28T11:23:29.658" v="199" actId="1037"/>
          <ac:spMkLst>
            <pc:docMk/>
            <pc:sldMk cId="2583483632" sldId="409"/>
            <ac:spMk id="8" creationId="{D3F4FED2-58CE-497B-8FA3-9CC384AD64C7}"/>
          </ac:spMkLst>
        </pc:spChg>
        <pc:graphicFrameChg chg="mod modGraphic">
          <ac:chgData name="" userId="213e45b8a479442b" providerId="LiveId" clId="{686A959B-9600-44E2-89C8-BB6E20826DBC}" dt="2024-10-28T16:30:55.144" v="930" actId="14100"/>
          <ac:graphicFrameMkLst>
            <pc:docMk/>
            <pc:sldMk cId="2583483632" sldId="409"/>
            <ac:graphicFrameMk id="2" creationId="{00000000-0000-0000-0000-000000000000}"/>
          </ac:graphicFrameMkLst>
        </pc:graphicFrameChg>
      </pc:sldChg>
      <pc:sldChg chg="addSp modSp">
        <pc:chgData name="" userId="213e45b8a479442b" providerId="LiveId" clId="{686A959B-9600-44E2-89C8-BB6E20826DBC}" dt="2024-10-28T16:38:25.298" v="1076" actId="2711"/>
        <pc:sldMkLst>
          <pc:docMk/>
          <pc:sldMk cId="3108029919" sldId="410"/>
        </pc:sldMkLst>
        <pc:spChg chg="mod">
          <ac:chgData name="" userId="213e45b8a479442b" providerId="LiveId" clId="{686A959B-9600-44E2-89C8-BB6E20826DBC}" dt="2024-10-28T16:38:25.298" v="1076" actId="2711"/>
          <ac:spMkLst>
            <pc:docMk/>
            <pc:sldMk cId="3108029919" sldId="410"/>
            <ac:spMk id="5" creationId="{35C6EE92-6B9D-45C4-8B5B-B5BCAABBC939}"/>
          </ac:spMkLst>
        </pc:spChg>
        <pc:spChg chg="add mod">
          <ac:chgData name="" userId="213e45b8a479442b" providerId="LiveId" clId="{686A959B-9600-44E2-89C8-BB6E20826DBC}" dt="2024-10-28T16:38:21.764" v="1075" actId="12"/>
          <ac:spMkLst>
            <pc:docMk/>
            <pc:sldMk cId="3108029919" sldId="410"/>
            <ac:spMk id="6" creationId="{F8A5C36E-06E7-41F7-B339-78FACE06B505}"/>
          </ac:spMkLst>
        </pc:spChg>
        <pc:spChg chg="mod">
          <ac:chgData name="" userId="213e45b8a479442b" providerId="LiveId" clId="{686A959B-9600-44E2-89C8-BB6E20826DBC}" dt="2024-10-28T11:23:36.537" v="202" actId="1037"/>
          <ac:spMkLst>
            <pc:docMk/>
            <pc:sldMk cId="3108029919" sldId="410"/>
            <ac:spMk id="12290" creationId="{00000000-0000-0000-0000-000000000000}"/>
          </ac:spMkLst>
        </pc:spChg>
        <pc:graphicFrameChg chg="mod">
          <ac:chgData name="" userId="213e45b8a479442b" providerId="LiveId" clId="{686A959B-9600-44E2-89C8-BB6E20826DBC}" dt="2024-10-28T16:23:26.757" v="833" actId="1076"/>
          <ac:graphicFrameMkLst>
            <pc:docMk/>
            <pc:sldMk cId="3108029919" sldId="410"/>
            <ac:graphicFrameMk id="2" creationId="{00000000-0000-0000-0000-000000000000}"/>
          </ac:graphicFrameMkLst>
        </pc:graphicFrameChg>
      </pc:sldChg>
      <pc:sldChg chg="modSp">
        <pc:chgData name="" userId="213e45b8a479442b" providerId="LiveId" clId="{686A959B-9600-44E2-89C8-BB6E20826DBC}" dt="2024-10-28T11:26:01.421" v="210" actId="1035"/>
        <pc:sldMkLst>
          <pc:docMk/>
          <pc:sldMk cId="3676149804" sldId="411"/>
        </pc:sldMkLst>
        <pc:spChg chg="mod">
          <ac:chgData name="" userId="213e45b8a479442b" providerId="LiveId" clId="{686A959B-9600-44E2-89C8-BB6E20826DBC}" dt="2024-10-28T11:26:01.421" v="210" actId="1035"/>
          <ac:spMkLst>
            <pc:docMk/>
            <pc:sldMk cId="3676149804" sldId="411"/>
            <ac:spMk id="12290" creationId="{00000000-0000-0000-0000-000000000000}"/>
          </ac:spMkLst>
        </pc:spChg>
      </pc:sldChg>
      <pc:sldChg chg="modSp">
        <pc:chgData name="" userId="213e45b8a479442b" providerId="LiveId" clId="{686A959B-9600-44E2-89C8-BB6E20826DBC}" dt="2024-10-28T11:26:15.107" v="219" actId="1036"/>
        <pc:sldMkLst>
          <pc:docMk/>
          <pc:sldMk cId="2143757287" sldId="412"/>
        </pc:sldMkLst>
        <pc:spChg chg="mod">
          <ac:chgData name="" userId="213e45b8a479442b" providerId="LiveId" clId="{686A959B-9600-44E2-89C8-BB6E20826DBC}" dt="2024-10-28T11:26:15.107" v="219" actId="1036"/>
          <ac:spMkLst>
            <pc:docMk/>
            <pc:sldMk cId="2143757287" sldId="412"/>
            <ac:spMk id="12290" creationId="{00000000-0000-0000-0000-000000000000}"/>
          </ac:spMkLst>
        </pc:spChg>
      </pc:sldChg>
      <pc:sldChg chg="modSp">
        <pc:chgData name="" userId="213e45b8a479442b" providerId="LiveId" clId="{686A959B-9600-44E2-89C8-BB6E20826DBC}" dt="2024-10-28T16:41:05.583" v="1099" actId="1076"/>
        <pc:sldMkLst>
          <pc:docMk/>
          <pc:sldMk cId="2526004266" sldId="413"/>
        </pc:sldMkLst>
        <pc:spChg chg="mod">
          <ac:chgData name="" userId="213e45b8a479442b" providerId="LiveId" clId="{686A959B-9600-44E2-89C8-BB6E20826DBC}" dt="2024-10-28T16:41:05.583" v="1099" actId="1076"/>
          <ac:spMkLst>
            <pc:docMk/>
            <pc:sldMk cId="2526004266" sldId="413"/>
            <ac:spMk id="4" creationId="{00000000-0000-0000-0000-000000000000}"/>
          </ac:spMkLst>
        </pc:spChg>
        <pc:spChg chg="mod">
          <ac:chgData name="" userId="213e45b8a479442b" providerId="LiveId" clId="{686A959B-9600-44E2-89C8-BB6E20826DBC}" dt="2024-10-28T16:32:41.028" v="945" actId="1035"/>
          <ac:spMkLst>
            <pc:docMk/>
            <pc:sldMk cId="2526004266" sldId="413"/>
            <ac:spMk id="5" creationId="{176BBDA1-F75F-4DDB-9C9A-DBCA4521EF00}"/>
          </ac:spMkLst>
        </pc:spChg>
      </pc:sldChg>
      <pc:sldChg chg="add del">
        <pc:chgData name="" userId="213e45b8a479442b" providerId="LiveId" clId="{686A959B-9600-44E2-89C8-BB6E20826DBC}" dt="2024-10-28T15:53:51.238" v="339" actId="2696"/>
        <pc:sldMkLst>
          <pc:docMk/>
          <pc:sldMk cId="523718273" sldId="414"/>
        </pc:sldMkLst>
      </pc:sldChg>
      <pc:sldChg chg="add del">
        <pc:chgData name="" userId="213e45b8a479442b" providerId="LiveId" clId="{686A959B-9600-44E2-89C8-BB6E20826DBC}" dt="2024-10-28T15:54:16.671" v="341" actId="2696"/>
        <pc:sldMkLst>
          <pc:docMk/>
          <pc:sldMk cId="2441621402" sldId="414"/>
        </pc:sldMkLst>
      </pc:sldChg>
      <pc:sldChg chg="modSp add">
        <pc:chgData name="" userId="213e45b8a479442b" providerId="LiveId" clId="{686A959B-9600-44E2-89C8-BB6E20826DBC}" dt="2024-10-28T16:49:20.697" v="1238" actId="207"/>
        <pc:sldMkLst>
          <pc:docMk/>
          <pc:sldMk cId="3936777312" sldId="414"/>
        </pc:sldMkLst>
        <pc:spChg chg="mod">
          <ac:chgData name="" userId="213e45b8a479442b" providerId="LiveId" clId="{686A959B-9600-44E2-89C8-BB6E20826DBC}" dt="2024-10-28T16:49:01.906" v="1236" actId="20577"/>
          <ac:spMkLst>
            <pc:docMk/>
            <pc:sldMk cId="3936777312" sldId="414"/>
            <ac:spMk id="4" creationId="{00000000-0000-0000-0000-000000000000}"/>
          </ac:spMkLst>
        </pc:spChg>
        <pc:spChg chg="mod">
          <ac:chgData name="" userId="213e45b8a479442b" providerId="LiveId" clId="{686A959B-9600-44E2-89C8-BB6E20826DBC}" dt="2024-10-28T16:32:59.854" v="949" actId="1035"/>
          <ac:spMkLst>
            <pc:docMk/>
            <pc:sldMk cId="3936777312" sldId="414"/>
            <ac:spMk id="8" creationId="{0CFB3B49-B309-4B78-93EF-4C150DC57239}"/>
          </ac:spMkLst>
        </pc:spChg>
        <pc:graphicFrameChg chg="mod modGraphic">
          <ac:chgData name="" userId="213e45b8a479442b" providerId="LiveId" clId="{686A959B-9600-44E2-89C8-BB6E20826DBC}" dt="2024-10-28T16:49:20.697" v="1238" actId="207"/>
          <ac:graphicFrameMkLst>
            <pc:docMk/>
            <pc:sldMk cId="3936777312" sldId="414"/>
            <ac:graphicFrameMk id="2" creationId="{00000000-0000-0000-0000-000000000000}"/>
          </ac:graphicFrameMkLst>
        </pc:graphicFrameChg>
      </pc:sldChg>
      <pc:sldChg chg="modSp del">
        <pc:chgData name="" userId="213e45b8a479442b" providerId="LiveId" clId="{686A959B-9600-44E2-89C8-BB6E20826DBC}" dt="2024-10-28T15:53:05.548" v="336" actId="2696"/>
        <pc:sldMkLst>
          <pc:docMk/>
          <pc:sldMk cId="4286497054" sldId="414"/>
        </pc:sldMkLst>
        <pc:spChg chg="mod">
          <ac:chgData name="" userId="213e45b8a479442b" providerId="LiveId" clId="{686A959B-9600-44E2-89C8-BB6E20826DBC}" dt="2024-10-28T15:51:30.020" v="329" actId="108"/>
          <ac:spMkLst>
            <pc:docMk/>
            <pc:sldMk cId="4286497054" sldId="414"/>
            <ac:spMk id="4" creationId="{00000000-0000-0000-0000-000000000000}"/>
          </ac:spMkLst>
        </pc:spChg>
        <pc:spChg chg="mod">
          <ac:chgData name="" userId="213e45b8a479442b" providerId="LiveId" clId="{686A959B-9600-44E2-89C8-BB6E20826DBC}" dt="2024-10-28T11:22:48.920" v="183" actId="1036"/>
          <ac:spMkLst>
            <pc:docMk/>
            <pc:sldMk cId="4286497054" sldId="414"/>
            <ac:spMk id="8" creationId="{0CFB3B49-B309-4B78-93EF-4C150DC57239}"/>
          </ac:spMkLst>
        </pc:spChg>
        <pc:graphicFrameChg chg="modGraphic">
          <ac:chgData name="" userId="213e45b8a479442b" providerId="LiveId" clId="{686A959B-9600-44E2-89C8-BB6E20826DBC}" dt="2024-10-28T15:50:14.816" v="324" actId="207"/>
          <ac:graphicFrameMkLst>
            <pc:docMk/>
            <pc:sldMk cId="4286497054" sldId="414"/>
            <ac:graphicFrameMk id="2" creationId="{00000000-0000-0000-0000-000000000000}"/>
          </ac:graphicFrameMkLst>
        </pc:graphicFrameChg>
      </pc:sldChg>
      <pc:sldChg chg="modSp">
        <pc:chgData name="" userId="213e45b8a479442b" providerId="LiveId" clId="{686A959B-9600-44E2-89C8-BB6E20826DBC}" dt="2024-10-28T16:42:44.342" v="1129"/>
        <pc:sldMkLst>
          <pc:docMk/>
          <pc:sldMk cId="2603904070" sldId="415"/>
        </pc:sldMkLst>
        <pc:spChg chg="mod">
          <ac:chgData name="" userId="213e45b8a479442b" providerId="LiveId" clId="{686A959B-9600-44E2-89C8-BB6E20826DBC}" dt="2024-10-28T16:42:44.342" v="1129"/>
          <ac:spMkLst>
            <pc:docMk/>
            <pc:sldMk cId="2603904070" sldId="415"/>
            <ac:spMk id="4" creationId="{00000000-0000-0000-0000-000000000000}"/>
          </ac:spMkLst>
        </pc:spChg>
        <pc:spChg chg="mod">
          <ac:chgData name="" userId="213e45b8a479442b" providerId="LiveId" clId="{686A959B-9600-44E2-89C8-BB6E20826DBC}" dt="2024-10-28T16:32:45.395" v="946" actId="1035"/>
          <ac:spMkLst>
            <pc:docMk/>
            <pc:sldMk cId="2603904070" sldId="415"/>
            <ac:spMk id="6" creationId="{40E2DE78-6ECC-4FEB-961F-79BCCD2BB77D}"/>
          </ac:spMkLst>
        </pc:spChg>
      </pc:sldChg>
      <pc:sldChg chg="addSp delSp modSp">
        <pc:chgData name="" userId="213e45b8a479442b" providerId="LiveId" clId="{686A959B-9600-44E2-89C8-BB6E20826DBC}" dt="2024-10-28T16:46:56.533" v="1193" actId="113"/>
        <pc:sldMkLst>
          <pc:docMk/>
          <pc:sldMk cId="3480836625" sldId="416"/>
        </pc:sldMkLst>
        <pc:spChg chg="mod">
          <ac:chgData name="" userId="213e45b8a479442b" providerId="LiveId" clId="{686A959B-9600-44E2-89C8-BB6E20826DBC}" dt="2024-10-28T16:46:56.533" v="1193" actId="113"/>
          <ac:spMkLst>
            <pc:docMk/>
            <pc:sldMk cId="3480836625" sldId="416"/>
            <ac:spMk id="4" creationId="{00000000-0000-0000-0000-000000000000}"/>
          </ac:spMkLst>
        </pc:spChg>
        <pc:spChg chg="del mod">
          <ac:chgData name="" userId="213e45b8a479442b" providerId="LiveId" clId="{686A959B-9600-44E2-89C8-BB6E20826DBC}" dt="2024-10-28T16:45:32.740" v="1159" actId="478"/>
          <ac:spMkLst>
            <pc:docMk/>
            <pc:sldMk cId="3480836625" sldId="416"/>
            <ac:spMk id="5" creationId="{00000000-0000-0000-0000-000000000000}"/>
          </ac:spMkLst>
        </pc:spChg>
        <pc:spChg chg="add del">
          <ac:chgData name="" userId="213e45b8a479442b" providerId="LiveId" clId="{686A959B-9600-44E2-89C8-BB6E20826DBC}" dt="2024-10-28T16:35:13.895" v="981"/>
          <ac:spMkLst>
            <pc:docMk/>
            <pc:sldMk cId="3480836625" sldId="416"/>
            <ac:spMk id="6" creationId="{D9E8E8B1-47F6-4420-B300-DB7073A0A931}"/>
          </ac:spMkLst>
        </pc:spChg>
        <pc:spChg chg="mod">
          <ac:chgData name="" userId="213e45b8a479442b" providerId="LiveId" clId="{686A959B-9600-44E2-89C8-BB6E20826DBC}" dt="2024-10-28T16:32:52.347" v="947" actId="1035"/>
          <ac:spMkLst>
            <pc:docMk/>
            <pc:sldMk cId="3480836625" sldId="416"/>
            <ac:spMk id="9" creationId="{FD0CF8CD-27A4-4BCF-95CC-98E428176D53}"/>
          </ac:spMkLst>
        </pc:spChg>
        <pc:graphicFrameChg chg="add del mod modGraphic">
          <ac:chgData name="" userId="213e45b8a479442b" providerId="LiveId" clId="{686A959B-9600-44E2-89C8-BB6E20826DBC}" dt="2024-10-28T16:45:30.340" v="1157" actId="478"/>
          <ac:graphicFrameMkLst>
            <pc:docMk/>
            <pc:sldMk cId="3480836625" sldId="416"/>
            <ac:graphicFrameMk id="7" creationId="{A8D7E734-ED63-4F29-8477-A2C21E595BF1}"/>
          </ac:graphicFrameMkLst>
        </pc:graphicFrameChg>
        <pc:picChg chg="del mod">
          <ac:chgData name="" userId="213e45b8a479442b" providerId="LiveId" clId="{686A959B-9600-44E2-89C8-BB6E20826DBC}" dt="2024-10-28T16:45:31.195" v="1158" actId="478"/>
          <ac:picMkLst>
            <pc:docMk/>
            <pc:sldMk cId="3480836625" sldId="416"/>
            <ac:picMk id="2" creationId="{00000000-0000-0000-0000-000000000000}"/>
          </ac:picMkLst>
        </pc:picChg>
      </pc:sldChg>
      <pc:sldChg chg="addSp delSp modSp del">
        <pc:chgData name="" userId="213e45b8a479442b" providerId="LiveId" clId="{686A959B-9600-44E2-89C8-BB6E20826DBC}" dt="2024-10-28T16:44:59.395" v="1151" actId="2696"/>
        <pc:sldMkLst>
          <pc:docMk/>
          <pc:sldMk cId="569938475" sldId="417"/>
        </pc:sldMkLst>
        <pc:spChg chg="add del mod">
          <ac:chgData name="" userId="213e45b8a479442b" providerId="LiveId" clId="{686A959B-9600-44E2-89C8-BB6E20826DBC}" dt="2024-10-28T16:35:08.912" v="977" actId="478"/>
          <ac:spMkLst>
            <pc:docMk/>
            <pc:sldMk cId="569938475" sldId="417"/>
            <ac:spMk id="3" creationId="{20B4DF51-E053-44A9-9102-9797E925519A}"/>
          </ac:spMkLst>
        </pc:spChg>
        <pc:spChg chg="add del mod">
          <ac:chgData name="" userId="213e45b8a479442b" providerId="LiveId" clId="{686A959B-9600-44E2-89C8-BB6E20826DBC}" dt="2024-10-28T16:37:50.143" v="1060" actId="113"/>
          <ac:spMkLst>
            <pc:docMk/>
            <pc:sldMk cId="569938475" sldId="417"/>
            <ac:spMk id="4" creationId="{00000000-0000-0000-0000-000000000000}"/>
          </ac:spMkLst>
        </pc:spChg>
        <pc:spChg chg="add del mod">
          <ac:chgData name="" userId="213e45b8a479442b" providerId="LiveId" clId="{686A959B-9600-44E2-89C8-BB6E20826DBC}" dt="2024-10-28T16:35:09.387" v="979"/>
          <ac:spMkLst>
            <pc:docMk/>
            <pc:sldMk cId="569938475" sldId="417"/>
            <ac:spMk id="5" creationId="{B2ACA716-8C8D-466C-9773-F5B74C71111E}"/>
          </ac:spMkLst>
        </pc:spChg>
        <pc:spChg chg="mod">
          <ac:chgData name="" userId="213e45b8a479442b" providerId="LiveId" clId="{686A959B-9600-44E2-89C8-BB6E20826DBC}" dt="2024-10-28T16:32:55.758" v="948" actId="1035"/>
          <ac:spMkLst>
            <pc:docMk/>
            <pc:sldMk cId="569938475" sldId="417"/>
            <ac:spMk id="7" creationId="{2A0F7689-56C4-4305-84C6-08721368B0E3}"/>
          </ac:spMkLst>
        </pc:spChg>
        <pc:graphicFrameChg chg="del">
          <ac:chgData name="" userId="213e45b8a479442b" providerId="LiveId" clId="{686A959B-9600-44E2-89C8-BB6E20826DBC}" dt="2024-10-28T16:43:08.044" v="1130"/>
          <ac:graphicFrameMkLst>
            <pc:docMk/>
            <pc:sldMk cId="569938475" sldId="417"/>
            <ac:graphicFrameMk id="6" creationId="{00000000-0000-0000-0000-000000000000}"/>
          </ac:graphicFrameMkLst>
        </pc:graphicFrameChg>
      </pc:sldChg>
      <pc:sldChg chg="modSp">
        <pc:chgData name="" userId="213e45b8a479442b" providerId="LiveId" clId="{686A959B-9600-44E2-89C8-BB6E20826DBC}" dt="2024-10-28T16:39:22.360" v="1098" actId="6549"/>
        <pc:sldMkLst>
          <pc:docMk/>
          <pc:sldMk cId="2751646829" sldId="418"/>
        </pc:sldMkLst>
        <pc:spChg chg="mod">
          <ac:chgData name="" userId="213e45b8a479442b" providerId="LiveId" clId="{686A959B-9600-44E2-89C8-BB6E20826DBC}" dt="2024-10-28T16:39:22.360" v="1098" actId="6549"/>
          <ac:spMkLst>
            <pc:docMk/>
            <pc:sldMk cId="2751646829" sldId="418"/>
            <ac:spMk id="2050" creationId="{00000000-0000-0000-0000-000000000000}"/>
          </ac:spMkLst>
        </pc:spChg>
      </pc:sldChg>
      <pc:sldChg chg="modSp">
        <pc:chgData name="" userId="213e45b8a479442b" providerId="LiveId" clId="{686A959B-9600-44E2-89C8-BB6E20826DBC}" dt="2024-10-28T10:33:12.995" v="84" actId="1076"/>
        <pc:sldMkLst>
          <pc:docMk/>
          <pc:sldMk cId="3166242054" sldId="419"/>
        </pc:sldMkLst>
        <pc:spChg chg="mod">
          <ac:chgData name="" userId="213e45b8a479442b" providerId="LiveId" clId="{686A959B-9600-44E2-89C8-BB6E20826DBC}" dt="2024-10-28T10:33:12.995" v="84" actId="1076"/>
          <ac:spMkLst>
            <pc:docMk/>
            <pc:sldMk cId="3166242054" sldId="419"/>
            <ac:spMk id="2050" creationId="{00000000-0000-0000-0000-000000000000}"/>
          </ac:spMkLst>
        </pc:spChg>
      </pc:sldChg>
      <pc:sldChg chg="modSp">
        <pc:chgData name="" userId="213e45b8a479442b" providerId="LiveId" clId="{686A959B-9600-44E2-89C8-BB6E20826DBC}" dt="2024-10-28T10:31:12.566" v="64" actId="255"/>
        <pc:sldMkLst>
          <pc:docMk/>
          <pc:sldMk cId="630526923" sldId="420"/>
        </pc:sldMkLst>
        <pc:spChg chg="mod">
          <ac:chgData name="" userId="213e45b8a479442b" providerId="LiveId" clId="{686A959B-9600-44E2-89C8-BB6E20826DBC}" dt="2024-10-28T10:31:12.566" v="64" actId="255"/>
          <ac:spMkLst>
            <pc:docMk/>
            <pc:sldMk cId="630526923" sldId="420"/>
            <ac:spMk id="24" creationId="{A6EB6BB8-ADCA-47A6-B271-89B3F31B6304}"/>
          </ac:spMkLst>
        </pc:spChg>
      </pc:sldChg>
      <pc:sldChg chg="addSp modSp ord">
        <pc:chgData name="" userId="213e45b8a479442b" providerId="LiveId" clId="{686A959B-9600-44E2-89C8-BB6E20826DBC}" dt="2024-10-28T16:38:14.315" v="1073" actId="12"/>
        <pc:sldMkLst>
          <pc:docMk/>
          <pc:sldMk cId="2370543310" sldId="421"/>
        </pc:sldMkLst>
        <pc:spChg chg="mod">
          <ac:chgData name="" userId="213e45b8a479442b" providerId="LiveId" clId="{686A959B-9600-44E2-89C8-BB6E20826DBC}" dt="2024-10-28T15:58:48.539" v="363" actId="1076"/>
          <ac:spMkLst>
            <pc:docMk/>
            <pc:sldMk cId="2370543310" sldId="421"/>
            <ac:spMk id="3" creationId="{00000000-0000-0000-0000-000000000000}"/>
          </ac:spMkLst>
        </pc:spChg>
        <pc:spChg chg="mod">
          <ac:chgData name="" userId="213e45b8a479442b" providerId="LiveId" clId="{686A959B-9600-44E2-89C8-BB6E20826DBC}" dt="2024-10-28T16:38:06.766" v="1070" actId="2710"/>
          <ac:spMkLst>
            <pc:docMk/>
            <pc:sldMk cId="2370543310" sldId="421"/>
            <ac:spMk id="6" creationId="{B917337B-31F0-47C2-8D74-4B056A6841BB}"/>
          </ac:spMkLst>
        </pc:spChg>
        <pc:spChg chg="add mod">
          <ac:chgData name="" userId="213e45b8a479442b" providerId="LiveId" clId="{686A959B-9600-44E2-89C8-BB6E20826DBC}" dt="2024-10-28T16:38:14.315" v="1073" actId="12"/>
          <ac:spMkLst>
            <pc:docMk/>
            <pc:sldMk cId="2370543310" sldId="421"/>
            <ac:spMk id="7" creationId="{30153EF1-2642-4C22-9006-E7BC43D9C7D2}"/>
          </ac:spMkLst>
        </pc:spChg>
        <pc:graphicFrameChg chg="mod modGraphic">
          <ac:chgData name="" userId="213e45b8a479442b" providerId="LiveId" clId="{686A959B-9600-44E2-89C8-BB6E20826DBC}" dt="2024-10-28T16:38:09.579" v="1071" actId="1076"/>
          <ac:graphicFrameMkLst>
            <pc:docMk/>
            <pc:sldMk cId="2370543310" sldId="421"/>
            <ac:graphicFrameMk id="5" creationId="{B89F47CB-25F9-46D9-8C20-73DEAFD9AE7A}"/>
          </ac:graphicFrameMkLst>
        </pc:graphicFrameChg>
      </pc:sldChg>
      <pc:sldChg chg="modSp add">
        <pc:chgData name="" userId="213e45b8a479442b" providerId="LiveId" clId="{686A959B-9600-44E2-89C8-BB6E20826DBC}" dt="2024-10-28T16:48:13.733" v="1214" actId="14100"/>
        <pc:sldMkLst>
          <pc:docMk/>
          <pc:sldMk cId="3975815415" sldId="423"/>
        </pc:sldMkLst>
        <pc:spChg chg="mod">
          <ac:chgData name="" userId="213e45b8a479442b" providerId="LiveId" clId="{686A959B-9600-44E2-89C8-BB6E20826DBC}" dt="2024-10-28T16:45:18.692" v="1153" actId="6549"/>
          <ac:spMkLst>
            <pc:docMk/>
            <pc:sldMk cId="3975815415" sldId="423"/>
            <ac:spMk id="4" creationId="{00000000-0000-0000-0000-000000000000}"/>
          </ac:spMkLst>
        </pc:spChg>
        <pc:spChg chg="mod">
          <ac:chgData name="" userId="213e45b8a479442b" providerId="LiveId" clId="{686A959B-9600-44E2-89C8-BB6E20826DBC}" dt="2024-10-28T16:47:29.409" v="1201" actId="14100"/>
          <ac:spMkLst>
            <pc:docMk/>
            <pc:sldMk cId="3975815415" sldId="423"/>
            <ac:spMk id="5" creationId="{00000000-0000-0000-0000-000000000000}"/>
          </ac:spMkLst>
        </pc:spChg>
        <pc:graphicFrameChg chg="mod modGraphic">
          <ac:chgData name="" userId="213e45b8a479442b" providerId="LiveId" clId="{686A959B-9600-44E2-89C8-BB6E20826DBC}" dt="2024-10-28T16:48:09.146" v="1212" actId="14100"/>
          <ac:graphicFrameMkLst>
            <pc:docMk/>
            <pc:sldMk cId="3975815415" sldId="423"/>
            <ac:graphicFrameMk id="7" creationId="{A8D7E734-ED63-4F29-8477-A2C21E595BF1}"/>
          </ac:graphicFrameMkLst>
        </pc:graphicFrameChg>
        <pc:picChg chg="mod">
          <ac:chgData name="" userId="213e45b8a479442b" providerId="LiveId" clId="{686A959B-9600-44E2-89C8-BB6E20826DBC}" dt="2024-10-28T16:48:13.733" v="1214" actId="14100"/>
          <ac:picMkLst>
            <pc:docMk/>
            <pc:sldMk cId="3975815415" sldId="423"/>
            <ac:picMk id="2" creationId="{00000000-0000-0000-0000-000000000000}"/>
          </ac:picMkLst>
        </pc:picChg>
      </pc:sldChg>
    </pc:docChg>
  </pc:docChgLst>
  <pc:docChgLst>
    <pc:chgData name="John Hu" userId="213e45b8a479442b" providerId="LiveId" clId="{B2BF25DA-09EC-470B-8E15-45D72909E307}"/>
    <pc:docChg chg="undo custSel addSld delSld modSld sldOrd">
      <pc:chgData name="John Hu" userId="213e45b8a479442b" providerId="LiveId" clId="{B2BF25DA-09EC-470B-8E15-45D72909E307}" dt="2024-10-29T02:32:22.969" v="1560" actId="2165"/>
      <pc:docMkLst>
        <pc:docMk/>
      </pc:docMkLst>
      <pc:sldChg chg="modSp del mod">
        <pc:chgData name="John Hu" userId="213e45b8a479442b" providerId="LiveId" clId="{B2BF25DA-09EC-470B-8E15-45D72909E307}" dt="2024-10-29T00:37:56.126" v="658" actId="2696"/>
        <pc:sldMkLst>
          <pc:docMk/>
          <pc:sldMk cId="2250854897" sldId="294"/>
        </pc:sldMkLst>
        <pc:spChg chg="mod">
          <ac:chgData name="John Hu" userId="213e45b8a479442b" providerId="LiveId" clId="{B2BF25DA-09EC-470B-8E15-45D72909E307}" dt="2024-10-29T00:37:03.436" v="652"/>
          <ac:spMkLst>
            <pc:docMk/>
            <pc:sldMk cId="2250854897" sldId="294"/>
            <ac:spMk id="12290" creationId="{00000000-0000-0000-0000-000000000000}"/>
          </ac:spMkLst>
        </pc:spChg>
      </pc:sldChg>
      <pc:sldChg chg="modSp add">
        <pc:chgData name="John Hu" userId="213e45b8a479442b" providerId="LiveId" clId="{B2BF25DA-09EC-470B-8E15-45D72909E307}" dt="2024-10-29T00:38:10.099" v="660"/>
        <pc:sldMkLst>
          <pc:docMk/>
          <pc:sldMk cId="4118302931" sldId="294"/>
        </pc:sldMkLst>
        <pc:spChg chg="mod">
          <ac:chgData name="John Hu" userId="213e45b8a479442b" providerId="LiveId" clId="{B2BF25DA-09EC-470B-8E15-45D72909E307}" dt="2024-10-29T00:38:10.099" v="660"/>
          <ac:spMkLst>
            <pc:docMk/>
            <pc:sldMk cId="4118302931" sldId="294"/>
            <ac:spMk id="12290" creationId="{00000000-0000-0000-0000-000000000000}"/>
          </ac:spMkLst>
        </pc:spChg>
      </pc:sldChg>
      <pc:sldChg chg="modSp del mod">
        <pc:chgData name="John Hu" userId="213e45b8a479442b" providerId="LiveId" clId="{B2BF25DA-09EC-470B-8E15-45D72909E307}" dt="2024-10-29T00:37:56.126" v="658" actId="2696"/>
        <pc:sldMkLst>
          <pc:docMk/>
          <pc:sldMk cId="3174227064" sldId="297"/>
        </pc:sldMkLst>
        <pc:spChg chg="mod">
          <ac:chgData name="John Hu" userId="213e45b8a479442b" providerId="LiveId" clId="{B2BF25DA-09EC-470B-8E15-45D72909E307}" dt="2024-10-29T00:37:03.436" v="652"/>
          <ac:spMkLst>
            <pc:docMk/>
            <pc:sldMk cId="3174227064" sldId="297"/>
            <ac:spMk id="12290" creationId="{00000000-0000-0000-0000-000000000000}"/>
          </ac:spMkLst>
        </pc:spChg>
      </pc:sldChg>
      <pc:sldChg chg="modSp add">
        <pc:chgData name="John Hu" userId="213e45b8a479442b" providerId="LiveId" clId="{B2BF25DA-09EC-470B-8E15-45D72909E307}" dt="2024-10-29T00:38:10.099" v="660"/>
        <pc:sldMkLst>
          <pc:docMk/>
          <pc:sldMk cId="3265776680" sldId="297"/>
        </pc:sldMkLst>
        <pc:spChg chg="mod">
          <ac:chgData name="John Hu" userId="213e45b8a479442b" providerId="LiveId" clId="{B2BF25DA-09EC-470B-8E15-45D72909E307}" dt="2024-10-29T00:38:10.099" v="660"/>
          <ac:spMkLst>
            <pc:docMk/>
            <pc:sldMk cId="3265776680" sldId="297"/>
            <ac:spMk id="12290" creationId="{00000000-0000-0000-0000-000000000000}"/>
          </ac:spMkLst>
        </pc:spChg>
      </pc:sldChg>
      <pc:sldChg chg="addSp delSp modSp mod">
        <pc:chgData name="John Hu" userId="213e45b8a479442b" providerId="LiveId" clId="{B2BF25DA-09EC-470B-8E15-45D72909E307}" dt="2024-10-28T08:02:53.667" v="259" actId="1076"/>
        <pc:sldMkLst>
          <pc:docMk/>
          <pc:sldMk cId="1045091131" sldId="312"/>
        </pc:sldMkLst>
        <pc:spChg chg="add del mod">
          <ac:chgData name="John Hu" userId="213e45b8a479442b" providerId="LiveId" clId="{B2BF25DA-09EC-470B-8E15-45D72909E307}" dt="2024-10-28T07:59:07.329" v="209" actId="478"/>
          <ac:spMkLst>
            <pc:docMk/>
            <pc:sldMk cId="1045091131" sldId="312"/>
            <ac:spMk id="2" creationId="{87124A55-CE05-4BE9-B23D-AF3220C5D39C}"/>
          </ac:spMkLst>
        </pc:spChg>
        <pc:spChg chg="add del mod">
          <ac:chgData name="John Hu" userId="213e45b8a479442b" providerId="LiveId" clId="{B2BF25DA-09EC-470B-8E15-45D72909E307}" dt="2024-10-28T08:02:11.877" v="246" actId="1036"/>
          <ac:spMkLst>
            <pc:docMk/>
            <pc:sldMk cId="1045091131" sldId="312"/>
            <ac:spMk id="4" creationId="{00000000-0000-0000-0000-000000000000}"/>
          </ac:spMkLst>
        </pc:spChg>
        <pc:spChg chg="mod">
          <ac:chgData name="John Hu" userId="213e45b8a479442b" providerId="LiveId" clId="{B2BF25DA-09EC-470B-8E15-45D72909E307}" dt="2024-10-28T07:46:28.165" v="49" actId="1076"/>
          <ac:spMkLst>
            <pc:docMk/>
            <pc:sldMk cId="1045091131" sldId="312"/>
            <ac:spMk id="5" creationId="{00000000-0000-0000-0000-000000000000}"/>
          </ac:spMkLst>
        </pc:spChg>
        <pc:spChg chg="mod">
          <ac:chgData name="John Hu" userId="213e45b8a479442b" providerId="LiveId" clId="{B2BF25DA-09EC-470B-8E15-45D72909E307}" dt="2024-10-28T08:02:53.667" v="259" actId="1076"/>
          <ac:spMkLst>
            <pc:docMk/>
            <pc:sldMk cId="1045091131" sldId="312"/>
            <ac:spMk id="6" creationId="{00000000-0000-0000-0000-000000000000}"/>
          </ac:spMkLst>
        </pc:spChg>
        <pc:spChg chg="add del mod">
          <ac:chgData name="John Hu" userId="213e45b8a479442b" providerId="LiveId" clId="{B2BF25DA-09EC-470B-8E15-45D72909E307}" dt="2024-10-28T07:59:06.886" v="207"/>
          <ac:spMkLst>
            <pc:docMk/>
            <pc:sldMk cId="1045091131" sldId="312"/>
            <ac:spMk id="7" creationId="{545BDD42-0FF6-4AC0-B226-AF028ED910F9}"/>
          </ac:spMkLst>
        </pc:spChg>
        <pc:spChg chg="mod">
          <ac:chgData name="John Hu" userId="213e45b8a479442b" providerId="LiveId" clId="{B2BF25DA-09EC-470B-8E15-45D72909E307}" dt="2024-10-28T07:46:25.547" v="48" actId="1076"/>
          <ac:spMkLst>
            <pc:docMk/>
            <pc:sldMk cId="1045091131" sldId="312"/>
            <ac:spMk id="9" creationId="{00000000-0000-0000-0000-000000000000}"/>
          </ac:spMkLst>
        </pc:spChg>
      </pc:sldChg>
      <pc:sldChg chg="modSp del mod">
        <pc:chgData name="John Hu" userId="213e45b8a479442b" providerId="LiveId" clId="{B2BF25DA-09EC-470B-8E15-45D72909E307}" dt="2024-10-28T08:01:24.797" v="237" actId="2696"/>
        <pc:sldMkLst>
          <pc:docMk/>
          <pc:sldMk cId="362225909" sldId="319"/>
        </pc:sldMkLst>
        <pc:spChg chg="mod">
          <ac:chgData name="John Hu" userId="213e45b8a479442b" providerId="LiveId" clId="{B2BF25DA-09EC-470B-8E15-45D72909E307}" dt="2024-10-28T08:01:15.638" v="236" actId="6549"/>
          <ac:spMkLst>
            <pc:docMk/>
            <pc:sldMk cId="362225909" sldId="319"/>
            <ac:spMk id="2" creationId="{00000000-0000-0000-0000-000000000000}"/>
          </ac:spMkLst>
        </pc:spChg>
        <pc:spChg chg="mod">
          <ac:chgData name="John Hu" userId="213e45b8a479442b" providerId="LiveId" clId="{B2BF25DA-09EC-470B-8E15-45D72909E307}" dt="2024-10-28T08:00:16.817" v="235" actId="1035"/>
          <ac:spMkLst>
            <pc:docMk/>
            <pc:sldMk cId="362225909" sldId="319"/>
            <ac:spMk id="5" creationId="{00000000-0000-0000-0000-000000000000}"/>
          </ac:spMkLst>
        </pc:spChg>
      </pc:sldChg>
      <pc:sldChg chg="modSp add mod">
        <pc:chgData name="John Hu" userId="213e45b8a479442b" providerId="LiveId" clId="{B2BF25DA-09EC-470B-8E15-45D72909E307}" dt="2024-10-29T00:37:40.655" v="657"/>
        <pc:sldMkLst>
          <pc:docMk/>
          <pc:sldMk cId="3401691747" sldId="319"/>
        </pc:sldMkLst>
        <pc:spChg chg="mod">
          <ac:chgData name="John Hu" userId="213e45b8a479442b" providerId="LiveId" clId="{B2BF25DA-09EC-470B-8E15-45D72909E307}" dt="2024-10-29T00:37:40.655" v="657"/>
          <ac:spMkLst>
            <pc:docMk/>
            <pc:sldMk cId="3401691747" sldId="319"/>
            <ac:spMk id="2" creationId="{00000000-0000-0000-0000-000000000000}"/>
          </ac:spMkLst>
        </pc:spChg>
        <pc:spChg chg="mod">
          <ac:chgData name="John Hu" userId="213e45b8a479442b" providerId="LiveId" clId="{B2BF25DA-09EC-470B-8E15-45D72909E307}" dt="2024-10-29T00:37:40.655" v="657"/>
          <ac:spMkLst>
            <pc:docMk/>
            <pc:sldMk cId="3401691747" sldId="319"/>
            <ac:spMk id="5" creationId="{00000000-0000-0000-0000-000000000000}"/>
          </ac:spMkLst>
        </pc:spChg>
      </pc:sldChg>
      <pc:sldChg chg="modSp">
        <pc:chgData name="John Hu" userId="213e45b8a479442b" providerId="LiveId" clId="{B2BF25DA-09EC-470B-8E15-45D72909E307}" dt="2024-10-29T00:37:40.655" v="657"/>
        <pc:sldMkLst>
          <pc:docMk/>
          <pc:sldMk cId="3300524992" sldId="321"/>
        </pc:sldMkLst>
        <pc:spChg chg="mod">
          <ac:chgData name="John Hu" userId="213e45b8a479442b" providerId="LiveId" clId="{B2BF25DA-09EC-470B-8E15-45D72909E307}" dt="2024-10-29T00:37:40.655" v="657"/>
          <ac:spMkLst>
            <pc:docMk/>
            <pc:sldMk cId="3300524992" sldId="321"/>
            <ac:spMk id="5" creationId="{00000000-0000-0000-0000-000000000000}"/>
          </ac:spMkLst>
        </pc:spChg>
      </pc:sldChg>
      <pc:sldChg chg="modSp">
        <pc:chgData name="John Hu" userId="213e45b8a479442b" providerId="LiveId" clId="{B2BF25DA-09EC-470B-8E15-45D72909E307}" dt="2024-10-29T00:37:40.655" v="657"/>
        <pc:sldMkLst>
          <pc:docMk/>
          <pc:sldMk cId="2109671746" sldId="322"/>
        </pc:sldMkLst>
        <pc:spChg chg="mod">
          <ac:chgData name="John Hu" userId="213e45b8a479442b" providerId="LiveId" clId="{B2BF25DA-09EC-470B-8E15-45D72909E307}" dt="2024-10-29T00:37:40.655" v="657"/>
          <ac:spMkLst>
            <pc:docMk/>
            <pc:sldMk cId="2109671746" sldId="322"/>
            <ac:spMk id="5" creationId="{00000000-0000-0000-0000-000000000000}"/>
          </ac:spMkLst>
        </pc:spChg>
      </pc:sldChg>
      <pc:sldChg chg="modSp">
        <pc:chgData name="John Hu" userId="213e45b8a479442b" providerId="LiveId" clId="{B2BF25DA-09EC-470B-8E15-45D72909E307}" dt="2024-10-29T00:37:40.655" v="657"/>
        <pc:sldMkLst>
          <pc:docMk/>
          <pc:sldMk cId="2549095614" sldId="328"/>
        </pc:sldMkLst>
        <pc:spChg chg="mod">
          <ac:chgData name="John Hu" userId="213e45b8a479442b" providerId="LiveId" clId="{B2BF25DA-09EC-470B-8E15-45D72909E307}" dt="2024-10-29T00:37:40.655" v="657"/>
          <ac:spMkLst>
            <pc:docMk/>
            <pc:sldMk cId="2549095614" sldId="328"/>
            <ac:spMk id="5" creationId="{00000000-0000-0000-0000-000000000000}"/>
          </ac:spMkLst>
        </pc:spChg>
      </pc:sldChg>
      <pc:sldChg chg="modSp">
        <pc:chgData name="John Hu" userId="213e45b8a479442b" providerId="LiveId" clId="{B2BF25DA-09EC-470B-8E15-45D72909E307}" dt="2024-10-29T00:37:40.655" v="657"/>
        <pc:sldMkLst>
          <pc:docMk/>
          <pc:sldMk cId="2937053148" sldId="330"/>
        </pc:sldMkLst>
        <pc:spChg chg="mod">
          <ac:chgData name="John Hu" userId="213e45b8a479442b" providerId="LiveId" clId="{B2BF25DA-09EC-470B-8E15-45D72909E307}" dt="2024-10-29T00:37:40.655" v="657"/>
          <ac:spMkLst>
            <pc:docMk/>
            <pc:sldMk cId="2937053148" sldId="330"/>
            <ac:spMk id="5" creationId="{00000000-0000-0000-0000-000000000000}"/>
          </ac:spMkLst>
        </pc:spChg>
      </pc:sldChg>
      <pc:sldChg chg="modSp mod">
        <pc:chgData name="John Hu" userId="213e45b8a479442b" providerId="LiveId" clId="{B2BF25DA-09EC-470B-8E15-45D72909E307}" dt="2024-10-28T08:02:26.221" v="256" actId="1036"/>
        <pc:sldMkLst>
          <pc:docMk/>
          <pc:sldMk cId="3264525403" sldId="361"/>
        </pc:sldMkLst>
        <pc:spChg chg="mod">
          <ac:chgData name="John Hu" userId="213e45b8a479442b" providerId="LiveId" clId="{B2BF25DA-09EC-470B-8E15-45D72909E307}" dt="2024-10-28T08:02:26.221" v="256" actId="1036"/>
          <ac:spMkLst>
            <pc:docMk/>
            <pc:sldMk cId="3264525403" sldId="361"/>
            <ac:spMk id="4" creationId="{00000000-0000-0000-0000-000000000000}"/>
          </ac:spMkLst>
        </pc:spChg>
        <pc:spChg chg="mod">
          <ac:chgData name="John Hu" userId="213e45b8a479442b" providerId="LiveId" clId="{B2BF25DA-09EC-470B-8E15-45D72909E307}" dt="2024-10-28T07:47:45.940" v="96" actId="1076"/>
          <ac:spMkLst>
            <pc:docMk/>
            <pc:sldMk cId="3264525403" sldId="361"/>
            <ac:spMk id="5" creationId="{00000000-0000-0000-0000-000000000000}"/>
          </ac:spMkLst>
        </pc:spChg>
        <pc:spChg chg="mod">
          <ac:chgData name="John Hu" userId="213e45b8a479442b" providerId="LiveId" clId="{B2BF25DA-09EC-470B-8E15-45D72909E307}" dt="2024-10-28T07:47:52.690" v="98" actId="403"/>
          <ac:spMkLst>
            <pc:docMk/>
            <pc:sldMk cId="3264525403" sldId="361"/>
            <ac:spMk id="6" creationId="{00000000-0000-0000-0000-000000000000}"/>
          </ac:spMkLst>
        </pc:spChg>
        <pc:spChg chg="mod">
          <ac:chgData name="John Hu" userId="213e45b8a479442b" providerId="LiveId" clId="{B2BF25DA-09EC-470B-8E15-45D72909E307}" dt="2024-10-28T07:47:49.152" v="97" actId="1076"/>
          <ac:spMkLst>
            <pc:docMk/>
            <pc:sldMk cId="3264525403" sldId="361"/>
            <ac:spMk id="7" creationId="{00000000-0000-0000-0000-000000000000}"/>
          </ac:spMkLst>
        </pc:spChg>
      </pc:sldChg>
      <pc:sldChg chg="modSp mod">
        <pc:chgData name="John Hu" userId="213e45b8a479442b" providerId="LiveId" clId="{B2BF25DA-09EC-470B-8E15-45D72909E307}" dt="2024-10-28T08:12:48.768" v="567" actId="1036"/>
        <pc:sldMkLst>
          <pc:docMk/>
          <pc:sldMk cId="3532948993" sldId="362"/>
        </pc:sldMkLst>
        <pc:spChg chg="mod">
          <ac:chgData name="John Hu" userId="213e45b8a479442b" providerId="LiveId" clId="{B2BF25DA-09EC-470B-8E15-45D72909E307}" dt="2024-10-28T08:12:48.768" v="567" actId="1036"/>
          <ac:spMkLst>
            <pc:docMk/>
            <pc:sldMk cId="3532948993" sldId="362"/>
            <ac:spMk id="4" creationId="{00000000-0000-0000-0000-000000000000}"/>
          </ac:spMkLst>
        </pc:spChg>
        <pc:spChg chg="mod">
          <ac:chgData name="John Hu" userId="213e45b8a479442b" providerId="LiveId" clId="{B2BF25DA-09EC-470B-8E15-45D72909E307}" dt="2024-10-28T07:48:51.727" v="111" actId="20577"/>
          <ac:spMkLst>
            <pc:docMk/>
            <pc:sldMk cId="3532948993" sldId="362"/>
            <ac:spMk id="6" creationId="{00000000-0000-0000-0000-000000000000}"/>
          </ac:spMkLst>
        </pc:spChg>
        <pc:spChg chg="mod">
          <ac:chgData name="John Hu" userId="213e45b8a479442b" providerId="LiveId" clId="{B2BF25DA-09EC-470B-8E15-45D72909E307}" dt="2024-10-28T07:48:54.683" v="112" actId="1076"/>
          <ac:spMkLst>
            <pc:docMk/>
            <pc:sldMk cId="3532948993" sldId="362"/>
            <ac:spMk id="7" creationId="{00000000-0000-0000-0000-000000000000}"/>
          </ac:spMkLst>
        </pc:spChg>
        <pc:spChg chg="mod">
          <ac:chgData name="John Hu" userId="213e45b8a479442b" providerId="LiveId" clId="{B2BF25DA-09EC-470B-8E15-45D72909E307}" dt="2024-10-28T07:48:56.653" v="113" actId="1076"/>
          <ac:spMkLst>
            <pc:docMk/>
            <pc:sldMk cId="3532948993" sldId="362"/>
            <ac:spMk id="8" creationId="{00000000-0000-0000-0000-000000000000}"/>
          </ac:spMkLst>
        </pc:spChg>
        <pc:spChg chg="mod">
          <ac:chgData name="John Hu" userId="213e45b8a479442b" providerId="LiveId" clId="{B2BF25DA-09EC-470B-8E15-45D72909E307}" dt="2024-10-28T07:48:58.664" v="114" actId="1076"/>
          <ac:spMkLst>
            <pc:docMk/>
            <pc:sldMk cId="3532948993" sldId="362"/>
            <ac:spMk id="9" creationId="{00000000-0000-0000-0000-000000000000}"/>
          </ac:spMkLst>
        </pc:spChg>
      </pc:sldChg>
      <pc:sldChg chg="modSp mod">
        <pc:chgData name="John Hu" userId="213e45b8a479442b" providerId="LiveId" clId="{B2BF25DA-09EC-470B-8E15-45D72909E307}" dt="2024-10-28T08:13:30.668" v="582" actId="1076"/>
        <pc:sldMkLst>
          <pc:docMk/>
          <pc:sldMk cId="1927971755" sldId="363"/>
        </pc:sldMkLst>
        <pc:spChg chg="mod">
          <ac:chgData name="John Hu" userId="213e45b8a479442b" providerId="LiveId" clId="{B2BF25DA-09EC-470B-8E15-45D72909E307}" dt="2024-10-28T08:13:24.478" v="580" actId="6549"/>
          <ac:spMkLst>
            <pc:docMk/>
            <pc:sldMk cId="1927971755" sldId="363"/>
            <ac:spMk id="2" creationId="{00000000-0000-0000-0000-000000000000}"/>
          </ac:spMkLst>
        </pc:spChg>
        <pc:spChg chg="mod">
          <ac:chgData name="John Hu" userId="213e45b8a479442b" providerId="LiveId" clId="{B2BF25DA-09EC-470B-8E15-45D72909E307}" dt="2024-10-28T08:13:00.632" v="573" actId="1036"/>
          <ac:spMkLst>
            <pc:docMk/>
            <pc:sldMk cId="1927971755" sldId="363"/>
            <ac:spMk id="4" creationId="{00000000-0000-0000-0000-000000000000}"/>
          </ac:spMkLst>
        </pc:spChg>
        <pc:spChg chg="mod">
          <ac:chgData name="John Hu" userId="213e45b8a479442b" providerId="LiveId" clId="{B2BF25DA-09EC-470B-8E15-45D72909E307}" dt="2024-10-28T08:13:28.590" v="581" actId="1076"/>
          <ac:spMkLst>
            <pc:docMk/>
            <pc:sldMk cId="1927971755" sldId="363"/>
            <ac:spMk id="5" creationId="{00000000-0000-0000-0000-000000000000}"/>
          </ac:spMkLst>
        </pc:spChg>
        <pc:spChg chg="mod">
          <ac:chgData name="John Hu" userId="213e45b8a479442b" providerId="LiveId" clId="{B2BF25DA-09EC-470B-8E15-45D72909E307}" dt="2024-10-28T08:13:30.668" v="582" actId="1076"/>
          <ac:spMkLst>
            <pc:docMk/>
            <pc:sldMk cId="1927971755" sldId="363"/>
            <ac:spMk id="6" creationId="{00000000-0000-0000-0000-000000000000}"/>
          </ac:spMkLst>
        </pc:spChg>
      </pc:sldChg>
      <pc:sldChg chg="modSp">
        <pc:chgData name="John Hu" userId="213e45b8a479442b" providerId="LiveId" clId="{B2BF25DA-09EC-470B-8E15-45D72909E307}" dt="2024-10-29T00:37:40.655" v="657"/>
        <pc:sldMkLst>
          <pc:docMk/>
          <pc:sldMk cId="3596675457" sldId="365"/>
        </pc:sldMkLst>
        <pc:spChg chg="mod">
          <ac:chgData name="John Hu" userId="213e45b8a479442b" providerId="LiveId" clId="{B2BF25DA-09EC-470B-8E15-45D72909E307}" dt="2024-10-29T00:37:40.655" v="657"/>
          <ac:spMkLst>
            <pc:docMk/>
            <pc:sldMk cId="3596675457" sldId="365"/>
            <ac:spMk id="5" creationId="{00000000-0000-0000-0000-000000000000}"/>
          </ac:spMkLst>
        </pc:spChg>
      </pc:sldChg>
      <pc:sldChg chg="modSp mod">
        <pc:chgData name="John Hu" userId="213e45b8a479442b" providerId="LiveId" clId="{B2BF25DA-09EC-470B-8E15-45D72909E307}" dt="2024-10-29T00:29:49.509" v="609" actId="6549"/>
        <pc:sldMkLst>
          <pc:docMk/>
          <pc:sldMk cId="4100464665" sldId="385"/>
        </pc:sldMkLst>
        <pc:spChg chg="mod">
          <ac:chgData name="John Hu" userId="213e45b8a479442b" providerId="LiveId" clId="{B2BF25DA-09EC-470B-8E15-45D72909E307}" dt="2024-10-29T00:29:49.509" v="609" actId="6549"/>
          <ac:spMkLst>
            <pc:docMk/>
            <pc:sldMk cId="4100464665" sldId="385"/>
            <ac:spMk id="6" creationId="{00000000-0000-0000-0000-000000000000}"/>
          </ac:spMkLst>
        </pc:spChg>
      </pc:sldChg>
      <pc:sldChg chg="modSp mod">
        <pc:chgData name="John Hu" userId="213e45b8a479442b" providerId="LiveId" clId="{B2BF25DA-09EC-470B-8E15-45D72909E307}" dt="2024-10-29T00:30:52.100" v="625" actId="207"/>
        <pc:sldMkLst>
          <pc:docMk/>
          <pc:sldMk cId="1346405555" sldId="386"/>
        </pc:sldMkLst>
        <pc:spChg chg="mod">
          <ac:chgData name="John Hu" userId="213e45b8a479442b" providerId="LiveId" clId="{B2BF25DA-09EC-470B-8E15-45D72909E307}" dt="2024-10-29T00:30:52.100" v="625" actId="207"/>
          <ac:spMkLst>
            <pc:docMk/>
            <pc:sldMk cId="1346405555" sldId="386"/>
            <ac:spMk id="6" creationId="{00000000-0000-0000-0000-000000000000}"/>
          </ac:spMkLst>
        </pc:spChg>
      </pc:sldChg>
      <pc:sldChg chg="modSp mod">
        <pc:chgData name="John Hu" userId="213e45b8a479442b" providerId="LiveId" clId="{B2BF25DA-09EC-470B-8E15-45D72909E307}" dt="2024-10-28T08:12:14.963" v="561" actId="6549"/>
        <pc:sldMkLst>
          <pc:docMk/>
          <pc:sldMk cId="2709602160" sldId="387"/>
        </pc:sldMkLst>
        <pc:spChg chg="mod">
          <ac:chgData name="John Hu" userId="213e45b8a479442b" providerId="LiveId" clId="{B2BF25DA-09EC-470B-8E15-45D72909E307}" dt="2024-10-28T08:12:14.963" v="561" actId="6549"/>
          <ac:spMkLst>
            <pc:docMk/>
            <pc:sldMk cId="2709602160" sldId="387"/>
            <ac:spMk id="2" creationId="{00000000-0000-0000-0000-000000000000}"/>
          </ac:spMkLst>
        </pc:spChg>
      </pc:sldChg>
      <pc:sldChg chg="modSp mod">
        <pc:chgData name="John Hu" userId="213e45b8a479442b" providerId="LiveId" clId="{B2BF25DA-09EC-470B-8E15-45D72909E307}" dt="2024-10-28T08:12:54.048" v="569" actId="1036"/>
        <pc:sldMkLst>
          <pc:docMk/>
          <pc:sldMk cId="2602887273" sldId="388"/>
        </pc:sldMkLst>
        <pc:spChg chg="mod">
          <ac:chgData name="John Hu" userId="213e45b8a479442b" providerId="LiveId" clId="{B2BF25DA-09EC-470B-8E15-45D72909E307}" dt="2024-10-28T08:03:00.202" v="260" actId="1076"/>
          <ac:spMkLst>
            <pc:docMk/>
            <pc:sldMk cId="2602887273" sldId="388"/>
            <ac:spMk id="4" creationId="{00000000-0000-0000-0000-000000000000}"/>
          </ac:spMkLst>
        </pc:spChg>
        <pc:spChg chg="mod">
          <ac:chgData name="John Hu" userId="213e45b8a479442b" providerId="LiveId" clId="{B2BF25DA-09EC-470B-8E15-45D72909E307}" dt="2024-10-28T08:12:54.048" v="569" actId="1036"/>
          <ac:spMkLst>
            <pc:docMk/>
            <pc:sldMk cId="2602887273" sldId="388"/>
            <ac:spMk id="5" creationId="{00000000-0000-0000-0000-000000000000}"/>
          </ac:spMkLst>
        </pc:spChg>
        <pc:spChg chg="mod">
          <ac:chgData name="John Hu" userId="213e45b8a479442b" providerId="LiveId" clId="{B2BF25DA-09EC-470B-8E15-45D72909E307}" dt="2024-10-28T07:51:36.293" v="151" actId="1076"/>
          <ac:spMkLst>
            <pc:docMk/>
            <pc:sldMk cId="2602887273" sldId="388"/>
            <ac:spMk id="6" creationId="{00000000-0000-0000-0000-000000000000}"/>
          </ac:spMkLst>
        </pc:spChg>
        <pc:spChg chg="mod">
          <ac:chgData name="John Hu" userId="213e45b8a479442b" providerId="LiveId" clId="{B2BF25DA-09EC-470B-8E15-45D72909E307}" dt="2024-10-28T07:50:48.347" v="140" actId="1076"/>
          <ac:spMkLst>
            <pc:docMk/>
            <pc:sldMk cId="2602887273" sldId="388"/>
            <ac:spMk id="7" creationId="{00000000-0000-0000-0000-000000000000}"/>
          </ac:spMkLst>
        </pc:spChg>
        <pc:spChg chg="mod">
          <ac:chgData name="John Hu" userId="213e45b8a479442b" providerId="LiveId" clId="{B2BF25DA-09EC-470B-8E15-45D72909E307}" dt="2024-10-28T07:50:46.342" v="139" actId="1076"/>
          <ac:spMkLst>
            <pc:docMk/>
            <pc:sldMk cId="2602887273" sldId="388"/>
            <ac:spMk id="8" creationId="{00000000-0000-0000-0000-000000000000}"/>
          </ac:spMkLst>
        </pc:spChg>
      </pc:sldChg>
      <pc:sldChg chg="modSp mod">
        <pc:chgData name="John Hu" userId="213e45b8a479442b" providerId="LiveId" clId="{B2BF25DA-09EC-470B-8E15-45D72909E307}" dt="2024-10-28T08:12:57.425" v="571" actId="1036"/>
        <pc:sldMkLst>
          <pc:docMk/>
          <pc:sldMk cId="1252304061" sldId="389"/>
        </pc:sldMkLst>
        <pc:spChg chg="mod">
          <ac:chgData name="John Hu" userId="213e45b8a479442b" providerId="LiveId" clId="{B2BF25DA-09EC-470B-8E15-45D72909E307}" dt="2024-10-28T08:08:58.675" v="558" actId="20577"/>
          <ac:spMkLst>
            <pc:docMk/>
            <pc:sldMk cId="1252304061" sldId="389"/>
            <ac:spMk id="2" creationId="{00000000-0000-0000-0000-000000000000}"/>
          </ac:spMkLst>
        </pc:spChg>
        <pc:spChg chg="mod">
          <ac:chgData name="John Hu" userId="213e45b8a479442b" providerId="LiveId" clId="{B2BF25DA-09EC-470B-8E15-45D72909E307}" dt="2024-10-28T08:12:57.425" v="571" actId="1036"/>
          <ac:spMkLst>
            <pc:docMk/>
            <pc:sldMk cId="1252304061" sldId="389"/>
            <ac:spMk id="4" creationId="{00000000-0000-0000-0000-000000000000}"/>
          </ac:spMkLst>
        </pc:spChg>
        <pc:spChg chg="mod">
          <ac:chgData name="John Hu" userId="213e45b8a479442b" providerId="LiveId" clId="{B2BF25DA-09EC-470B-8E15-45D72909E307}" dt="2024-10-28T08:09:02.355" v="559" actId="1076"/>
          <ac:spMkLst>
            <pc:docMk/>
            <pc:sldMk cId="1252304061" sldId="389"/>
            <ac:spMk id="5" creationId="{00000000-0000-0000-0000-000000000000}"/>
          </ac:spMkLst>
        </pc:spChg>
        <pc:spChg chg="mod">
          <ac:chgData name="John Hu" userId="213e45b8a479442b" providerId="LiveId" clId="{B2BF25DA-09EC-470B-8E15-45D72909E307}" dt="2024-10-28T08:09:04.600" v="560" actId="1076"/>
          <ac:spMkLst>
            <pc:docMk/>
            <pc:sldMk cId="1252304061" sldId="389"/>
            <ac:spMk id="6" creationId="{00000000-0000-0000-0000-000000000000}"/>
          </ac:spMkLst>
        </pc:spChg>
      </pc:sldChg>
      <pc:sldChg chg="addSp delSp modSp mod">
        <pc:chgData name="John Hu" userId="213e45b8a479442b" providerId="LiveId" clId="{B2BF25DA-09EC-470B-8E15-45D72909E307}" dt="2024-10-28T08:13:03.589" v="575" actId="1036"/>
        <pc:sldMkLst>
          <pc:docMk/>
          <pc:sldMk cId="3917920404" sldId="390"/>
        </pc:sldMkLst>
        <pc:spChg chg="mod">
          <ac:chgData name="John Hu" userId="213e45b8a479442b" providerId="LiveId" clId="{B2BF25DA-09EC-470B-8E15-45D72909E307}" dt="2024-10-28T08:03:08.957" v="262" actId="1076"/>
          <ac:spMkLst>
            <pc:docMk/>
            <pc:sldMk cId="3917920404" sldId="390"/>
            <ac:spMk id="2" creationId="{00000000-0000-0000-0000-000000000000}"/>
          </ac:spMkLst>
        </pc:spChg>
        <pc:spChg chg="add mod">
          <ac:chgData name="John Hu" userId="213e45b8a479442b" providerId="LiveId" clId="{B2BF25DA-09EC-470B-8E15-45D72909E307}" dt="2024-10-28T07:56:30.633" v="192" actId="1076"/>
          <ac:spMkLst>
            <pc:docMk/>
            <pc:sldMk cId="3917920404" sldId="390"/>
            <ac:spMk id="3" creationId="{98CEE181-9948-4E7F-BC3F-2BFF165BE6A4}"/>
          </ac:spMkLst>
        </pc:spChg>
        <pc:spChg chg="mod">
          <ac:chgData name="John Hu" userId="213e45b8a479442b" providerId="LiveId" clId="{B2BF25DA-09EC-470B-8E15-45D72909E307}" dt="2024-10-28T08:08:03.445" v="539" actId="1076"/>
          <ac:spMkLst>
            <pc:docMk/>
            <pc:sldMk cId="3917920404" sldId="390"/>
            <ac:spMk id="4" creationId="{00000000-0000-0000-0000-000000000000}"/>
          </ac:spMkLst>
        </pc:spChg>
        <pc:spChg chg="mod">
          <ac:chgData name="John Hu" userId="213e45b8a479442b" providerId="LiveId" clId="{B2BF25DA-09EC-470B-8E15-45D72909E307}" dt="2024-10-28T08:13:03.589" v="575" actId="1036"/>
          <ac:spMkLst>
            <pc:docMk/>
            <pc:sldMk cId="3917920404" sldId="390"/>
            <ac:spMk id="5" creationId="{00000000-0000-0000-0000-000000000000}"/>
          </ac:spMkLst>
        </pc:spChg>
        <pc:spChg chg="add del mod">
          <ac:chgData name="John Hu" userId="213e45b8a479442b" providerId="LiveId" clId="{B2BF25DA-09EC-470B-8E15-45D72909E307}" dt="2024-10-28T08:08:05.869" v="540" actId="478"/>
          <ac:spMkLst>
            <pc:docMk/>
            <pc:sldMk cId="3917920404" sldId="390"/>
            <ac:spMk id="7" creationId="{CACAA7C1-1AD9-4093-8871-D6C234733DC5}"/>
          </ac:spMkLst>
        </pc:spChg>
      </pc:sldChg>
      <pc:sldChg chg="modSp mod">
        <pc:chgData name="John Hu" userId="213e45b8a479442b" providerId="LiveId" clId="{B2BF25DA-09EC-470B-8E15-45D72909E307}" dt="2024-10-28T08:13:09.520" v="579" actId="1036"/>
        <pc:sldMkLst>
          <pc:docMk/>
          <pc:sldMk cId="385507095" sldId="391"/>
        </pc:sldMkLst>
        <pc:spChg chg="mod">
          <ac:chgData name="John Hu" userId="213e45b8a479442b" providerId="LiveId" clId="{B2BF25DA-09EC-470B-8E15-45D72909E307}" dt="2024-10-28T08:13:09.520" v="579" actId="1036"/>
          <ac:spMkLst>
            <pc:docMk/>
            <pc:sldMk cId="385507095" sldId="391"/>
            <ac:spMk id="5" creationId="{00000000-0000-0000-0000-000000000000}"/>
          </ac:spMkLst>
        </pc:spChg>
      </pc:sldChg>
      <pc:sldChg chg="modSp del mod">
        <pc:chgData name="John Hu" userId="213e45b8a479442b" providerId="LiveId" clId="{B2BF25DA-09EC-470B-8E15-45D72909E307}" dt="2024-10-28T08:01:24.797" v="237" actId="2696"/>
        <pc:sldMkLst>
          <pc:docMk/>
          <pc:sldMk cId="213233613" sldId="392"/>
        </pc:sldMkLst>
        <pc:spChg chg="mod">
          <ac:chgData name="John Hu" userId="213e45b8a479442b" providerId="LiveId" clId="{B2BF25DA-09EC-470B-8E15-45D72909E307}" dt="2024-10-28T07:44:56.625" v="27" actId="2711"/>
          <ac:spMkLst>
            <pc:docMk/>
            <pc:sldMk cId="213233613" sldId="392"/>
            <ac:spMk id="2" creationId="{00000000-0000-0000-0000-000000000000}"/>
          </ac:spMkLst>
        </pc:spChg>
      </pc:sldChg>
      <pc:sldChg chg="modSp add mod">
        <pc:chgData name="John Hu" userId="213e45b8a479442b" providerId="LiveId" clId="{B2BF25DA-09EC-470B-8E15-45D72909E307}" dt="2024-10-29T00:37:40.655" v="657"/>
        <pc:sldMkLst>
          <pc:docMk/>
          <pc:sldMk cId="1311276874" sldId="392"/>
        </pc:sldMkLst>
        <pc:spChg chg="mod">
          <ac:chgData name="John Hu" userId="213e45b8a479442b" providerId="LiveId" clId="{B2BF25DA-09EC-470B-8E15-45D72909E307}" dt="2024-10-29T00:37:40.655" v="657"/>
          <ac:spMkLst>
            <pc:docMk/>
            <pc:sldMk cId="1311276874" sldId="392"/>
            <ac:spMk id="5" creationId="{00000000-0000-0000-0000-000000000000}"/>
          </ac:spMkLst>
        </pc:spChg>
      </pc:sldChg>
      <pc:sldChg chg="modSp">
        <pc:chgData name="John Hu" userId="213e45b8a479442b" providerId="LiveId" clId="{B2BF25DA-09EC-470B-8E15-45D72909E307}" dt="2024-10-29T00:37:40.655" v="657"/>
        <pc:sldMkLst>
          <pc:docMk/>
          <pc:sldMk cId="4151347864" sldId="393"/>
        </pc:sldMkLst>
        <pc:spChg chg="mod">
          <ac:chgData name="John Hu" userId="213e45b8a479442b" providerId="LiveId" clId="{B2BF25DA-09EC-470B-8E15-45D72909E307}" dt="2024-10-29T00:37:40.655" v="657"/>
          <ac:spMkLst>
            <pc:docMk/>
            <pc:sldMk cId="4151347864" sldId="393"/>
            <ac:spMk id="5" creationId="{00000000-0000-0000-0000-000000000000}"/>
          </ac:spMkLst>
        </pc:spChg>
      </pc:sldChg>
      <pc:sldChg chg="modSp mod">
        <pc:chgData name="John Hu" userId="213e45b8a479442b" providerId="LiveId" clId="{B2BF25DA-09EC-470B-8E15-45D72909E307}" dt="2024-10-29T00:37:40.655" v="657"/>
        <pc:sldMkLst>
          <pc:docMk/>
          <pc:sldMk cId="739485421" sldId="394"/>
        </pc:sldMkLst>
        <pc:spChg chg="mod">
          <ac:chgData name="John Hu" userId="213e45b8a479442b" providerId="LiveId" clId="{B2BF25DA-09EC-470B-8E15-45D72909E307}" dt="2024-10-29T00:37:40.655" v="657"/>
          <ac:spMkLst>
            <pc:docMk/>
            <pc:sldMk cId="739485421" sldId="394"/>
            <ac:spMk id="5" creationId="{00000000-0000-0000-0000-000000000000}"/>
          </ac:spMkLst>
        </pc:spChg>
        <pc:graphicFrameChg chg="mod">
          <ac:chgData name="John Hu" userId="213e45b8a479442b" providerId="LiveId" clId="{B2BF25DA-09EC-470B-8E15-45D72909E307}" dt="2024-10-28T07:44:26.580" v="24" actId="1076"/>
          <ac:graphicFrameMkLst>
            <pc:docMk/>
            <pc:sldMk cId="739485421" sldId="394"/>
            <ac:graphicFrameMk id="3" creationId="{00000000-0000-0000-0000-000000000000}"/>
          </ac:graphicFrameMkLst>
        </pc:graphicFrameChg>
      </pc:sldChg>
      <pc:sldChg chg="modSp">
        <pc:chgData name="John Hu" userId="213e45b8a479442b" providerId="LiveId" clId="{B2BF25DA-09EC-470B-8E15-45D72909E307}" dt="2024-10-29T00:37:40.655" v="657"/>
        <pc:sldMkLst>
          <pc:docMk/>
          <pc:sldMk cId="4191739321" sldId="395"/>
        </pc:sldMkLst>
        <pc:spChg chg="mod">
          <ac:chgData name="John Hu" userId="213e45b8a479442b" providerId="LiveId" clId="{B2BF25DA-09EC-470B-8E15-45D72909E307}" dt="2024-10-29T00:37:40.655" v="657"/>
          <ac:spMkLst>
            <pc:docMk/>
            <pc:sldMk cId="4191739321" sldId="395"/>
            <ac:spMk id="5" creationId="{00000000-0000-0000-0000-000000000000}"/>
          </ac:spMkLst>
        </pc:spChg>
      </pc:sldChg>
      <pc:sldChg chg="modSp">
        <pc:chgData name="John Hu" userId="213e45b8a479442b" providerId="LiveId" clId="{B2BF25DA-09EC-470B-8E15-45D72909E307}" dt="2024-10-29T00:37:40.655" v="657"/>
        <pc:sldMkLst>
          <pc:docMk/>
          <pc:sldMk cId="3964896418" sldId="396"/>
        </pc:sldMkLst>
        <pc:spChg chg="mod">
          <ac:chgData name="John Hu" userId="213e45b8a479442b" providerId="LiveId" clId="{B2BF25DA-09EC-470B-8E15-45D72909E307}" dt="2024-10-29T00:37:40.655" v="657"/>
          <ac:spMkLst>
            <pc:docMk/>
            <pc:sldMk cId="3964896418" sldId="396"/>
            <ac:spMk id="5" creationId="{00000000-0000-0000-0000-000000000000}"/>
          </ac:spMkLst>
        </pc:spChg>
      </pc:sldChg>
      <pc:sldChg chg="modSp">
        <pc:chgData name="John Hu" userId="213e45b8a479442b" providerId="LiveId" clId="{B2BF25DA-09EC-470B-8E15-45D72909E307}" dt="2024-10-29T00:37:40.655" v="657"/>
        <pc:sldMkLst>
          <pc:docMk/>
          <pc:sldMk cId="3495114733" sldId="397"/>
        </pc:sldMkLst>
        <pc:spChg chg="mod">
          <ac:chgData name="John Hu" userId="213e45b8a479442b" providerId="LiveId" clId="{B2BF25DA-09EC-470B-8E15-45D72909E307}" dt="2024-10-29T00:37:40.655" v="657"/>
          <ac:spMkLst>
            <pc:docMk/>
            <pc:sldMk cId="3495114733" sldId="397"/>
            <ac:spMk id="5" creationId="{00000000-0000-0000-0000-000000000000}"/>
          </ac:spMkLst>
        </pc:spChg>
      </pc:sldChg>
      <pc:sldChg chg="modSp">
        <pc:chgData name="John Hu" userId="213e45b8a479442b" providerId="LiveId" clId="{B2BF25DA-09EC-470B-8E15-45D72909E307}" dt="2024-10-29T00:37:40.655" v="657"/>
        <pc:sldMkLst>
          <pc:docMk/>
          <pc:sldMk cId="2256893430" sldId="398"/>
        </pc:sldMkLst>
        <pc:spChg chg="mod">
          <ac:chgData name="John Hu" userId="213e45b8a479442b" providerId="LiveId" clId="{B2BF25DA-09EC-470B-8E15-45D72909E307}" dt="2024-10-29T00:37:40.655" v="657"/>
          <ac:spMkLst>
            <pc:docMk/>
            <pc:sldMk cId="2256893430" sldId="398"/>
            <ac:spMk id="5" creationId="{00000000-0000-0000-0000-000000000000}"/>
          </ac:spMkLst>
        </pc:spChg>
      </pc:sldChg>
      <pc:sldChg chg="addSp delSp modSp mod modAnim">
        <pc:chgData name="John Hu" userId="213e45b8a479442b" providerId="LiveId" clId="{B2BF25DA-09EC-470B-8E15-45D72909E307}" dt="2024-10-29T02:09:10.013" v="1464" actId="1076"/>
        <pc:sldMkLst>
          <pc:docMk/>
          <pc:sldMk cId="1229502755" sldId="405"/>
        </pc:sldMkLst>
        <pc:spChg chg="add mod">
          <ac:chgData name="John Hu" userId="213e45b8a479442b" providerId="LiveId" clId="{B2BF25DA-09EC-470B-8E15-45D72909E307}" dt="2024-10-29T02:09:05.638" v="1462" actId="14100"/>
          <ac:spMkLst>
            <pc:docMk/>
            <pc:sldMk cId="1229502755" sldId="405"/>
            <ac:spMk id="7" creationId="{06C06AF7-AE9E-405B-A763-9E8AF2EC0029}"/>
          </ac:spMkLst>
        </pc:spChg>
        <pc:grpChg chg="add mod">
          <ac:chgData name="John Hu" userId="213e45b8a479442b" providerId="LiveId" clId="{B2BF25DA-09EC-470B-8E15-45D72909E307}" dt="2024-10-29T02:09:10.013" v="1464" actId="1076"/>
          <ac:grpSpMkLst>
            <pc:docMk/>
            <pc:sldMk cId="1229502755" sldId="405"/>
            <ac:grpSpMk id="8" creationId="{DA16115E-C0D2-4C20-84E8-DEAC7DB79155}"/>
          </ac:grpSpMkLst>
        </pc:grpChg>
        <pc:graphicFrameChg chg="mod modGraphic">
          <ac:chgData name="John Hu" userId="213e45b8a479442b" providerId="LiveId" clId="{B2BF25DA-09EC-470B-8E15-45D72909E307}" dt="2024-10-29T02:08:47.076" v="1460" actId="14100"/>
          <ac:graphicFrameMkLst>
            <pc:docMk/>
            <pc:sldMk cId="1229502755" sldId="405"/>
            <ac:graphicFrameMk id="2" creationId="{00000000-0000-0000-0000-000000000000}"/>
          </ac:graphicFrameMkLst>
        </pc:graphicFrameChg>
        <pc:picChg chg="add del mod">
          <ac:chgData name="John Hu" userId="213e45b8a479442b" providerId="LiveId" clId="{B2BF25DA-09EC-470B-8E15-45D72909E307}" dt="2024-10-29T02:04:43.949" v="1390" actId="21"/>
          <ac:picMkLst>
            <pc:docMk/>
            <pc:sldMk cId="1229502755" sldId="405"/>
            <ac:picMk id="6" creationId="{C7187DA8-B613-4513-96C3-0862F28D62BB}"/>
          </ac:picMkLst>
        </pc:picChg>
        <pc:picChg chg="add mod">
          <ac:chgData name="John Hu" userId="213e45b8a479442b" providerId="LiveId" clId="{B2BF25DA-09EC-470B-8E15-45D72909E307}" dt="2024-10-29T02:09:07.873" v="1463" actId="1076"/>
          <ac:picMkLst>
            <pc:docMk/>
            <pc:sldMk cId="1229502755" sldId="405"/>
            <ac:picMk id="9" creationId="{EC18F627-48E9-4021-81DF-0AEF751D7E3A}"/>
          </ac:picMkLst>
        </pc:picChg>
        <pc:picChg chg="mod">
          <ac:chgData name="John Hu" userId="213e45b8a479442b" providerId="LiveId" clId="{B2BF25DA-09EC-470B-8E15-45D72909E307}" dt="2024-10-29T02:05:30.934" v="1427" actId="1076"/>
          <ac:picMkLst>
            <pc:docMk/>
            <pc:sldMk cId="1229502755" sldId="405"/>
            <ac:picMk id="1026" creationId="{DFFB7ABD-938F-4BA2-9D12-31B234BC74A9}"/>
          </ac:picMkLst>
        </pc:picChg>
      </pc:sldChg>
      <pc:sldChg chg="modSp mod">
        <pc:chgData name="John Hu" userId="213e45b8a479442b" providerId="LiveId" clId="{B2BF25DA-09EC-470B-8E15-45D72909E307}" dt="2024-10-29T01:12:22.420" v="1173" actId="207"/>
        <pc:sldMkLst>
          <pc:docMk/>
          <pc:sldMk cId="53451774" sldId="406"/>
        </pc:sldMkLst>
        <pc:graphicFrameChg chg="mod modGraphic">
          <ac:chgData name="John Hu" userId="213e45b8a479442b" providerId="LiveId" clId="{B2BF25DA-09EC-470B-8E15-45D72909E307}" dt="2024-10-29T01:12:22.420" v="1173" actId="207"/>
          <ac:graphicFrameMkLst>
            <pc:docMk/>
            <pc:sldMk cId="53451774" sldId="406"/>
            <ac:graphicFrameMk id="5" creationId="{00000000-0000-0000-0000-000000000000}"/>
          </ac:graphicFrameMkLst>
        </pc:graphicFrameChg>
      </pc:sldChg>
      <pc:sldChg chg="modSp mod">
        <pc:chgData name="John Hu" userId="213e45b8a479442b" providerId="LiveId" clId="{B2BF25DA-09EC-470B-8E15-45D72909E307}" dt="2024-10-29T01:59:49.834" v="1374" actId="1076"/>
        <pc:sldMkLst>
          <pc:docMk/>
          <pc:sldMk cId="3846851036" sldId="407"/>
        </pc:sldMkLst>
        <pc:graphicFrameChg chg="mod modGraphic">
          <ac:chgData name="John Hu" userId="213e45b8a479442b" providerId="LiveId" clId="{B2BF25DA-09EC-470B-8E15-45D72909E307}" dt="2024-10-29T01:59:49.834" v="1374" actId="1076"/>
          <ac:graphicFrameMkLst>
            <pc:docMk/>
            <pc:sldMk cId="3846851036" sldId="407"/>
            <ac:graphicFrameMk id="2" creationId="{00000000-0000-0000-0000-000000000000}"/>
          </ac:graphicFrameMkLst>
        </pc:graphicFrameChg>
      </pc:sldChg>
      <pc:sldChg chg="addSp delSp modSp mod modNotesTx">
        <pc:chgData name="John Hu" userId="213e45b8a479442b" providerId="LiveId" clId="{B2BF25DA-09EC-470B-8E15-45D72909E307}" dt="2024-10-29T02:17:40.349" v="1546" actId="1076"/>
        <pc:sldMkLst>
          <pc:docMk/>
          <pc:sldMk cId="2583483632" sldId="409"/>
        </pc:sldMkLst>
        <pc:graphicFrameChg chg="mod modGraphic">
          <ac:chgData name="John Hu" userId="213e45b8a479442b" providerId="LiveId" clId="{B2BF25DA-09EC-470B-8E15-45D72909E307}" dt="2024-10-29T02:17:40.349" v="1546" actId="1076"/>
          <ac:graphicFrameMkLst>
            <pc:docMk/>
            <pc:sldMk cId="2583483632" sldId="409"/>
            <ac:graphicFrameMk id="2" creationId="{00000000-0000-0000-0000-000000000000}"/>
          </ac:graphicFrameMkLst>
        </pc:graphicFrameChg>
        <pc:graphicFrameChg chg="add del">
          <ac:chgData name="John Hu" userId="213e45b8a479442b" providerId="LiveId" clId="{B2BF25DA-09EC-470B-8E15-45D72909E307}" dt="2024-10-29T01:08:04.373" v="1114"/>
          <ac:graphicFrameMkLst>
            <pc:docMk/>
            <pc:sldMk cId="2583483632" sldId="409"/>
            <ac:graphicFrameMk id="3" creationId="{48BB48B2-BB29-49CB-874E-2EBC6DCA10F0}"/>
          </ac:graphicFrameMkLst>
        </pc:graphicFrameChg>
      </pc:sldChg>
      <pc:sldChg chg="modSp mod">
        <pc:chgData name="John Hu" userId="213e45b8a479442b" providerId="LiveId" clId="{B2BF25DA-09EC-470B-8E15-45D72909E307}" dt="2024-10-29T02:32:22.969" v="1560" actId="2165"/>
        <pc:sldMkLst>
          <pc:docMk/>
          <pc:sldMk cId="3108029919" sldId="410"/>
        </pc:sldMkLst>
        <pc:spChg chg="mod">
          <ac:chgData name="John Hu" userId="213e45b8a479442b" providerId="LiveId" clId="{B2BF25DA-09EC-470B-8E15-45D72909E307}" dt="2024-10-29T02:17:48.599" v="1559" actId="20577"/>
          <ac:spMkLst>
            <pc:docMk/>
            <pc:sldMk cId="3108029919" sldId="410"/>
            <ac:spMk id="6" creationId="{F8A5C36E-06E7-41F7-B339-78FACE06B505}"/>
          </ac:spMkLst>
        </pc:spChg>
        <pc:graphicFrameChg chg="mod modGraphic">
          <ac:chgData name="John Hu" userId="213e45b8a479442b" providerId="LiveId" clId="{B2BF25DA-09EC-470B-8E15-45D72909E307}" dt="2024-10-29T02:32:22.969" v="1560" actId="2165"/>
          <ac:graphicFrameMkLst>
            <pc:docMk/>
            <pc:sldMk cId="3108029919" sldId="410"/>
            <ac:graphicFrameMk id="2" creationId="{00000000-0000-0000-0000-000000000000}"/>
          </ac:graphicFrameMkLst>
        </pc:graphicFrameChg>
      </pc:sldChg>
      <pc:sldChg chg="modSp add">
        <pc:chgData name="John Hu" userId="213e45b8a479442b" providerId="LiveId" clId="{B2BF25DA-09EC-470B-8E15-45D72909E307}" dt="2024-10-29T00:38:10.099" v="660"/>
        <pc:sldMkLst>
          <pc:docMk/>
          <pc:sldMk cId="2013070181" sldId="411"/>
        </pc:sldMkLst>
        <pc:spChg chg="mod">
          <ac:chgData name="John Hu" userId="213e45b8a479442b" providerId="LiveId" clId="{B2BF25DA-09EC-470B-8E15-45D72909E307}" dt="2024-10-29T00:38:10.099" v="660"/>
          <ac:spMkLst>
            <pc:docMk/>
            <pc:sldMk cId="2013070181" sldId="411"/>
            <ac:spMk id="12290" creationId="{00000000-0000-0000-0000-000000000000}"/>
          </ac:spMkLst>
        </pc:spChg>
      </pc:sldChg>
      <pc:sldChg chg="modSp del mod">
        <pc:chgData name="John Hu" userId="213e45b8a479442b" providerId="LiveId" clId="{B2BF25DA-09EC-470B-8E15-45D72909E307}" dt="2024-10-29T00:37:56.126" v="658" actId="2696"/>
        <pc:sldMkLst>
          <pc:docMk/>
          <pc:sldMk cId="3676149804" sldId="411"/>
        </pc:sldMkLst>
        <pc:spChg chg="mod">
          <ac:chgData name="John Hu" userId="213e45b8a479442b" providerId="LiveId" clId="{B2BF25DA-09EC-470B-8E15-45D72909E307}" dt="2024-10-28T07:44:45.457" v="26" actId="1076"/>
          <ac:spMkLst>
            <pc:docMk/>
            <pc:sldMk cId="3676149804" sldId="411"/>
            <ac:spMk id="3" creationId="{00000000-0000-0000-0000-000000000000}"/>
          </ac:spMkLst>
        </pc:spChg>
        <pc:spChg chg="mod">
          <ac:chgData name="John Hu" userId="213e45b8a479442b" providerId="LiveId" clId="{B2BF25DA-09EC-470B-8E15-45D72909E307}" dt="2024-10-29T00:37:18.533" v="656" actId="20577"/>
          <ac:spMkLst>
            <pc:docMk/>
            <pc:sldMk cId="3676149804" sldId="411"/>
            <ac:spMk id="12290" creationId="{00000000-0000-0000-0000-000000000000}"/>
          </ac:spMkLst>
        </pc:spChg>
      </pc:sldChg>
      <pc:sldChg chg="modSp del mod">
        <pc:chgData name="John Hu" userId="213e45b8a479442b" providerId="LiveId" clId="{B2BF25DA-09EC-470B-8E15-45D72909E307}" dt="2024-10-29T00:37:56.126" v="658" actId="2696"/>
        <pc:sldMkLst>
          <pc:docMk/>
          <pc:sldMk cId="2143757287" sldId="412"/>
        </pc:sldMkLst>
        <pc:spChg chg="mod">
          <ac:chgData name="John Hu" userId="213e45b8a479442b" providerId="LiveId" clId="{B2BF25DA-09EC-470B-8E15-45D72909E307}" dt="2024-10-28T07:44:40.956" v="25" actId="1076"/>
          <ac:spMkLst>
            <pc:docMk/>
            <pc:sldMk cId="2143757287" sldId="412"/>
            <ac:spMk id="3" creationId="{00000000-0000-0000-0000-000000000000}"/>
          </ac:spMkLst>
        </pc:spChg>
        <pc:spChg chg="mod">
          <ac:chgData name="John Hu" userId="213e45b8a479442b" providerId="LiveId" clId="{B2BF25DA-09EC-470B-8E15-45D72909E307}" dt="2024-10-29T00:37:03.436" v="652"/>
          <ac:spMkLst>
            <pc:docMk/>
            <pc:sldMk cId="2143757287" sldId="412"/>
            <ac:spMk id="12290" creationId="{00000000-0000-0000-0000-000000000000}"/>
          </ac:spMkLst>
        </pc:spChg>
      </pc:sldChg>
      <pc:sldChg chg="modSp add">
        <pc:chgData name="John Hu" userId="213e45b8a479442b" providerId="LiveId" clId="{B2BF25DA-09EC-470B-8E15-45D72909E307}" dt="2024-10-29T00:38:10.099" v="660"/>
        <pc:sldMkLst>
          <pc:docMk/>
          <pc:sldMk cId="2369223346" sldId="412"/>
        </pc:sldMkLst>
        <pc:spChg chg="mod">
          <ac:chgData name="John Hu" userId="213e45b8a479442b" providerId="LiveId" clId="{B2BF25DA-09EC-470B-8E15-45D72909E307}" dt="2024-10-29T00:38:10.099" v="660"/>
          <ac:spMkLst>
            <pc:docMk/>
            <pc:sldMk cId="2369223346" sldId="412"/>
            <ac:spMk id="12290" creationId="{00000000-0000-0000-0000-000000000000}"/>
          </ac:spMkLst>
        </pc:spChg>
      </pc:sldChg>
      <pc:sldChg chg="modSp mod">
        <pc:chgData name="John Hu" userId="213e45b8a479442b" providerId="LiveId" clId="{B2BF25DA-09EC-470B-8E15-45D72909E307}" dt="2024-10-29T01:41:53.295" v="1340" actId="20577"/>
        <pc:sldMkLst>
          <pc:docMk/>
          <pc:sldMk cId="2526004266" sldId="413"/>
        </pc:sldMkLst>
        <pc:spChg chg="mod">
          <ac:chgData name="John Hu" userId="213e45b8a479442b" providerId="LiveId" clId="{B2BF25DA-09EC-470B-8E15-45D72909E307}" dt="2024-10-29T01:41:53.295" v="1340" actId="20577"/>
          <ac:spMkLst>
            <pc:docMk/>
            <pc:sldMk cId="2526004266" sldId="413"/>
            <ac:spMk id="4" creationId="{00000000-0000-0000-0000-000000000000}"/>
          </ac:spMkLst>
        </pc:spChg>
      </pc:sldChg>
      <pc:sldChg chg="modSp mod ord">
        <pc:chgData name="John Hu" userId="213e45b8a479442b" providerId="LiveId" clId="{B2BF25DA-09EC-470B-8E15-45D72909E307}" dt="2024-10-29T01:59:23.193" v="1372"/>
        <pc:sldMkLst>
          <pc:docMk/>
          <pc:sldMk cId="3936777312" sldId="414"/>
        </pc:sldMkLst>
        <pc:graphicFrameChg chg="modGraphic">
          <ac:chgData name="John Hu" userId="213e45b8a479442b" providerId="LiveId" clId="{B2BF25DA-09EC-470B-8E15-45D72909E307}" dt="2024-10-29T01:34:40.353" v="1292" actId="20577"/>
          <ac:graphicFrameMkLst>
            <pc:docMk/>
            <pc:sldMk cId="3936777312" sldId="414"/>
            <ac:graphicFrameMk id="2" creationId="{00000000-0000-0000-0000-000000000000}"/>
          </ac:graphicFrameMkLst>
        </pc:graphicFrameChg>
      </pc:sldChg>
      <pc:sldChg chg="modSp mod">
        <pc:chgData name="John Hu" userId="213e45b8a479442b" providerId="LiveId" clId="{B2BF25DA-09EC-470B-8E15-45D72909E307}" dt="2024-10-29T01:35:39.692" v="1299" actId="113"/>
        <pc:sldMkLst>
          <pc:docMk/>
          <pc:sldMk cId="2603904070" sldId="415"/>
        </pc:sldMkLst>
        <pc:spChg chg="mod">
          <ac:chgData name="John Hu" userId="213e45b8a479442b" providerId="LiveId" clId="{B2BF25DA-09EC-470B-8E15-45D72909E307}" dt="2024-10-29T01:35:39.692" v="1299" actId="113"/>
          <ac:spMkLst>
            <pc:docMk/>
            <pc:sldMk cId="2603904070" sldId="415"/>
            <ac:spMk id="4" creationId="{00000000-0000-0000-0000-000000000000}"/>
          </ac:spMkLst>
        </pc:spChg>
      </pc:sldChg>
      <pc:sldChg chg="modSp mod">
        <pc:chgData name="John Hu" userId="213e45b8a479442b" providerId="LiveId" clId="{B2BF25DA-09EC-470B-8E15-45D72909E307}" dt="2024-10-29T01:35:53.428" v="1303" actId="403"/>
        <pc:sldMkLst>
          <pc:docMk/>
          <pc:sldMk cId="3480836625" sldId="416"/>
        </pc:sldMkLst>
        <pc:spChg chg="mod">
          <ac:chgData name="John Hu" userId="213e45b8a479442b" providerId="LiveId" clId="{B2BF25DA-09EC-470B-8E15-45D72909E307}" dt="2024-10-29T01:35:53.428" v="1303" actId="403"/>
          <ac:spMkLst>
            <pc:docMk/>
            <pc:sldMk cId="3480836625" sldId="416"/>
            <ac:spMk id="4" creationId="{00000000-0000-0000-0000-000000000000}"/>
          </ac:spMkLst>
        </pc:spChg>
      </pc:sldChg>
      <pc:sldChg chg="modSp mod">
        <pc:chgData name="John Hu" userId="213e45b8a479442b" providerId="LiveId" clId="{B2BF25DA-09EC-470B-8E15-45D72909E307}" dt="2024-10-29T00:37:40.655" v="657"/>
        <pc:sldMkLst>
          <pc:docMk/>
          <pc:sldMk cId="2751646829" sldId="418"/>
        </pc:sldMkLst>
        <pc:spChg chg="mod">
          <ac:chgData name="John Hu" userId="213e45b8a479442b" providerId="LiveId" clId="{B2BF25DA-09EC-470B-8E15-45D72909E307}" dt="2024-10-29T00:37:40.655" v="657"/>
          <ac:spMkLst>
            <pc:docMk/>
            <pc:sldMk cId="2751646829" sldId="418"/>
            <ac:spMk id="6" creationId="{00000000-0000-0000-0000-000000000000}"/>
          </ac:spMkLst>
        </pc:spChg>
        <pc:spChg chg="mod">
          <ac:chgData name="John Hu" userId="213e45b8a479442b" providerId="LiveId" clId="{B2BF25DA-09EC-470B-8E15-45D72909E307}" dt="2024-10-29T00:30:12.009" v="622" actId="20577"/>
          <ac:spMkLst>
            <pc:docMk/>
            <pc:sldMk cId="2751646829" sldId="418"/>
            <ac:spMk id="2050" creationId="{00000000-0000-0000-0000-000000000000}"/>
          </ac:spMkLst>
        </pc:spChg>
      </pc:sldChg>
      <pc:sldChg chg="modSp add mod">
        <pc:chgData name="John Hu" userId="213e45b8a479442b" providerId="LiveId" clId="{B2BF25DA-09EC-470B-8E15-45D72909E307}" dt="2024-10-29T01:06:58.091" v="1089" actId="13926"/>
        <pc:sldMkLst>
          <pc:docMk/>
          <pc:sldMk cId="2370543310" sldId="421"/>
        </pc:sldMkLst>
        <pc:graphicFrameChg chg="mod modGraphic">
          <ac:chgData name="John Hu" userId="213e45b8a479442b" providerId="LiveId" clId="{B2BF25DA-09EC-470B-8E15-45D72909E307}" dt="2024-10-29T01:06:58.091" v="1089" actId="13926"/>
          <ac:graphicFrameMkLst>
            <pc:docMk/>
            <pc:sldMk cId="2370543310" sldId="421"/>
            <ac:graphicFrameMk id="5" creationId="{B89F47CB-25F9-46D9-8C20-73DEAFD9AE7A}"/>
          </ac:graphicFrameMkLst>
        </pc:graphicFrameChg>
      </pc:sldChg>
      <pc:sldChg chg="addSp delSp modSp add mod">
        <pc:chgData name="John Hu" userId="213e45b8a479442b" providerId="LiveId" clId="{B2BF25DA-09EC-470B-8E15-45D72909E307}" dt="2024-10-28T08:13:06.541" v="577" actId="1036"/>
        <pc:sldMkLst>
          <pc:docMk/>
          <pc:sldMk cId="1212872254" sldId="422"/>
        </pc:sldMkLst>
        <pc:spChg chg="mod">
          <ac:chgData name="John Hu" userId="213e45b8a479442b" providerId="LiveId" clId="{B2BF25DA-09EC-470B-8E15-45D72909E307}" dt="2024-10-28T08:08:16.458" v="545" actId="20577"/>
          <ac:spMkLst>
            <pc:docMk/>
            <pc:sldMk cId="1212872254" sldId="422"/>
            <ac:spMk id="2" creationId="{00000000-0000-0000-0000-000000000000}"/>
          </ac:spMkLst>
        </pc:spChg>
        <pc:spChg chg="del">
          <ac:chgData name="John Hu" userId="213e45b8a479442b" providerId="LiveId" clId="{B2BF25DA-09EC-470B-8E15-45D72909E307}" dt="2024-10-28T08:08:21.381" v="547" actId="478"/>
          <ac:spMkLst>
            <pc:docMk/>
            <pc:sldMk cId="1212872254" sldId="422"/>
            <ac:spMk id="3" creationId="{98CEE181-9948-4E7F-BC3F-2BFF165BE6A4}"/>
          </ac:spMkLst>
        </pc:spChg>
        <pc:spChg chg="mod">
          <ac:chgData name="John Hu" userId="213e45b8a479442b" providerId="LiveId" clId="{B2BF25DA-09EC-470B-8E15-45D72909E307}" dt="2024-10-28T08:08:25.926" v="549" actId="1076"/>
          <ac:spMkLst>
            <pc:docMk/>
            <pc:sldMk cId="1212872254" sldId="422"/>
            <ac:spMk id="4" creationId="{00000000-0000-0000-0000-000000000000}"/>
          </ac:spMkLst>
        </pc:spChg>
        <pc:spChg chg="mod">
          <ac:chgData name="John Hu" userId="213e45b8a479442b" providerId="LiveId" clId="{B2BF25DA-09EC-470B-8E15-45D72909E307}" dt="2024-10-28T08:13:06.541" v="577" actId="1036"/>
          <ac:spMkLst>
            <pc:docMk/>
            <pc:sldMk cId="1212872254" sldId="422"/>
            <ac:spMk id="5" creationId="{00000000-0000-0000-0000-000000000000}"/>
          </ac:spMkLst>
        </pc:spChg>
        <pc:spChg chg="add mod">
          <ac:chgData name="John Hu" userId="213e45b8a479442b" providerId="LiveId" clId="{B2BF25DA-09EC-470B-8E15-45D72909E307}" dt="2024-10-28T08:07:08.662" v="514" actId="1076"/>
          <ac:spMkLst>
            <pc:docMk/>
            <pc:sldMk cId="1212872254" sldId="422"/>
            <ac:spMk id="7" creationId="{3527BA9C-8B00-4905-8716-75C8A9FAEAF2}"/>
          </ac:spMkLst>
        </pc:spChg>
        <pc:spChg chg="add mod">
          <ac:chgData name="John Hu" userId="213e45b8a479442b" providerId="LiveId" clId="{B2BF25DA-09EC-470B-8E15-45D72909E307}" dt="2024-10-28T08:08:30.013" v="552" actId="20577"/>
          <ac:spMkLst>
            <pc:docMk/>
            <pc:sldMk cId="1212872254" sldId="422"/>
            <ac:spMk id="9" creationId="{BD899D4C-1EB5-4ADC-A53F-44419B1B1578}"/>
          </ac:spMkLst>
        </pc:spChg>
      </pc:sldChg>
      <pc:sldChg chg="addSp delSp modSp mod">
        <pc:chgData name="John Hu" userId="213e45b8a479442b" providerId="LiveId" clId="{B2BF25DA-09EC-470B-8E15-45D72909E307}" dt="2024-10-29T01:57:21.393" v="1370" actId="14100"/>
        <pc:sldMkLst>
          <pc:docMk/>
          <pc:sldMk cId="3975815415" sldId="423"/>
        </pc:sldMkLst>
        <pc:spChg chg="mod">
          <ac:chgData name="John Hu" userId="213e45b8a479442b" providerId="LiveId" clId="{B2BF25DA-09EC-470B-8E15-45D72909E307}" dt="2024-10-29T01:36:44.178" v="1339" actId="20577"/>
          <ac:spMkLst>
            <pc:docMk/>
            <pc:sldMk cId="3975815415" sldId="423"/>
            <ac:spMk id="4" creationId="{00000000-0000-0000-0000-000000000000}"/>
          </ac:spMkLst>
        </pc:spChg>
        <pc:spChg chg="add del">
          <ac:chgData name="John Hu" userId="213e45b8a479442b" providerId="LiveId" clId="{B2BF25DA-09EC-470B-8E15-45D72909E307}" dt="2024-10-29T01:54:57.930" v="1351" actId="22"/>
          <ac:spMkLst>
            <pc:docMk/>
            <pc:sldMk cId="3975815415" sldId="423"/>
            <ac:spMk id="8" creationId="{AB6699BC-2E10-4800-B30C-2AA02E3BC416}"/>
          </ac:spMkLst>
        </pc:spChg>
        <pc:graphicFrameChg chg="mod modGraphic">
          <ac:chgData name="John Hu" userId="213e45b8a479442b" providerId="LiveId" clId="{B2BF25DA-09EC-470B-8E15-45D72909E307}" dt="2024-10-29T01:55:46.742" v="1363" actId="14100"/>
          <ac:graphicFrameMkLst>
            <pc:docMk/>
            <pc:sldMk cId="3975815415" sldId="423"/>
            <ac:graphicFrameMk id="7" creationId="{A8D7E734-ED63-4F29-8477-A2C21E595BF1}"/>
          </ac:graphicFrameMkLst>
        </pc:graphicFrameChg>
        <pc:picChg chg="del mod">
          <ac:chgData name="John Hu" userId="213e45b8a479442b" providerId="LiveId" clId="{B2BF25DA-09EC-470B-8E15-45D72909E307}" dt="2024-10-29T01:54:48.356" v="1349" actId="478"/>
          <ac:picMkLst>
            <pc:docMk/>
            <pc:sldMk cId="3975815415" sldId="423"/>
            <ac:picMk id="2" creationId="{00000000-0000-0000-0000-000000000000}"/>
          </ac:picMkLst>
        </pc:picChg>
        <pc:picChg chg="add mod">
          <ac:chgData name="John Hu" userId="213e45b8a479442b" providerId="LiveId" clId="{B2BF25DA-09EC-470B-8E15-45D72909E307}" dt="2024-10-29T01:57:21.393" v="1370" actId="14100"/>
          <ac:picMkLst>
            <pc:docMk/>
            <pc:sldMk cId="3975815415" sldId="423"/>
            <ac:picMk id="10" creationId="{0739A941-7855-4D5B-A2D8-0A11FD21F681}"/>
          </ac:picMkLst>
        </pc:picChg>
      </pc:sldChg>
      <pc:sldChg chg="add del">
        <pc:chgData name="John Hu" userId="213e45b8a479442b" providerId="LiveId" clId="{B2BF25DA-09EC-470B-8E15-45D72909E307}" dt="2024-10-29T00:30:35.543" v="624" actId="47"/>
        <pc:sldMkLst>
          <pc:docMk/>
          <pc:sldMk cId="3243158561" sldId="424"/>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xlsx"/></Relationships>
</file>

<file path=ppt/charts/_rels/chart6.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dLbls>
          <c:showLegendKey val="0"/>
          <c:showVal val="0"/>
          <c:showCatName val="0"/>
          <c:showSerName val="0"/>
          <c:showPercent val="0"/>
          <c:showBubbleSize val="0"/>
        </c:dLbls>
        <c:gapWidth val="55"/>
        <c:axId val="-1209655632"/>
        <c:axId val="-1209655088"/>
      </c:barChart>
      <c:catAx>
        <c:axId val="-1209655632"/>
        <c:scaling>
          <c:orientation val="minMax"/>
        </c:scaling>
        <c:delete val="1"/>
        <c:axPos val="l"/>
        <c:numFmt formatCode="General" sourceLinked="1"/>
        <c:majorTickMark val="none"/>
        <c:minorTickMark val="none"/>
        <c:tickLblPos val="nextTo"/>
        <c:crossAx val="-1209655088"/>
        <c:crosses val="autoZero"/>
        <c:auto val="1"/>
        <c:lblAlgn val="ctr"/>
        <c:lblOffset val="100"/>
        <c:noMultiLvlLbl val="0"/>
      </c:catAx>
      <c:valAx>
        <c:axId val="-1209655088"/>
        <c:scaling>
          <c:orientation val="minMax"/>
        </c:scaling>
        <c:delete val="1"/>
        <c:axPos val="b"/>
        <c:numFmt formatCode="General" sourceLinked="1"/>
        <c:majorTickMark val="none"/>
        <c:minorTickMark val="none"/>
        <c:tickLblPos val="nextTo"/>
        <c:crossAx val="-1209655632"/>
        <c:crosses val="autoZero"/>
        <c:crossBetween val="between"/>
      </c:valAx>
      <c:spPr>
        <a:noFill/>
        <a:ln>
          <a:noFill/>
        </a:ln>
        <a:effectLst/>
      </c:spPr>
    </c:plotArea>
    <c:plotVisOnly val="1"/>
    <c:dispBlanksAs val="gap"/>
    <c:showDLblsOverMax val="0"/>
  </c:chart>
  <c:spPr>
    <a:noFill/>
    <a:ln>
      <a:noFill/>
    </a:ln>
    <a:effectLst/>
  </c:spPr>
  <c:txPr>
    <a:bodyPr/>
    <a:lstStyle/>
    <a:p>
      <a:pPr>
        <a:defRPr sz="1200" b="1">
          <a:latin typeface="Arial" panose="020B0604020202020204" pitchFamily="34" charset="0"/>
          <a:ea typeface="Arial Unicode MS" panose="020B0604020202020204" pitchFamily="34" charset="-122"/>
          <a:cs typeface="Arial" panose="020B0604020202020204" pitchFamily="34" charset="0"/>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rgbClr val="FFFF00"/>
            </a:solidFill>
            <a:ln>
              <a:noFill/>
            </a:ln>
            <a:effectLst/>
          </c:spPr>
          <c:invertIfNegative val="0"/>
          <c:dPt>
            <c:idx val="0"/>
            <c:invertIfNegative val="0"/>
            <c:bubble3D val="0"/>
            <c:spPr>
              <a:solidFill>
                <a:srgbClr val="FFFF00"/>
              </a:solidFill>
              <a:ln>
                <a:noFill/>
              </a:ln>
              <a:effectLst/>
            </c:spPr>
            <c:extLst>
              <c:ext xmlns:c16="http://schemas.microsoft.com/office/drawing/2014/chart" uri="{C3380CC4-5D6E-409C-BE32-E72D297353CC}">
                <c16:uniqueId val="{00000001-8D22-4356-92A6-716997CC6EE7}"/>
              </c:ext>
            </c:extLst>
          </c:dPt>
          <c:dPt>
            <c:idx val="1"/>
            <c:invertIfNegative val="0"/>
            <c:bubble3D val="0"/>
            <c:spPr>
              <a:solidFill>
                <a:srgbClr val="00B050"/>
              </a:solidFill>
              <a:ln>
                <a:noFill/>
              </a:ln>
              <a:effectLst/>
            </c:spPr>
            <c:extLst>
              <c:ext xmlns:c16="http://schemas.microsoft.com/office/drawing/2014/chart" uri="{C3380CC4-5D6E-409C-BE32-E72D297353CC}">
                <c16:uniqueId val="{00000003-8D22-4356-92A6-716997CC6EE7}"/>
              </c:ext>
            </c:extLst>
          </c:dPt>
          <c:dPt>
            <c:idx val="2"/>
            <c:invertIfNegative val="0"/>
            <c:bubble3D val="0"/>
            <c:spPr>
              <a:solidFill>
                <a:srgbClr val="FFFF00"/>
              </a:solidFill>
              <a:ln>
                <a:noFill/>
              </a:ln>
              <a:effectLst/>
            </c:spPr>
            <c:extLst>
              <c:ext xmlns:c16="http://schemas.microsoft.com/office/drawing/2014/chart" uri="{C3380CC4-5D6E-409C-BE32-E72D297353CC}">
                <c16:uniqueId val="{00000005-8D22-4356-92A6-716997CC6EE7}"/>
              </c:ext>
            </c:extLst>
          </c:dPt>
          <c:dPt>
            <c:idx val="3"/>
            <c:invertIfNegative val="0"/>
            <c:bubble3D val="0"/>
            <c:spPr>
              <a:solidFill>
                <a:srgbClr val="00B0F0"/>
              </a:solidFill>
              <a:ln>
                <a:noFill/>
              </a:ln>
              <a:effectLst/>
            </c:spPr>
            <c:extLst>
              <c:ext xmlns:c16="http://schemas.microsoft.com/office/drawing/2014/chart" uri="{C3380CC4-5D6E-409C-BE32-E72D297353CC}">
                <c16:uniqueId val="{00000007-8D22-4356-92A6-716997CC6EE7}"/>
              </c:ext>
            </c:extLst>
          </c:dPt>
          <c:dPt>
            <c:idx val="4"/>
            <c:invertIfNegative val="0"/>
            <c:bubble3D val="0"/>
            <c:spPr>
              <a:solidFill>
                <a:srgbClr val="00B0F0"/>
              </a:solidFill>
              <a:ln>
                <a:noFill/>
              </a:ln>
              <a:effectLst/>
            </c:spPr>
            <c:extLst>
              <c:ext xmlns:c16="http://schemas.microsoft.com/office/drawing/2014/chart" uri="{C3380CC4-5D6E-409C-BE32-E72D297353CC}">
                <c16:uniqueId val="{00000009-8D22-4356-92A6-716997CC6EE7}"/>
              </c:ext>
            </c:extLst>
          </c:dPt>
          <c:dPt>
            <c:idx val="5"/>
            <c:invertIfNegative val="0"/>
            <c:bubble3D val="0"/>
            <c:spPr>
              <a:solidFill>
                <a:srgbClr val="FFFF00"/>
              </a:solidFill>
              <a:ln>
                <a:noFill/>
              </a:ln>
              <a:effectLst/>
            </c:spPr>
            <c:extLst>
              <c:ext xmlns:c16="http://schemas.microsoft.com/office/drawing/2014/chart" uri="{C3380CC4-5D6E-409C-BE32-E72D297353CC}">
                <c16:uniqueId val="{0000000B-8D22-4356-92A6-716997CC6EE7}"/>
              </c:ext>
            </c:extLst>
          </c:dPt>
          <c:dPt>
            <c:idx val="6"/>
            <c:invertIfNegative val="0"/>
            <c:bubble3D val="0"/>
            <c:spPr>
              <a:solidFill>
                <a:srgbClr val="FF0000"/>
              </a:solidFill>
              <a:ln>
                <a:noFill/>
              </a:ln>
              <a:effectLst/>
            </c:spPr>
            <c:extLst>
              <c:ext xmlns:c16="http://schemas.microsoft.com/office/drawing/2014/chart" uri="{C3380CC4-5D6E-409C-BE32-E72D297353CC}">
                <c16:uniqueId val="{0000000D-8D22-4356-92A6-716997CC6EE7}"/>
              </c:ext>
            </c:extLst>
          </c:dPt>
          <c:dPt>
            <c:idx val="19"/>
            <c:invertIfNegative val="0"/>
            <c:bubble3D val="0"/>
            <c:spPr>
              <a:solidFill>
                <a:srgbClr val="FFFF00"/>
              </a:solidFill>
              <a:ln>
                <a:noFill/>
              </a:ln>
              <a:effectLst/>
            </c:spPr>
            <c:extLst>
              <c:ext xmlns:c16="http://schemas.microsoft.com/office/drawing/2014/chart" uri="{C3380CC4-5D6E-409C-BE32-E72D297353CC}">
                <c16:uniqueId val="{0000000F-8D22-4356-92A6-716997CC6EE7}"/>
              </c:ext>
            </c:extLst>
          </c:dPt>
          <c:dPt>
            <c:idx val="20"/>
            <c:invertIfNegative val="0"/>
            <c:bubble3D val="0"/>
            <c:spPr>
              <a:solidFill>
                <a:srgbClr val="FFFF00"/>
              </a:solidFill>
              <a:ln>
                <a:noFill/>
              </a:ln>
              <a:effectLst/>
            </c:spPr>
            <c:extLst>
              <c:ext xmlns:c16="http://schemas.microsoft.com/office/drawing/2014/chart" uri="{C3380CC4-5D6E-409C-BE32-E72D297353CC}">
                <c16:uniqueId val="{00000011-8D22-4356-92A6-716997CC6EE7}"/>
              </c:ext>
            </c:extLst>
          </c:dPt>
          <c:dPt>
            <c:idx val="28"/>
            <c:invertIfNegative val="0"/>
            <c:bubble3D val="0"/>
            <c:spPr>
              <a:solidFill>
                <a:srgbClr val="FFFF00"/>
              </a:solidFill>
              <a:ln>
                <a:noFill/>
              </a:ln>
              <a:effectLst/>
            </c:spPr>
            <c:extLst>
              <c:ext xmlns:c16="http://schemas.microsoft.com/office/drawing/2014/chart" uri="{C3380CC4-5D6E-409C-BE32-E72D297353CC}">
                <c16:uniqueId val="{00000013-8D22-4356-92A6-716997CC6EE7}"/>
              </c:ext>
            </c:extLst>
          </c:dPt>
          <c:dPt>
            <c:idx val="29"/>
            <c:invertIfNegative val="0"/>
            <c:bubble3D val="0"/>
            <c:spPr>
              <a:solidFill>
                <a:srgbClr val="FFFF00"/>
              </a:solidFill>
              <a:ln>
                <a:noFill/>
              </a:ln>
              <a:effectLst/>
            </c:spPr>
            <c:extLst>
              <c:ext xmlns:c16="http://schemas.microsoft.com/office/drawing/2014/chart" uri="{C3380CC4-5D6E-409C-BE32-E72D297353CC}">
                <c16:uniqueId val="{00000015-8D22-4356-92A6-716997CC6EE7}"/>
              </c:ext>
            </c:extLst>
          </c:dPt>
          <c:dPt>
            <c:idx val="30"/>
            <c:invertIfNegative val="0"/>
            <c:bubble3D val="0"/>
            <c:spPr>
              <a:solidFill>
                <a:srgbClr val="FFFF00"/>
              </a:solidFill>
              <a:ln>
                <a:noFill/>
              </a:ln>
              <a:effectLst/>
            </c:spPr>
            <c:extLst>
              <c:ext xmlns:c16="http://schemas.microsoft.com/office/drawing/2014/chart" uri="{C3380CC4-5D6E-409C-BE32-E72D297353CC}">
                <c16:uniqueId val="{00000017-8D22-4356-92A6-716997CC6EE7}"/>
              </c:ext>
            </c:extLst>
          </c:dPt>
          <c:dPt>
            <c:idx val="31"/>
            <c:invertIfNegative val="0"/>
            <c:bubble3D val="0"/>
            <c:spPr>
              <a:solidFill>
                <a:srgbClr val="FFFF00"/>
              </a:solidFill>
              <a:ln>
                <a:noFill/>
              </a:ln>
              <a:effectLst/>
            </c:spPr>
            <c:extLst>
              <c:ext xmlns:c16="http://schemas.microsoft.com/office/drawing/2014/chart" uri="{C3380CC4-5D6E-409C-BE32-E72D297353CC}">
                <c16:uniqueId val="{00000019-8D22-4356-92A6-716997CC6EE7}"/>
              </c:ext>
            </c:extLst>
          </c:dPt>
          <c:dLbls>
            <c:dLbl>
              <c:idx val="0"/>
              <c:layout>
                <c:manualLayout>
                  <c:x val="-0.11161636926561984"/>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D22-4356-92A6-716997CC6EE7}"/>
                </c:ext>
              </c:extLst>
            </c:dLbl>
            <c:dLbl>
              <c:idx val="1"/>
              <c:layout>
                <c:manualLayout>
                  <c:x val="-0.10812835772606921"/>
                  <c:y val="0"/>
                </c:manualLayout>
              </c:layout>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Arial" panose="020B0604020202020204" pitchFamily="34" charset="0"/>
                      <a:ea typeface="Arial Unicode MS" panose="020B0604020202020204" pitchFamily="34" charset="-122"/>
                      <a:cs typeface="Arial" panose="020B0604020202020204" pitchFamily="34" charset="0"/>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D22-4356-92A6-716997CC6EE7}"/>
                </c:ext>
              </c:extLst>
            </c:dLbl>
            <c:dLbl>
              <c:idx val="2"/>
              <c:layout>
                <c:manualLayout>
                  <c:x val="-0.10812835772606916"/>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D22-4356-92A6-716997CC6EE7}"/>
                </c:ext>
              </c:extLst>
            </c:dLbl>
            <c:dLbl>
              <c:idx val="3"/>
              <c:layout>
                <c:manualLayout>
                  <c:x val="-0.10464034618651853"/>
                  <c:y val="0"/>
                </c:manualLayout>
              </c:layout>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Arial" panose="020B0604020202020204" pitchFamily="34" charset="0"/>
                      <a:ea typeface="Arial Unicode MS" panose="020B0604020202020204" pitchFamily="34" charset="-122"/>
                      <a:cs typeface="Arial" panose="020B0604020202020204" pitchFamily="34" charset="0"/>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8D22-4356-92A6-716997CC6EE7}"/>
                </c:ext>
              </c:extLst>
            </c:dLbl>
            <c:dLbl>
              <c:idx val="4"/>
              <c:layout>
                <c:manualLayout>
                  <c:x val="-0.10812835772606916"/>
                  <c:y val="-3.7914261157403531E-17"/>
                </c:manualLayout>
              </c:layout>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Arial" panose="020B0604020202020204" pitchFamily="34" charset="0"/>
                      <a:ea typeface="Arial Unicode MS" panose="020B0604020202020204" pitchFamily="34" charset="-122"/>
                      <a:cs typeface="Arial" panose="020B0604020202020204" pitchFamily="34" charset="0"/>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8D22-4356-92A6-716997CC6EE7}"/>
                </c:ext>
              </c:extLst>
            </c:dLbl>
            <c:dLbl>
              <c:idx val="5"/>
              <c:layout>
                <c:manualLayout>
                  <c:x val="-0.10464034618651853"/>
                  <c:y val="-3.7914261157403531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8D22-4356-92A6-716997CC6EE7}"/>
                </c:ext>
              </c:extLst>
            </c:dLbl>
            <c:dLbl>
              <c:idx val="6"/>
              <c:layout>
                <c:manualLayout>
                  <c:x val="-8.371227694921482E-2"/>
                  <c:y val="-9.4785652893508828E-18"/>
                </c:manualLayout>
              </c:layout>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Arial" panose="020B0604020202020204" pitchFamily="34" charset="0"/>
                      <a:ea typeface="Arial Unicode MS" panose="020B0604020202020204" pitchFamily="34" charset="-122"/>
                      <a:cs typeface="Arial" panose="020B0604020202020204" pitchFamily="34" charset="0"/>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8D22-4356-92A6-716997CC6EE7}"/>
                </c:ext>
              </c:extLst>
            </c:dLbl>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Arial" panose="020B0604020202020204" pitchFamily="34" charset="0"/>
                    <a:ea typeface="Arial Unicode MS" panose="020B0604020202020204" pitchFamily="34" charset="-122"/>
                    <a:cs typeface="Arial" panose="020B0604020202020204" pitchFamily="34"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'[1]和SKYLAKE对比（营销对外口径）'!$C$4:$C$10</c:f>
              <c:strCache>
                <c:ptCount val="7"/>
                <c:pt idx="0">
                  <c:v>Skylake Gold 5115</c:v>
                </c:pt>
                <c:pt idx="1">
                  <c:v>鲲鹏916</c:v>
                </c:pt>
                <c:pt idx="2">
                  <c:v>Skylake Gold 6148</c:v>
                </c:pt>
                <c:pt idx="3">
                  <c:v>鲲鹏920-3226</c:v>
                </c:pt>
                <c:pt idx="4">
                  <c:v>鲲鹏920-4826</c:v>
                </c:pt>
                <c:pt idx="5">
                  <c:v>Skylake Platinum 8180</c:v>
                </c:pt>
                <c:pt idx="6">
                  <c:v>鲲鹏920-6426</c:v>
                </c:pt>
              </c:strCache>
            </c:strRef>
          </c:cat>
          <c:val>
            <c:numRef>
              <c:f>'[1]和SKYLAKE对比（营销对外口径）'!$K$4:$K$10</c:f>
              <c:numCache>
                <c:formatCode>0</c:formatCode>
                <c:ptCount val="7"/>
                <c:pt idx="0">
                  <c:v>270.4652307692308</c:v>
                </c:pt>
                <c:pt idx="1">
                  <c:v>290</c:v>
                </c:pt>
                <c:pt idx="2" formatCode="General">
                  <c:v>545</c:v>
                </c:pt>
                <c:pt idx="3" formatCode="General">
                  <c:v>542</c:v>
                </c:pt>
                <c:pt idx="4" formatCode="General">
                  <c:v>754</c:v>
                </c:pt>
                <c:pt idx="5">
                  <c:v>750</c:v>
                </c:pt>
                <c:pt idx="6">
                  <c:v>938</c:v>
                </c:pt>
              </c:numCache>
            </c:numRef>
          </c:val>
          <c:extLst>
            <c:ext xmlns:c16="http://schemas.microsoft.com/office/drawing/2014/chart" uri="{C3380CC4-5D6E-409C-BE32-E72D297353CC}">
              <c16:uniqueId val="{0000001A-8D22-4356-92A6-716997CC6EE7}"/>
            </c:ext>
          </c:extLst>
        </c:ser>
        <c:dLbls>
          <c:dLblPos val="outEnd"/>
          <c:showLegendKey val="0"/>
          <c:showVal val="1"/>
          <c:showCatName val="0"/>
          <c:showSerName val="0"/>
          <c:showPercent val="0"/>
          <c:showBubbleSize val="0"/>
        </c:dLbls>
        <c:gapWidth val="59"/>
        <c:axId val="-1209654544"/>
        <c:axId val="-1209654000"/>
      </c:barChart>
      <c:catAx>
        <c:axId val="-120965454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zh-CN" altLang="en-US" sz="1200" b="0" i="0" u="none" strike="noStrike" kern="1200" baseline="0">
                <a:solidFill>
                  <a:schemeClr val="tx1">
                    <a:lumMod val="65000"/>
                    <a:lumOff val="35000"/>
                  </a:schemeClr>
                </a:solidFill>
                <a:latin typeface="Arial" panose="020B0604020202020204" pitchFamily="34" charset="0"/>
                <a:ea typeface="Arial Unicode MS" panose="020B0604020202020204" pitchFamily="34" charset="-122"/>
                <a:cs typeface="Arial" panose="020B0604020202020204" pitchFamily="34" charset="0"/>
              </a:defRPr>
            </a:pPr>
            <a:endParaRPr lang="zh-CN"/>
          </a:p>
        </c:txPr>
        <c:crossAx val="-1209654000"/>
        <c:crosses val="autoZero"/>
        <c:auto val="1"/>
        <c:lblAlgn val="ctr"/>
        <c:lblOffset val="100"/>
        <c:noMultiLvlLbl val="0"/>
      </c:catAx>
      <c:valAx>
        <c:axId val="-1209654000"/>
        <c:scaling>
          <c:orientation val="minMax"/>
        </c:scaling>
        <c:delete val="1"/>
        <c:axPos val="b"/>
        <c:numFmt formatCode="0" sourceLinked="1"/>
        <c:majorTickMark val="none"/>
        <c:minorTickMark val="none"/>
        <c:tickLblPos val="nextTo"/>
        <c:crossAx val="-1209654544"/>
        <c:crosses val="autoZero"/>
        <c:crossBetween val="between"/>
      </c:valAx>
      <c:spPr>
        <a:noFill/>
        <a:ln>
          <a:noFill/>
        </a:ln>
        <a:effectLst/>
      </c:spPr>
    </c:plotArea>
    <c:plotVisOnly val="1"/>
    <c:dispBlanksAs val="gap"/>
    <c:showDLblsOverMax val="0"/>
  </c:chart>
  <c:spPr>
    <a:noFill/>
    <a:ln>
      <a:noFill/>
    </a:ln>
    <a:effectLst/>
  </c:spPr>
  <c:txPr>
    <a:bodyPr/>
    <a:lstStyle/>
    <a:p>
      <a:pPr>
        <a:defRPr sz="1200" b="1">
          <a:latin typeface="Arial" panose="020B0604020202020204" pitchFamily="34" charset="0"/>
          <a:ea typeface="Arial Unicode MS" panose="020B0604020202020204" pitchFamily="34" charset="-122"/>
          <a:cs typeface="Arial" panose="020B0604020202020204" pitchFamily="34" charset="0"/>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1"/>
            </a:solidFill>
            <a:ln>
              <a:noFill/>
            </a:ln>
            <a:effectLst/>
          </c:spPr>
          <c:invertIfNegative val="0"/>
          <c:dPt>
            <c:idx val="0"/>
            <c:invertIfNegative val="0"/>
            <c:bubble3D val="0"/>
            <c:spPr>
              <a:solidFill>
                <a:srgbClr val="FFFF00"/>
              </a:solidFill>
              <a:ln>
                <a:noFill/>
              </a:ln>
              <a:effectLst/>
            </c:spPr>
            <c:extLst>
              <c:ext xmlns:c16="http://schemas.microsoft.com/office/drawing/2014/chart" uri="{C3380CC4-5D6E-409C-BE32-E72D297353CC}">
                <c16:uniqueId val="{00000001-0D14-4214-8C54-F633484855EB}"/>
              </c:ext>
            </c:extLst>
          </c:dPt>
          <c:dPt>
            <c:idx val="1"/>
            <c:invertIfNegative val="0"/>
            <c:bubble3D val="0"/>
            <c:spPr>
              <a:solidFill>
                <a:srgbClr val="00B050"/>
              </a:solidFill>
              <a:ln>
                <a:noFill/>
              </a:ln>
              <a:effectLst/>
            </c:spPr>
            <c:extLst>
              <c:ext xmlns:c16="http://schemas.microsoft.com/office/drawing/2014/chart" uri="{C3380CC4-5D6E-409C-BE32-E72D297353CC}">
                <c16:uniqueId val="{00000003-0D14-4214-8C54-F633484855EB}"/>
              </c:ext>
            </c:extLst>
          </c:dPt>
          <c:dPt>
            <c:idx val="2"/>
            <c:invertIfNegative val="0"/>
            <c:bubble3D val="0"/>
            <c:spPr>
              <a:solidFill>
                <a:srgbClr val="FFFF00"/>
              </a:solidFill>
              <a:ln>
                <a:noFill/>
              </a:ln>
              <a:effectLst/>
            </c:spPr>
            <c:extLst>
              <c:ext xmlns:c16="http://schemas.microsoft.com/office/drawing/2014/chart" uri="{C3380CC4-5D6E-409C-BE32-E72D297353CC}">
                <c16:uniqueId val="{00000005-0D14-4214-8C54-F633484855EB}"/>
              </c:ext>
            </c:extLst>
          </c:dPt>
          <c:dPt>
            <c:idx val="3"/>
            <c:invertIfNegative val="0"/>
            <c:bubble3D val="0"/>
            <c:spPr>
              <a:solidFill>
                <a:srgbClr val="00B0F0"/>
              </a:solidFill>
              <a:ln>
                <a:noFill/>
              </a:ln>
              <a:effectLst/>
            </c:spPr>
            <c:extLst>
              <c:ext xmlns:c16="http://schemas.microsoft.com/office/drawing/2014/chart" uri="{C3380CC4-5D6E-409C-BE32-E72D297353CC}">
                <c16:uniqueId val="{00000007-0D14-4214-8C54-F633484855EB}"/>
              </c:ext>
            </c:extLst>
          </c:dPt>
          <c:dPt>
            <c:idx val="4"/>
            <c:invertIfNegative val="0"/>
            <c:bubble3D val="0"/>
            <c:spPr>
              <a:solidFill>
                <a:srgbClr val="00B0F0"/>
              </a:solidFill>
              <a:ln>
                <a:noFill/>
              </a:ln>
              <a:effectLst/>
            </c:spPr>
            <c:extLst>
              <c:ext xmlns:c16="http://schemas.microsoft.com/office/drawing/2014/chart" uri="{C3380CC4-5D6E-409C-BE32-E72D297353CC}">
                <c16:uniqueId val="{00000009-0D14-4214-8C54-F633484855EB}"/>
              </c:ext>
            </c:extLst>
          </c:dPt>
          <c:dPt>
            <c:idx val="5"/>
            <c:invertIfNegative val="0"/>
            <c:bubble3D val="0"/>
            <c:spPr>
              <a:solidFill>
                <a:srgbClr val="FFFF00"/>
              </a:solidFill>
              <a:ln>
                <a:noFill/>
              </a:ln>
              <a:effectLst/>
            </c:spPr>
            <c:extLst>
              <c:ext xmlns:c16="http://schemas.microsoft.com/office/drawing/2014/chart" uri="{C3380CC4-5D6E-409C-BE32-E72D297353CC}">
                <c16:uniqueId val="{0000000B-0D14-4214-8C54-F633484855EB}"/>
              </c:ext>
            </c:extLst>
          </c:dPt>
          <c:dPt>
            <c:idx val="6"/>
            <c:invertIfNegative val="0"/>
            <c:bubble3D val="0"/>
            <c:spPr>
              <a:solidFill>
                <a:srgbClr val="FF0000"/>
              </a:solidFill>
              <a:ln>
                <a:noFill/>
              </a:ln>
              <a:effectLst/>
            </c:spPr>
            <c:extLst>
              <c:ext xmlns:c16="http://schemas.microsoft.com/office/drawing/2014/chart" uri="{C3380CC4-5D6E-409C-BE32-E72D297353CC}">
                <c16:uniqueId val="{0000000D-0D14-4214-8C54-F633484855EB}"/>
              </c:ext>
            </c:extLst>
          </c:dPt>
          <c:dPt>
            <c:idx val="19"/>
            <c:invertIfNegative val="0"/>
            <c:bubble3D val="0"/>
            <c:spPr>
              <a:solidFill>
                <a:srgbClr val="C00000"/>
              </a:solidFill>
              <a:ln>
                <a:noFill/>
              </a:ln>
              <a:effectLst/>
            </c:spPr>
            <c:extLst>
              <c:ext xmlns:c16="http://schemas.microsoft.com/office/drawing/2014/chart" uri="{C3380CC4-5D6E-409C-BE32-E72D297353CC}">
                <c16:uniqueId val="{0000000F-0D14-4214-8C54-F633484855EB}"/>
              </c:ext>
            </c:extLst>
          </c:dPt>
          <c:dPt>
            <c:idx val="20"/>
            <c:invertIfNegative val="0"/>
            <c:bubble3D val="0"/>
            <c:spPr>
              <a:solidFill>
                <a:srgbClr val="C00000"/>
              </a:solidFill>
              <a:ln>
                <a:noFill/>
              </a:ln>
              <a:effectLst/>
            </c:spPr>
            <c:extLst>
              <c:ext xmlns:c16="http://schemas.microsoft.com/office/drawing/2014/chart" uri="{C3380CC4-5D6E-409C-BE32-E72D297353CC}">
                <c16:uniqueId val="{00000011-0D14-4214-8C54-F633484855EB}"/>
              </c:ext>
            </c:extLst>
          </c:dPt>
          <c:dPt>
            <c:idx val="28"/>
            <c:invertIfNegative val="0"/>
            <c:bubble3D val="0"/>
            <c:spPr>
              <a:solidFill>
                <a:srgbClr val="C00000"/>
              </a:solidFill>
              <a:ln>
                <a:noFill/>
              </a:ln>
              <a:effectLst/>
            </c:spPr>
            <c:extLst>
              <c:ext xmlns:c16="http://schemas.microsoft.com/office/drawing/2014/chart" uri="{C3380CC4-5D6E-409C-BE32-E72D297353CC}">
                <c16:uniqueId val="{00000013-0D14-4214-8C54-F633484855EB}"/>
              </c:ext>
            </c:extLst>
          </c:dPt>
          <c:dPt>
            <c:idx val="29"/>
            <c:invertIfNegative val="0"/>
            <c:bubble3D val="0"/>
            <c:spPr>
              <a:solidFill>
                <a:srgbClr val="C00000"/>
              </a:solidFill>
              <a:ln>
                <a:noFill/>
              </a:ln>
              <a:effectLst/>
            </c:spPr>
            <c:extLst>
              <c:ext xmlns:c16="http://schemas.microsoft.com/office/drawing/2014/chart" uri="{C3380CC4-5D6E-409C-BE32-E72D297353CC}">
                <c16:uniqueId val="{00000015-0D14-4214-8C54-F633484855EB}"/>
              </c:ext>
            </c:extLst>
          </c:dPt>
          <c:dPt>
            <c:idx val="30"/>
            <c:invertIfNegative val="0"/>
            <c:bubble3D val="0"/>
            <c:spPr>
              <a:solidFill>
                <a:srgbClr val="C00000"/>
              </a:solidFill>
              <a:ln>
                <a:noFill/>
              </a:ln>
              <a:effectLst/>
            </c:spPr>
            <c:extLst>
              <c:ext xmlns:c16="http://schemas.microsoft.com/office/drawing/2014/chart" uri="{C3380CC4-5D6E-409C-BE32-E72D297353CC}">
                <c16:uniqueId val="{00000017-0D14-4214-8C54-F633484855EB}"/>
              </c:ext>
            </c:extLst>
          </c:dPt>
          <c:dPt>
            <c:idx val="31"/>
            <c:invertIfNegative val="0"/>
            <c:bubble3D val="0"/>
            <c:spPr>
              <a:solidFill>
                <a:srgbClr val="C00000"/>
              </a:solidFill>
              <a:ln>
                <a:noFill/>
              </a:ln>
              <a:effectLst/>
            </c:spPr>
            <c:extLst>
              <c:ext xmlns:c16="http://schemas.microsoft.com/office/drawing/2014/chart" uri="{C3380CC4-5D6E-409C-BE32-E72D297353CC}">
                <c16:uniqueId val="{00000019-0D14-4214-8C54-F633484855EB}"/>
              </c:ext>
            </c:extLst>
          </c:dPt>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Arial" panose="020B0604020202020204" pitchFamily="34" charset="0"/>
                    <a:ea typeface="Arial Unicode MS" panose="020B0604020202020204" pitchFamily="34" charset="-122"/>
                    <a:cs typeface="Arial" panose="020B0604020202020204" pitchFamily="34"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对比!$C$4:$C$10</c:f>
              <c:strCache>
                <c:ptCount val="7"/>
                <c:pt idx="0">
                  <c:v>Skylake Gold 5115</c:v>
                </c:pt>
                <c:pt idx="1">
                  <c:v>鲲鹏916</c:v>
                </c:pt>
                <c:pt idx="2">
                  <c:v>Skylake Gold 6148</c:v>
                </c:pt>
                <c:pt idx="3">
                  <c:v>鲲鹏920-3226</c:v>
                </c:pt>
                <c:pt idx="4">
                  <c:v>鲲鹏920-4826</c:v>
                </c:pt>
                <c:pt idx="5">
                  <c:v>Skylake Platinum 8180</c:v>
                </c:pt>
                <c:pt idx="6">
                  <c:v>鲲鹏920-6426</c:v>
                </c:pt>
              </c:strCache>
            </c:strRef>
          </c:cat>
          <c:val>
            <c:numRef>
              <c:f>对比!$I$4:$I$10</c:f>
              <c:numCache>
                <c:formatCode>0.00_ </c:formatCode>
                <c:ptCount val="7"/>
                <c:pt idx="0">
                  <c:v>3.1819438914027152</c:v>
                </c:pt>
                <c:pt idx="1">
                  <c:v>3.8666666666666667</c:v>
                </c:pt>
                <c:pt idx="2">
                  <c:v>3.6333333333333333</c:v>
                </c:pt>
                <c:pt idx="3">
                  <c:v>4.5166666666666666</c:v>
                </c:pt>
                <c:pt idx="4">
                  <c:v>5.0266666666666664</c:v>
                </c:pt>
                <c:pt idx="5">
                  <c:v>3.6585365853658538</c:v>
                </c:pt>
                <c:pt idx="6">
                  <c:v>5.2111111111111112</c:v>
                </c:pt>
              </c:numCache>
            </c:numRef>
          </c:val>
          <c:extLst>
            <c:ext xmlns:c16="http://schemas.microsoft.com/office/drawing/2014/chart" uri="{C3380CC4-5D6E-409C-BE32-E72D297353CC}">
              <c16:uniqueId val="{0000001A-0D14-4214-8C54-F633484855EB}"/>
            </c:ext>
          </c:extLst>
        </c:ser>
        <c:dLbls>
          <c:dLblPos val="outEnd"/>
          <c:showLegendKey val="0"/>
          <c:showVal val="1"/>
          <c:showCatName val="0"/>
          <c:showSerName val="0"/>
          <c:showPercent val="0"/>
          <c:showBubbleSize val="0"/>
        </c:dLbls>
        <c:gapWidth val="59"/>
        <c:axId val="-1209653456"/>
        <c:axId val="-1209659440"/>
      </c:barChart>
      <c:catAx>
        <c:axId val="-1209653456"/>
        <c:scaling>
          <c:orientation val="minMax"/>
        </c:scaling>
        <c:delete val="1"/>
        <c:axPos val="l"/>
        <c:numFmt formatCode="General" sourceLinked="1"/>
        <c:majorTickMark val="none"/>
        <c:minorTickMark val="none"/>
        <c:tickLblPos val="nextTo"/>
        <c:crossAx val="-1209659440"/>
        <c:crosses val="autoZero"/>
        <c:auto val="1"/>
        <c:lblAlgn val="ctr"/>
        <c:lblOffset val="100"/>
        <c:noMultiLvlLbl val="0"/>
      </c:catAx>
      <c:valAx>
        <c:axId val="-1209659440"/>
        <c:scaling>
          <c:orientation val="minMax"/>
        </c:scaling>
        <c:delete val="1"/>
        <c:axPos val="b"/>
        <c:numFmt formatCode="0.00_ " sourceLinked="1"/>
        <c:majorTickMark val="none"/>
        <c:minorTickMark val="none"/>
        <c:tickLblPos val="nextTo"/>
        <c:crossAx val="-1209653456"/>
        <c:crosses val="autoZero"/>
        <c:crossBetween val="between"/>
      </c:valAx>
      <c:spPr>
        <a:noFill/>
        <a:ln>
          <a:noFill/>
        </a:ln>
        <a:effectLst/>
      </c:spPr>
    </c:plotArea>
    <c:plotVisOnly val="1"/>
    <c:dispBlanksAs val="gap"/>
    <c:showDLblsOverMax val="0"/>
  </c:chart>
  <c:spPr>
    <a:noFill/>
    <a:ln>
      <a:noFill/>
    </a:ln>
    <a:effectLst/>
  </c:spPr>
  <c:txPr>
    <a:bodyPr/>
    <a:lstStyle/>
    <a:p>
      <a:pPr>
        <a:defRPr sz="1200" b="1">
          <a:latin typeface="Arial" panose="020B0604020202020204" pitchFamily="34" charset="0"/>
          <a:ea typeface="Arial Unicode MS" panose="020B0604020202020204" pitchFamily="34" charset="-122"/>
          <a:cs typeface="Arial" panose="020B0604020202020204" pitchFamily="34" charset="0"/>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1"/>
            </a:solidFill>
            <a:ln>
              <a:noFill/>
            </a:ln>
            <a:effectLst/>
          </c:spPr>
          <c:invertIfNegative val="0"/>
          <c:dPt>
            <c:idx val="0"/>
            <c:invertIfNegative val="0"/>
            <c:bubble3D val="0"/>
            <c:spPr>
              <a:solidFill>
                <a:srgbClr val="FFFF00"/>
              </a:solidFill>
              <a:ln>
                <a:noFill/>
              </a:ln>
              <a:effectLst/>
            </c:spPr>
            <c:extLst>
              <c:ext xmlns:c16="http://schemas.microsoft.com/office/drawing/2014/chart" uri="{C3380CC4-5D6E-409C-BE32-E72D297353CC}">
                <c16:uniqueId val="{00000001-F81D-40D3-B01E-5E95270F9612}"/>
              </c:ext>
            </c:extLst>
          </c:dPt>
          <c:dPt>
            <c:idx val="1"/>
            <c:invertIfNegative val="0"/>
            <c:bubble3D val="0"/>
            <c:spPr>
              <a:solidFill>
                <a:srgbClr val="00B050"/>
              </a:solidFill>
              <a:ln>
                <a:noFill/>
              </a:ln>
              <a:effectLst/>
            </c:spPr>
            <c:extLst>
              <c:ext xmlns:c16="http://schemas.microsoft.com/office/drawing/2014/chart" uri="{C3380CC4-5D6E-409C-BE32-E72D297353CC}">
                <c16:uniqueId val="{00000003-F81D-40D3-B01E-5E95270F9612}"/>
              </c:ext>
            </c:extLst>
          </c:dPt>
          <c:dPt>
            <c:idx val="2"/>
            <c:invertIfNegative val="0"/>
            <c:bubble3D val="0"/>
            <c:spPr>
              <a:solidFill>
                <a:srgbClr val="FFFF00"/>
              </a:solidFill>
              <a:ln>
                <a:noFill/>
              </a:ln>
              <a:effectLst/>
            </c:spPr>
            <c:extLst>
              <c:ext xmlns:c16="http://schemas.microsoft.com/office/drawing/2014/chart" uri="{C3380CC4-5D6E-409C-BE32-E72D297353CC}">
                <c16:uniqueId val="{00000005-F81D-40D3-B01E-5E95270F9612}"/>
              </c:ext>
            </c:extLst>
          </c:dPt>
          <c:dPt>
            <c:idx val="3"/>
            <c:invertIfNegative val="0"/>
            <c:bubble3D val="0"/>
            <c:spPr>
              <a:solidFill>
                <a:srgbClr val="00B0F0"/>
              </a:solidFill>
              <a:ln>
                <a:noFill/>
              </a:ln>
              <a:effectLst/>
            </c:spPr>
            <c:extLst>
              <c:ext xmlns:c16="http://schemas.microsoft.com/office/drawing/2014/chart" uri="{C3380CC4-5D6E-409C-BE32-E72D297353CC}">
                <c16:uniqueId val="{00000007-F81D-40D3-B01E-5E95270F9612}"/>
              </c:ext>
            </c:extLst>
          </c:dPt>
          <c:dPt>
            <c:idx val="4"/>
            <c:invertIfNegative val="0"/>
            <c:bubble3D val="0"/>
            <c:spPr>
              <a:solidFill>
                <a:srgbClr val="00B0F0"/>
              </a:solidFill>
              <a:ln>
                <a:noFill/>
              </a:ln>
              <a:effectLst/>
            </c:spPr>
            <c:extLst>
              <c:ext xmlns:c16="http://schemas.microsoft.com/office/drawing/2014/chart" uri="{C3380CC4-5D6E-409C-BE32-E72D297353CC}">
                <c16:uniqueId val="{00000009-F81D-40D3-B01E-5E95270F9612}"/>
              </c:ext>
            </c:extLst>
          </c:dPt>
          <c:dPt>
            <c:idx val="5"/>
            <c:invertIfNegative val="0"/>
            <c:bubble3D val="0"/>
            <c:spPr>
              <a:solidFill>
                <a:srgbClr val="FFFF00"/>
              </a:solidFill>
              <a:ln>
                <a:noFill/>
              </a:ln>
              <a:effectLst/>
            </c:spPr>
            <c:extLst>
              <c:ext xmlns:c16="http://schemas.microsoft.com/office/drawing/2014/chart" uri="{C3380CC4-5D6E-409C-BE32-E72D297353CC}">
                <c16:uniqueId val="{0000000B-F81D-40D3-B01E-5E95270F9612}"/>
              </c:ext>
            </c:extLst>
          </c:dPt>
          <c:dPt>
            <c:idx val="6"/>
            <c:invertIfNegative val="0"/>
            <c:bubble3D val="0"/>
            <c:spPr>
              <a:solidFill>
                <a:srgbClr val="FF0000"/>
              </a:solidFill>
              <a:ln>
                <a:noFill/>
              </a:ln>
              <a:effectLst/>
            </c:spPr>
            <c:extLst>
              <c:ext xmlns:c16="http://schemas.microsoft.com/office/drawing/2014/chart" uri="{C3380CC4-5D6E-409C-BE32-E72D297353CC}">
                <c16:uniqueId val="{0000000D-F81D-40D3-B01E-5E95270F9612}"/>
              </c:ext>
            </c:extLst>
          </c:dPt>
          <c:dPt>
            <c:idx val="19"/>
            <c:invertIfNegative val="0"/>
            <c:bubble3D val="0"/>
            <c:spPr>
              <a:solidFill>
                <a:srgbClr val="C00000"/>
              </a:solidFill>
              <a:ln>
                <a:noFill/>
              </a:ln>
              <a:effectLst/>
            </c:spPr>
            <c:extLst>
              <c:ext xmlns:c16="http://schemas.microsoft.com/office/drawing/2014/chart" uri="{C3380CC4-5D6E-409C-BE32-E72D297353CC}">
                <c16:uniqueId val="{0000000F-F81D-40D3-B01E-5E95270F9612}"/>
              </c:ext>
            </c:extLst>
          </c:dPt>
          <c:dPt>
            <c:idx val="20"/>
            <c:invertIfNegative val="0"/>
            <c:bubble3D val="0"/>
            <c:spPr>
              <a:solidFill>
                <a:srgbClr val="C00000"/>
              </a:solidFill>
              <a:ln>
                <a:noFill/>
              </a:ln>
              <a:effectLst/>
            </c:spPr>
            <c:extLst>
              <c:ext xmlns:c16="http://schemas.microsoft.com/office/drawing/2014/chart" uri="{C3380CC4-5D6E-409C-BE32-E72D297353CC}">
                <c16:uniqueId val="{00000011-F81D-40D3-B01E-5E95270F9612}"/>
              </c:ext>
            </c:extLst>
          </c:dPt>
          <c:dPt>
            <c:idx val="28"/>
            <c:invertIfNegative val="0"/>
            <c:bubble3D val="0"/>
            <c:spPr>
              <a:solidFill>
                <a:srgbClr val="C00000"/>
              </a:solidFill>
              <a:ln>
                <a:noFill/>
              </a:ln>
              <a:effectLst/>
            </c:spPr>
            <c:extLst>
              <c:ext xmlns:c16="http://schemas.microsoft.com/office/drawing/2014/chart" uri="{C3380CC4-5D6E-409C-BE32-E72D297353CC}">
                <c16:uniqueId val="{00000013-F81D-40D3-B01E-5E95270F9612}"/>
              </c:ext>
            </c:extLst>
          </c:dPt>
          <c:dPt>
            <c:idx val="29"/>
            <c:invertIfNegative val="0"/>
            <c:bubble3D val="0"/>
            <c:spPr>
              <a:solidFill>
                <a:srgbClr val="C00000"/>
              </a:solidFill>
              <a:ln>
                <a:noFill/>
              </a:ln>
              <a:effectLst/>
            </c:spPr>
            <c:extLst>
              <c:ext xmlns:c16="http://schemas.microsoft.com/office/drawing/2014/chart" uri="{C3380CC4-5D6E-409C-BE32-E72D297353CC}">
                <c16:uniqueId val="{00000015-F81D-40D3-B01E-5E95270F9612}"/>
              </c:ext>
            </c:extLst>
          </c:dPt>
          <c:dPt>
            <c:idx val="30"/>
            <c:invertIfNegative val="0"/>
            <c:bubble3D val="0"/>
            <c:spPr>
              <a:solidFill>
                <a:srgbClr val="C00000"/>
              </a:solidFill>
              <a:ln>
                <a:noFill/>
              </a:ln>
              <a:effectLst/>
            </c:spPr>
            <c:extLst>
              <c:ext xmlns:c16="http://schemas.microsoft.com/office/drawing/2014/chart" uri="{C3380CC4-5D6E-409C-BE32-E72D297353CC}">
                <c16:uniqueId val="{00000017-F81D-40D3-B01E-5E95270F9612}"/>
              </c:ext>
            </c:extLst>
          </c:dPt>
          <c:dPt>
            <c:idx val="31"/>
            <c:invertIfNegative val="0"/>
            <c:bubble3D val="0"/>
            <c:spPr>
              <a:solidFill>
                <a:srgbClr val="C00000"/>
              </a:solidFill>
              <a:ln>
                <a:noFill/>
              </a:ln>
              <a:effectLst/>
            </c:spPr>
            <c:extLst>
              <c:ext xmlns:c16="http://schemas.microsoft.com/office/drawing/2014/chart" uri="{C3380CC4-5D6E-409C-BE32-E72D297353CC}">
                <c16:uniqueId val="{00000019-F81D-40D3-B01E-5E95270F9612}"/>
              </c:ext>
            </c:extLst>
          </c:dPt>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Arial" panose="020B0604020202020204" pitchFamily="34" charset="0"/>
                    <a:ea typeface="Arial Unicode MS" panose="020B0604020202020204" pitchFamily="34" charset="-122"/>
                    <a:cs typeface="Arial" panose="020B0604020202020204" pitchFamily="34"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对比!$C$4:$C$10</c:f>
              <c:strCache>
                <c:ptCount val="7"/>
                <c:pt idx="0">
                  <c:v>Skylake Gold 5115</c:v>
                </c:pt>
                <c:pt idx="1">
                  <c:v>鲲鹏916</c:v>
                </c:pt>
                <c:pt idx="2">
                  <c:v>Skylake Gold 6148</c:v>
                </c:pt>
                <c:pt idx="3">
                  <c:v>鲲鹏920-3226</c:v>
                </c:pt>
                <c:pt idx="4">
                  <c:v>鲲鹏920-4826</c:v>
                </c:pt>
                <c:pt idx="5">
                  <c:v>Skylake Platinum 8180</c:v>
                </c:pt>
                <c:pt idx="6">
                  <c:v>鲲鹏920-6426</c:v>
                </c:pt>
              </c:strCache>
            </c:strRef>
          </c:cat>
          <c:val>
            <c:numRef>
              <c:f>对比!$H$4:$H$10</c:f>
              <c:numCache>
                <c:formatCode>General</c:formatCode>
                <c:ptCount val="7"/>
                <c:pt idx="0">
                  <c:v>85</c:v>
                </c:pt>
                <c:pt idx="1">
                  <c:v>75</c:v>
                </c:pt>
                <c:pt idx="2">
                  <c:v>150</c:v>
                </c:pt>
                <c:pt idx="3">
                  <c:v>120</c:v>
                </c:pt>
                <c:pt idx="4">
                  <c:v>150</c:v>
                </c:pt>
                <c:pt idx="5">
                  <c:v>205</c:v>
                </c:pt>
                <c:pt idx="6">
                  <c:v>180</c:v>
                </c:pt>
              </c:numCache>
            </c:numRef>
          </c:val>
          <c:extLst>
            <c:ext xmlns:c16="http://schemas.microsoft.com/office/drawing/2014/chart" uri="{C3380CC4-5D6E-409C-BE32-E72D297353CC}">
              <c16:uniqueId val="{0000001A-F81D-40D3-B01E-5E95270F9612}"/>
            </c:ext>
          </c:extLst>
        </c:ser>
        <c:dLbls>
          <c:dLblPos val="outEnd"/>
          <c:showLegendKey val="0"/>
          <c:showVal val="1"/>
          <c:showCatName val="0"/>
          <c:showSerName val="0"/>
          <c:showPercent val="0"/>
          <c:showBubbleSize val="0"/>
        </c:dLbls>
        <c:gapWidth val="59"/>
        <c:axId val="-1209658352"/>
        <c:axId val="-1524338880"/>
      </c:barChart>
      <c:catAx>
        <c:axId val="-1209658352"/>
        <c:scaling>
          <c:orientation val="minMax"/>
        </c:scaling>
        <c:delete val="1"/>
        <c:axPos val="l"/>
        <c:numFmt formatCode="General" sourceLinked="1"/>
        <c:majorTickMark val="none"/>
        <c:minorTickMark val="none"/>
        <c:tickLblPos val="nextTo"/>
        <c:crossAx val="-1524338880"/>
        <c:crosses val="autoZero"/>
        <c:auto val="1"/>
        <c:lblAlgn val="ctr"/>
        <c:lblOffset val="100"/>
        <c:noMultiLvlLbl val="0"/>
      </c:catAx>
      <c:valAx>
        <c:axId val="-1524338880"/>
        <c:scaling>
          <c:orientation val="minMax"/>
        </c:scaling>
        <c:delete val="1"/>
        <c:axPos val="b"/>
        <c:numFmt formatCode="General" sourceLinked="1"/>
        <c:majorTickMark val="none"/>
        <c:minorTickMark val="none"/>
        <c:tickLblPos val="nextTo"/>
        <c:crossAx val="-1209658352"/>
        <c:crosses val="autoZero"/>
        <c:crossBetween val="between"/>
      </c:valAx>
      <c:spPr>
        <a:noFill/>
        <a:ln>
          <a:noFill/>
        </a:ln>
        <a:effectLst/>
      </c:spPr>
    </c:plotArea>
    <c:plotVisOnly val="1"/>
    <c:dispBlanksAs val="gap"/>
    <c:showDLblsOverMax val="0"/>
  </c:chart>
  <c:spPr>
    <a:noFill/>
    <a:ln>
      <a:noFill/>
    </a:ln>
    <a:effectLst/>
  </c:spPr>
  <c:txPr>
    <a:bodyPr/>
    <a:lstStyle/>
    <a:p>
      <a:pPr>
        <a:defRPr sz="1200" b="1">
          <a:latin typeface="Arial" panose="020B0604020202020204" pitchFamily="34" charset="0"/>
          <a:ea typeface="Arial Unicode MS" panose="020B0604020202020204" pitchFamily="34" charset="-122"/>
          <a:cs typeface="Arial" panose="020B0604020202020204" pitchFamily="34" charset="0"/>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dirty="0">
                <a:solidFill>
                  <a:schemeClr val="tx1"/>
                </a:solidFill>
                <a:latin typeface="Arial" panose="020B0604020202020204" pitchFamily="34" charset="0"/>
              </a:rPr>
              <a:t>lmbench Latency (L1/L2/L3)</a:t>
            </a:r>
            <a:endParaRPr lang="zh-CN" dirty="0">
              <a:solidFill>
                <a:schemeClr val="tx1"/>
              </a:solidFill>
              <a:latin typeface="Arial" panose="020B0604020202020204"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zh-CN"/>
        </a:p>
      </c:txPr>
    </c:title>
    <c:autoTitleDeleted val="0"/>
    <c:plotArea>
      <c:layout/>
      <c:barChart>
        <c:barDir val="col"/>
        <c:grouping val="clustered"/>
        <c:varyColors val="0"/>
        <c:ser>
          <c:idx val="0"/>
          <c:order val="0"/>
          <c:tx>
            <c:strRef>
              <c:f>Sheet1!$C$1</c:f>
              <c:strCache>
                <c:ptCount val="1"/>
                <c:pt idx="0">
                  <c:v>Kunpeng 916 1core</c:v>
                </c:pt>
              </c:strCache>
            </c:strRef>
          </c:tx>
          <c:spPr>
            <a:solidFill>
              <a:srgbClr val="FFC000"/>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Sheet1!$A$2:$B$7</c:f>
              <c:multiLvlStrCache>
                <c:ptCount val="6"/>
                <c:lvl>
                  <c:pt idx="0">
                    <c:v>stride</c:v>
                  </c:pt>
                  <c:pt idx="1">
                    <c:v>thrash</c:v>
                  </c:pt>
                  <c:pt idx="2">
                    <c:v>stride</c:v>
                  </c:pt>
                  <c:pt idx="3">
                    <c:v>thrash</c:v>
                  </c:pt>
                  <c:pt idx="4">
                    <c:v>stride</c:v>
                  </c:pt>
                  <c:pt idx="5">
                    <c:v>thrash</c:v>
                  </c:pt>
                </c:lvl>
                <c:lvl>
                  <c:pt idx="0">
                    <c:v>L1 Cache</c:v>
                  </c:pt>
                  <c:pt idx="2">
                    <c:v>L2 Cache</c:v>
                  </c:pt>
                  <c:pt idx="4">
                    <c:v>L3 Cache</c:v>
                  </c:pt>
                </c:lvl>
              </c:multiLvlStrCache>
            </c:multiLvlStrRef>
          </c:cat>
          <c:val>
            <c:numRef>
              <c:f>Sheet1!$C$2:$C$7</c:f>
              <c:numCache>
                <c:formatCode>General</c:formatCode>
                <c:ptCount val="6"/>
                <c:pt idx="0">
                  <c:v>4</c:v>
                </c:pt>
                <c:pt idx="1">
                  <c:v>4</c:v>
                </c:pt>
                <c:pt idx="2">
                  <c:v>18</c:v>
                </c:pt>
                <c:pt idx="3">
                  <c:v>21</c:v>
                </c:pt>
                <c:pt idx="4">
                  <c:v>57</c:v>
                </c:pt>
                <c:pt idx="5">
                  <c:v>60</c:v>
                </c:pt>
              </c:numCache>
            </c:numRef>
          </c:val>
          <c:extLst>
            <c:ext xmlns:c16="http://schemas.microsoft.com/office/drawing/2014/chart" uri="{C3380CC4-5D6E-409C-BE32-E72D297353CC}">
              <c16:uniqueId val="{00000000-A799-40CC-A5CC-C0AF32796D2D}"/>
            </c:ext>
          </c:extLst>
        </c:ser>
        <c:ser>
          <c:idx val="1"/>
          <c:order val="1"/>
          <c:tx>
            <c:strRef>
              <c:f>Sheet1!$D$1</c:f>
              <c:strCache>
                <c:ptCount val="1"/>
                <c:pt idx="0">
                  <c:v>Kunpeng 920 1core</c:v>
                </c:pt>
              </c:strCache>
            </c:strRef>
          </c:tx>
          <c:spPr>
            <a:solidFill>
              <a:srgbClr val="0070C0"/>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Sheet1!$A$2:$B$7</c:f>
              <c:multiLvlStrCache>
                <c:ptCount val="6"/>
                <c:lvl>
                  <c:pt idx="0">
                    <c:v>stride</c:v>
                  </c:pt>
                  <c:pt idx="1">
                    <c:v>thrash</c:v>
                  </c:pt>
                  <c:pt idx="2">
                    <c:v>stride</c:v>
                  </c:pt>
                  <c:pt idx="3">
                    <c:v>thrash</c:v>
                  </c:pt>
                  <c:pt idx="4">
                    <c:v>stride</c:v>
                  </c:pt>
                  <c:pt idx="5">
                    <c:v>thrash</c:v>
                  </c:pt>
                </c:lvl>
                <c:lvl>
                  <c:pt idx="0">
                    <c:v>L1 Cache</c:v>
                  </c:pt>
                  <c:pt idx="2">
                    <c:v>L2 Cache</c:v>
                  </c:pt>
                  <c:pt idx="4">
                    <c:v>L3 Cache</c:v>
                  </c:pt>
                </c:lvl>
              </c:multiLvlStrCache>
            </c:multiLvlStrRef>
          </c:cat>
          <c:val>
            <c:numRef>
              <c:f>Sheet1!$D$2:$D$7</c:f>
              <c:numCache>
                <c:formatCode>General</c:formatCode>
                <c:ptCount val="6"/>
                <c:pt idx="0">
                  <c:v>4</c:v>
                </c:pt>
                <c:pt idx="1">
                  <c:v>4</c:v>
                </c:pt>
                <c:pt idx="2">
                  <c:v>8</c:v>
                </c:pt>
                <c:pt idx="3">
                  <c:v>8</c:v>
                </c:pt>
                <c:pt idx="4">
                  <c:v>37</c:v>
                </c:pt>
                <c:pt idx="5">
                  <c:v>40</c:v>
                </c:pt>
              </c:numCache>
            </c:numRef>
          </c:val>
          <c:extLst>
            <c:ext xmlns:c16="http://schemas.microsoft.com/office/drawing/2014/chart" uri="{C3380CC4-5D6E-409C-BE32-E72D297353CC}">
              <c16:uniqueId val="{00000001-A799-40CC-A5CC-C0AF32796D2D}"/>
            </c:ext>
          </c:extLst>
        </c:ser>
        <c:ser>
          <c:idx val="2"/>
          <c:order val="2"/>
          <c:tx>
            <c:strRef>
              <c:f>Sheet1!$E$1</c:f>
              <c:strCache>
                <c:ptCount val="1"/>
                <c:pt idx="0">
                  <c:v>Skylake Gold 6148 1core</c:v>
                </c:pt>
              </c:strCache>
            </c:strRef>
          </c:tx>
          <c:spPr>
            <a:solidFill>
              <a:srgbClr val="FF0000"/>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Sheet1!$A$2:$B$7</c:f>
              <c:multiLvlStrCache>
                <c:ptCount val="6"/>
                <c:lvl>
                  <c:pt idx="0">
                    <c:v>stride</c:v>
                  </c:pt>
                  <c:pt idx="1">
                    <c:v>thrash</c:v>
                  </c:pt>
                  <c:pt idx="2">
                    <c:v>stride</c:v>
                  </c:pt>
                  <c:pt idx="3">
                    <c:v>thrash</c:v>
                  </c:pt>
                  <c:pt idx="4">
                    <c:v>stride</c:v>
                  </c:pt>
                  <c:pt idx="5">
                    <c:v>thrash</c:v>
                  </c:pt>
                </c:lvl>
                <c:lvl>
                  <c:pt idx="0">
                    <c:v>L1 Cache</c:v>
                  </c:pt>
                  <c:pt idx="2">
                    <c:v>L2 Cache</c:v>
                  </c:pt>
                  <c:pt idx="4">
                    <c:v>L3 Cache</c:v>
                  </c:pt>
                </c:lvl>
              </c:multiLvlStrCache>
            </c:multiLvlStrRef>
          </c:cat>
          <c:val>
            <c:numRef>
              <c:f>Sheet1!$E$2:$E$7</c:f>
              <c:numCache>
                <c:formatCode>General</c:formatCode>
                <c:ptCount val="6"/>
                <c:pt idx="0">
                  <c:v>3</c:v>
                </c:pt>
                <c:pt idx="1">
                  <c:v>3</c:v>
                </c:pt>
                <c:pt idx="2">
                  <c:v>11</c:v>
                </c:pt>
                <c:pt idx="3">
                  <c:v>17</c:v>
                </c:pt>
                <c:pt idx="4">
                  <c:v>51</c:v>
                </c:pt>
                <c:pt idx="5">
                  <c:v>54</c:v>
                </c:pt>
              </c:numCache>
            </c:numRef>
          </c:val>
          <c:extLst>
            <c:ext xmlns:c16="http://schemas.microsoft.com/office/drawing/2014/chart" uri="{C3380CC4-5D6E-409C-BE32-E72D297353CC}">
              <c16:uniqueId val="{00000002-A799-40CC-A5CC-C0AF32796D2D}"/>
            </c:ext>
          </c:extLst>
        </c:ser>
        <c:dLbls>
          <c:dLblPos val="outEnd"/>
          <c:showLegendKey val="0"/>
          <c:showVal val="1"/>
          <c:showCatName val="0"/>
          <c:showSerName val="0"/>
          <c:showPercent val="0"/>
          <c:showBubbleSize val="0"/>
        </c:dLbls>
        <c:gapWidth val="219"/>
        <c:overlap val="-27"/>
        <c:axId val="-1524341056"/>
        <c:axId val="-1524336160"/>
      </c:barChart>
      <c:catAx>
        <c:axId val="-1524341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nSpc>
                <a:spcPts val="1000"/>
              </a:lnSpc>
              <a:defRPr sz="1200" b="0" i="0" u="none" strike="noStrike" kern="1200" baseline="0">
                <a:solidFill>
                  <a:schemeClr val="tx1"/>
                </a:solidFill>
                <a:latin typeface="+mn-lt"/>
                <a:ea typeface="+mn-ea"/>
                <a:cs typeface="+mn-cs"/>
              </a:defRPr>
            </a:pPr>
            <a:endParaRPr lang="zh-CN"/>
          </a:p>
        </c:txPr>
        <c:crossAx val="-1524336160"/>
        <c:crosses val="autoZero"/>
        <c:auto val="1"/>
        <c:lblAlgn val="ctr"/>
        <c:lblOffset val="100"/>
        <c:noMultiLvlLbl val="0"/>
      </c:catAx>
      <c:valAx>
        <c:axId val="-15243361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crossAx val="-1524341056"/>
        <c:crosses val="autoZero"/>
        <c:crossBetween val="between"/>
      </c:valAx>
      <c:spPr>
        <a:noFill/>
        <a:ln>
          <a:noFill/>
        </a:ln>
        <a:effectLst/>
      </c:spPr>
    </c:plotArea>
    <c:legend>
      <c:legendPos val="b"/>
      <c:layout>
        <c:manualLayout>
          <c:xMode val="edge"/>
          <c:yMode val="edge"/>
          <c:x val="1.643284976665282E-2"/>
          <c:y val="0.8550513329996714"/>
          <c:w val="0.97248188934090118"/>
          <c:h val="0.1423591545499375"/>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zh-CN"/>
        </a:p>
      </c:txPr>
    </c:legend>
    <c:plotVisOnly val="1"/>
    <c:dispBlanksAs val="gap"/>
    <c:showDLblsOverMax val="0"/>
  </c:chart>
  <c:spPr>
    <a:noFill/>
    <a:ln>
      <a:noFill/>
    </a:ln>
    <a:effectLst/>
  </c:spPr>
  <c:txPr>
    <a:bodyPr/>
    <a:lstStyle/>
    <a:p>
      <a:pPr>
        <a:defRPr>
          <a:solidFill>
            <a:schemeClr val="bg1"/>
          </a:solidFill>
        </a:defRPr>
      </a:pPr>
      <a:endParaRPr lang="zh-CN"/>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dirty="0">
                <a:solidFill>
                  <a:schemeClr val="tx1"/>
                </a:solidFill>
                <a:latin typeface="Arial" panose="020B0604020202020204" pitchFamily="34" charset="0"/>
              </a:rPr>
              <a:t>lmbench Latency(DDR)</a:t>
            </a:r>
            <a:endParaRPr lang="zh-CN" dirty="0">
              <a:solidFill>
                <a:schemeClr val="tx1"/>
              </a:solidFill>
              <a:latin typeface="Arial" panose="020B0604020202020204"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zh-CN"/>
        </a:p>
      </c:txPr>
    </c:title>
    <c:autoTitleDeleted val="0"/>
    <c:plotArea>
      <c:layout>
        <c:manualLayout>
          <c:layoutTarget val="inner"/>
          <c:xMode val="edge"/>
          <c:yMode val="edge"/>
          <c:x val="6.5346239299760717E-2"/>
          <c:y val="0.14045346524615876"/>
          <c:w val="0.9094581611468705"/>
          <c:h val="0.66728299535144453"/>
        </c:manualLayout>
      </c:layout>
      <c:barChart>
        <c:barDir val="col"/>
        <c:grouping val="clustered"/>
        <c:varyColors val="0"/>
        <c:ser>
          <c:idx val="0"/>
          <c:order val="0"/>
          <c:tx>
            <c:strRef>
              <c:f>'[Microsoft PowerPoint 中的图表]Sheet1'!$C$1</c:f>
              <c:strCache>
                <c:ptCount val="1"/>
                <c:pt idx="0">
                  <c:v>Kunpeng 916 1core</c:v>
                </c:pt>
              </c:strCache>
            </c:strRef>
          </c:tx>
          <c:spPr>
            <a:solidFill>
              <a:srgbClr val="FFC000"/>
            </a:solidFill>
            <a:ln>
              <a:noFill/>
            </a:ln>
            <a:effectLst/>
          </c:spPr>
          <c:invertIfNegative val="0"/>
          <c:dPt>
            <c:idx val="0"/>
            <c:invertIfNegative val="0"/>
            <c:bubble3D val="0"/>
            <c:spPr>
              <a:solidFill>
                <a:srgbClr val="FFC000"/>
              </a:solidFill>
              <a:ln>
                <a:noFill/>
              </a:ln>
              <a:effectLst/>
            </c:spPr>
            <c:extLst>
              <c:ext xmlns:c16="http://schemas.microsoft.com/office/drawing/2014/chart" uri="{C3380CC4-5D6E-409C-BE32-E72D297353CC}">
                <c16:uniqueId val="{00000001-DCCF-43BF-844A-016A5504FD36}"/>
              </c:ext>
            </c:extLst>
          </c:dPt>
          <c:cat>
            <c:multiLvlStrRef>
              <c:f>'[Microsoft PowerPoint 中的图表]Sheet1'!$A$8:$B$13</c:f>
              <c:multiLvlStrCache>
                <c:ptCount val="6"/>
                <c:lvl>
                  <c:pt idx="0">
                    <c:v>stride</c:v>
                  </c:pt>
                  <c:pt idx="1">
                    <c:v>thrash</c:v>
                  </c:pt>
                  <c:pt idx="2">
                    <c:v>stride</c:v>
                  </c:pt>
                  <c:pt idx="3">
                    <c:v>thrash</c:v>
                  </c:pt>
                  <c:pt idx="4">
                    <c:v>stride</c:v>
                  </c:pt>
                  <c:pt idx="5">
                    <c:v>thrash</c:v>
                  </c:pt>
                </c:lvl>
                <c:lvl>
                  <c:pt idx="0">
                    <c:v>Local memory</c:v>
                  </c:pt>
                  <c:pt idx="2">
                    <c:v>Cross-DIE memory</c:v>
                  </c:pt>
                  <c:pt idx="4">
                    <c:v>Cross-Chip memory</c:v>
                  </c:pt>
                </c:lvl>
              </c:multiLvlStrCache>
            </c:multiLvlStrRef>
          </c:cat>
          <c:val>
            <c:numRef>
              <c:f>'[Microsoft PowerPoint 中的图表]Sheet1'!$C$8:$C$13</c:f>
              <c:numCache>
                <c:formatCode>General</c:formatCode>
                <c:ptCount val="6"/>
                <c:pt idx="0">
                  <c:v>122</c:v>
                </c:pt>
                <c:pt idx="1">
                  <c:v>122</c:v>
                </c:pt>
                <c:pt idx="2">
                  <c:v>146</c:v>
                </c:pt>
                <c:pt idx="3">
                  <c:v>146</c:v>
                </c:pt>
                <c:pt idx="4">
                  <c:v>310</c:v>
                </c:pt>
                <c:pt idx="5">
                  <c:v>310</c:v>
                </c:pt>
              </c:numCache>
            </c:numRef>
          </c:val>
          <c:extLst>
            <c:ext xmlns:c16="http://schemas.microsoft.com/office/drawing/2014/chart" uri="{C3380CC4-5D6E-409C-BE32-E72D297353CC}">
              <c16:uniqueId val="{00000002-DCCF-43BF-844A-016A5504FD36}"/>
            </c:ext>
          </c:extLst>
        </c:ser>
        <c:ser>
          <c:idx val="1"/>
          <c:order val="1"/>
          <c:tx>
            <c:strRef>
              <c:f>'[Microsoft PowerPoint 中的图表]Sheet1'!$D$1</c:f>
              <c:strCache>
                <c:ptCount val="1"/>
                <c:pt idx="0">
                  <c:v>Kunpeng 920 1core</c:v>
                </c:pt>
              </c:strCache>
            </c:strRef>
          </c:tx>
          <c:spPr>
            <a:solidFill>
              <a:srgbClr val="0070C0"/>
            </a:solidFill>
            <a:ln>
              <a:noFill/>
            </a:ln>
            <a:effectLst/>
          </c:spPr>
          <c:invertIfNegative val="0"/>
          <c:cat>
            <c:multiLvlStrRef>
              <c:f>'[Microsoft PowerPoint 中的图表]Sheet1'!$A$8:$B$13</c:f>
              <c:multiLvlStrCache>
                <c:ptCount val="6"/>
                <c:lvl>
                  <c:pt idx="0">
                    <c:v>stride</c:v>
                  </c:pt>
                  <c:pt idx="1">
                    <c:v>thrash</c:v>
                  </c:pt>
                  <c:pt idx="2">
                    <c:v>stride</c:v>
                  </c:pt>
                  <c:pt idx="3">
                    <c:v>thrash</c:v>
                  </c:pt>
                  <c:pt idx="4">
                    <c:v>stride</c:v>
                  </c:pt>
                  <c:pt idx="5">
                    <c:v>thrash</c:v>
                  </c:pt>
                </c:lvl>
                <c:lvl>
                  <c:pt idx="0">
                    <c:v>Local memory</c:v>
                  </c:pt>
                  <c:pt idx="2">
                    <c:v>Cross-DIE memory</c:v>
                  </c:pt>
                  <c:pt idx="4">
                    <c:v>Cross-Chip memory</c:v>
                  </c:pt>
                </c:lvl>
              </c:multiLvlStrCache>
            </c:multiLvlStrRef>
          </c:cat>
          <c:val>
            <c:numRef>
              <c:f>'[Microsoft PowerPoint 中的图表]Sheet1'!$D$8:$D$13</c:f>
              <c:numCache>
                <c:formatCode>General</c:formatCode>
                <c:ptCount val="6"/>
                <c:pt idx="0">
                  <c:v>81.7</c:v>
                </c:pt>
                <c:pt idx="1">
                  <c:v>87.5</c:v>
                </c:pt>
                <c:pt idx="2">
                  <c:v>98.4</c:v>
                </c:pt>
                <c:pt idx="3">
                  <c:v>110.3</c:v>
                </c:pt>
                <c:pt idx="4">
                  <c:v>201.4</c:v>
                </c:pt>
                <c:pt idx="5">
                  <c:v>202.6</c:v>
                </c:pt>
              </c:numCache>
            </c:numRef>
          </c:val>
          <c:extLst>
            <c:ext xmlns:c16="http://schemas.microsoft.com/office/drawing/2014/chart" uri="{C3380CC4-5D6E-409C-BE32-E72D297353CC}">
              <c16:uniqueId val="{00000003-DCCF-43BF-844A-016A5504FD36}"/>
            </c:ext>
          </c:extLst>
        </c:ser>
        <c:ser>
          <c:idx val="2"/>
          <c:order val="2"/>
          <c:tx>
            <c:strRef>
              <c:f>'[Microsoft PowerPoint 中的图表]Sheet1'!$E$1</c:f>
              <c:strCache>
                <c:ptCount val="1"/>
                <c:pt idx="0">
                  <c:v>Skylake Gold 6148 1core</c:v>
                </c:pt>
              </c:strCache>
            </c:strRef>
          </c:tx>
          <c:spPr>
            <a:solidFill>
              <a:srgbClr val="FF0000"/>
            </a:solidFill>
            <a:ln>
              <a:noFill/>
            </a:ln>
            <a:effectLst/>
          </c:spPr>
          <c:invertIfNegative val="0"/>
          <c:dPt>
            <c:idx val="5"/>
            <c:invertIfNegative val="0"/>
            <c:bubble3D val="0"/>
            <c:spPr>
              <a:solidFill>
                <a:srgbClr val="FF0000"/>
              </a:solidFill>
              <a:ln>
                <a:noFill/>
              </a:ln>
              <a:effectLst/>
            </c:spPr>
            <c:extLst>
              <c:ext xmlns:c16="http://schemas.microsoft.com/office/drawing/2014/chart" uri="{C3380CC4-5D6E-409C-BE32-E72D297353CC}">
                <c16:uniqueId val="{00000005-DCCF-43BF-844A-016A5504FD36}"/>
              </c:ext>
            </c:extLst>
          </c:dPt>
          <c:cat>
            <c:multiLvlStrRef>
              <c:f>'[Microsoft PowerPoint 中的图表]Sheet1'!$A$8:$B$13</c:f>
              <c:multiLvlStrCache>
                <c:ptCount val="6"/>
                <c:lvl>
                  <c:pt idx="0">
                    <c:v>stride</c:v>
                  </c:pt>
                  <c:pt idx="1">
                    <c:v>thrash</c:v>
                  </c:pt>
                  <c:pt idx="2">
                    <c:v>stride</c:v>
                  </c:pt>
                  <c:pt idx="3">
                    <c:v>thrash</c:v>
                  </c:pt>
                  <c:pt idx="4">
                    <c:v>stride</c:v>
                  </c:pt>
                  <c:pt idx="5">
                    <c:v>thrash</c:v>
                  </c:pt>
                </c:lvl>
                <c:lvl>
                  <c:pt idx="0">
                    <c:v>Local memory</c:v>
                  </c:pt>
                  <c:pt idx="2">
                    <c:v>Cross-DIE memory</c:v>
                  </c:pt>
                  <c:pt idx="4">
                    <c:v>Cross-Chip memory</c:v>
                  </c:pt>
                </c:lvl>
              </c:multiLvlStrCache>
            </c:multiLvlStrRef>
          </c:cat>
          <c:val>
            <c:numRef>
              <c:f>'[Microsoft PowerPoint 中的图表]Sheet1'!$E$8:$E$13</c:f>
              <c:numCache>
                <c:formatCode>General</c:formatCode>
                <c:ptCount val="6"/>
                <c:pt idx="0">
                  <c:v>83</c:v>
                </c:pt>
                <c:pt idx="1">
                  <c:v>81</c:v>
                </c:pt>
                <c:pt idx="2">
                  <c:v>90</c:v>
                </c:pt>
                <c:pt idx="3">
                  <c:v>89</c:v>
                </c:pt>
                <c:pt idx="4">
                  <c:v>134</c:v>
                </c:pt>
                <c:pt idx="5">
                  <c:v>135</c:v>
                </c:pt>
              </c:numCache>
            </c:numRef>
          </c:val>
          <c:extLst>
            <c:ext xmlns:c16="http://schemas.microsoft.com/office/drawing/2014/chart" uri="{C3380CC4-5D6E-409C-BE32-E72D297353CC}">
              <c16:uniqueId val="{00000006-DCCF-43BF-844A-016A5504FD36}"/>
            </c:ext>
          </c:extLst>
        </c:ser>
        <c:dLbls>
          <c:showLegendKey val="0"/>
          <c:showVal val="0"/>
          <c:showCatName val="0"/>
          <c:showSerName val="0"/>
          <c:showPercent val="0"/>
          <c:showBubbleSize val="0"/>
        </c:dLbls>
        <c:gapWidth val="219"/>
        <c:overlap val="-27"/>
        <c:axId val="-1524343232"/>
        <c:axId val="-1524340512"/>
      </c:barChart>
      <c:catAx>
        <c:axId val="-15243432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nSpc>
                <a:spcPts val="1000"/>
              </a:lnSpc>
              <a:defRPr sz="1200" b="0" i="0" u="none" strike="noStrike" kern="1200" baseline="0">
                <a:solidFill>
                  <a:schemeClr val="tx1"/>
                </a:solidFill>
                <a:latin typeface="+mn-lt"/>
                <a:ea typeface="+mn-ea"/>
                <a:cs typeface="+mn-cs"/>
              </a:defRPr>
            </a:pPr>
            <a:endParaRPr lang="zh-CN"/>
          </a:p>
        </c:txPr>
        <c:crossAx val="-1524340512"/>
        <c:crosses val="autoZero"/>
        <c:auto val="1"/>
        <c:lblAlgn val="ctr"/>
        <c:lblOffset val="100"/>
        <c:noMultiLvlLbl val="0"/>
      </c:catAx>
      <c:valAx>
        <c:axId val="-15243405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crossAx val="-1524343232"/>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zh-CN"/>
          </a:p>
        </c:txPr>
      </c:legendEntry>
      <c:legendEntry>
        <c:idx val="1"/>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zh-CN"/>
          </a:p>
        </c:txPr>
      </c:legendEntry>
      <c:legendEntry>
        <c:idx val="2"/>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zh-CN"/>
          </a:p>
        </c:txPr>
      </c:legendEntry>
      <c:layout>
        <c:manualLayout>
          <c:xMode val="edge"/>
          <c:yMode val="edge"/>
          <c:x val="0"/>
          <c:y val="0.93926541859743173"/>
          <c:w val="0.99843256440023609"/>
          <c:h val="6.0734778900770919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zh-CN"/>
        </a:p>
      </c:txPr>
    </c:legend>
    <c:plotVisOnly val="1"/>
    <c:dispBlanksAs val="gap"/>
    <c:showDLblsOverMax val="0"/>
  </c:chart>
  <c:spPr>
    <a:noFill/>
    <a:ln>
      <a:noFill/>
    </a:ln>
    <a:effectLst/>
  </c:spPr>
  <c:txPr>
    <a:bodyPr/>
    <a:lstStyle/>
    <a:p>
      <a:pPr>
        <a:defRPr>
          <a:solidFill>
            <a:schemeClr val="bg1"/>
          </a:solidFill>
        </a:defRPr>
      </a:pPr>
      <a:endParaRPr lang="zh-CN"/>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0.09691</cdr:x>
      <cdr:y>0.14234</cdr:y>
    </cdr:from>
    <cdr:to>
      <cdr:x>0.35334</cdr:x>
      <cdr:y>0.22084</cdr:y>
    </cdr:to>
    <cdr:sp macro="" textlink="">
      <cdr:nvSpPr>
        <cdr:cNvPr id="2" name="文本框 17"/>
        <cdr:cNvSpPr txBox="1"/>
      </cdr:nvSpPr>
      <cdr:spPr>
        <a:xfrm xmlns:a="http://schemas.openxmlformats.org/drawingml/2006/main">
          <a:off x="537118" y="502079"/>
          <a:ext cx="1421251" cy="276894"/>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xmlns:a="http://schemas.openxmlformats.org/drawingml/2006/main">
          <a:r>
            <a:rPr lang="zh-CN" altLang="en-US" sz="1200" dirty="0">
              <a:solidFill>
                <a:schemeClr val="tx1"/>
              </a:solidFill>
              <a:latin typeface="Arial" panose="020B0604020202020204" pitchFamily="34" charset="0"/>
              <a:ea typeface="微软雅黑" panose="020B0503020204020204" pitchFamily="34" charset="-122"/>
              <a:cs typeface="Calibri" panose="020F0502020204030204" pitchFamily="34" charset="0"/>
            </a:rPr>
            <a:t>越低越好</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41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ltLang="zh-CN"/>
          </a:p>
        </p:txBody>
      </p:sp>
      <p:sp>
        <p:nvSpPr>
          <p:cNvPr id="60419"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ltLang="zh-CN"/>
          </a:p>
        </p:txBody>
      </p:sp>
      <p:sp>
        <p:nvSpPr>
          <p:cNvPr id="409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0421"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0422"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ltLang="zh-CN"/>
          </a:p>
        </p:txBody>
      </p:sp>
      <p:sp>
        <p:nvSpPr>
          <p:cNvPr id="60423"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82E9B110-2FDF-46B6-8373-4AF47E46AF95}" type="slidenum">
              <a:rPr lang="en-US" altLang="zh-CN"/>
              <a:pPr>
                <a:defRPr/>
              </a:pPr>
              <a:t>‹#›</a:t>
            </a:fld>
            <a:endParaRPr lang="en-US" altLang="zh-CN"/>
          </a:p>
        </p:txBody>
      </p:sp>
    </p:spTree>
    <p:extLst>
      <p:ext uri="{BB962C8B-B14F-4D97-AF65-F5344CB8AC3E}">
        <p14:creationId xmlns:p14="http://schemas.microsoft.com/office/powerpoint/2010/main" val="156169805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mailto:28core@2.6GHz"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britannica.com/technology/Harvard-Mark-I"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CAF15A4D-CCBB-4DF9-9019-B9A59DC72E87}" type="slidenum">
              <a:rPr lang="en-US" altLang="zh-CN" smtClean="0">
                <a:latin typeface="Arial" charset="0"/>
              </a:rPr>
              <a:pPr eaLnBrk="1" hangingPunct="1"/>
              <a:t>1</a:t>
            </a:fld>
            <a:endParaRPr lang="en-US" altLang="zh-CN">
              <a:latin typeface="Arial" charset="0"/>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25563" y="765175"/>
            <a:ext cx="4448175" cy="3336925"/>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005354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25563" y="765175"/>
            <a:ext cx="4448175" cy="3336925"/>
          </a:xfrm>
        </p:spPr>
      </p:sp>
      <p:sp>
        <p:nvSpPr>
          <p:cNvPr id="3" name="备注占位符 2"/>
          <p:cNvSpPr>
            <a:spLocks noGrp="1"/>
          </p:cNvSpPr>
          <p:nvPr>
            <p:ph type="body" idx="1"/>
          </p:nvPr>
        </p:nvSpPr>
        <p:spPr>
          <a:xfrm>
            <a:off x="583903" y="4616450"/>
            <a:ext cx="5931197" cy="5109368"/>
          </a:xfrm>
        </p:spPr>
        <p:txBody>
          <a:bodyPr>
            <a:normAutofit/>
          </a:bodyPr>
          <a:lstStyle/>
          <a:p>
            <a:r>
              <a:rPr lang="zh-CN" altLang="en-US" sz="1100" dirty="0"/>
              <a:t>一个</a:t>
            </a:r>
            <a:r>
              <a:rPr lang="en-US" altLang="zh-CN" sz="1100" dirty="0"/>
              <a:t>ARM</a:t>
            </a:r>
            <a:r>
              <a:rPr lang="zh-CN" altLang="en-US" sz="1100" dirty="0"/>
              <a:t>核的面积仅为</a:t>
            </a:r>
            <a:r>
              <a:rPr lang="en-US" altLang="zh-CN" sz="1100" dirty="0"/>
              <a:t>X86</a:t>
            </a:r>
            <a:r>
              <a:rPr lang="zh-CN" altLang="en-US" sz="1100" dirty="0"/>
              <a:t>核的</a:t>
            </a:r>
            <a:r>
              <a:rPr lang="en-US" altLang="zh-CN" sz="1100" dirty="0"/>
              <a:t>1/7</a:t>
            </a:r>
            <a:r>
              <a:rPr lang="zh-CN" altLang="en-US" sz="1100" dirty="0"/>
              <a:t>。</a:t>
            </a:r>
            <a:endParaRPr lang="en-US" altLang="zh-CN" sz="1100" dirty="0"/>
          </a:p>
          <a:p>
            <a:r>
              <a:rPr lang="zh-CN" altLang="en-US" sz="1100" dirty="0"/>
              <a:t>同样的芯片尺寸下，</a:t>
            </a:r>
            <a:r>
              <a:rPr lang="en-US" altLang="zh-CN" sz="1100" dirty="0"/>
              <a:t>ARM</a:t>
            </a:r>
            <a:r>
              <a:rPr lang="zh-CN" altLang="en-US" sz="1100" dirty="0"/>
              <a:t>的核数是</a:t>
            </a:r>
            <a:r>
              <a:rPr lang="en-US" altLang="zh-CN" sz="1100" dirty="0"/>
              <a:t>X86</a:t>
            </a:r>
            <a:r>
              <a:rPr lang="zh-CN" altLang="en-US" sz="1100" dirty="0"/>
              <a:t>的</a:t>
            </a:r>
            <a:r>
              <a:rPr lang="en-US" altLang="zh-CN" sz="1100" dirty="0"/>
              <a:t>4</a:t>
            </a:r>
            <a:r>
              <a:rPr lang="zh-CN" altLang="en-US" sz="1100" dirty="0"/>
              <a:t>倍以上。</a:t>
            </a:r>
          </a:p>
        </p:txBody>
      </p:sp>
    </p:spTree>
    <p:extLst>
      <p:ext uri="{BB962C8B-B14F-4D97-AF65-F5344CB8AC3E}">
        <p14:creationId xmlns:p14="http://schemas.microsoft.com/office/powerpoint/2010/main" val="765606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25563" y="765175"/>
            <a:ext cx="4448175" cy="3336925"/>
          </a:xfrm>
        </p:spPr>
      </p:sp>
      <p:sp>
        <p:nvSpPr>
          <p:cNvPr id="3" name="备注占位符 2"/>
          <p:cNvSpPr>
            <a:spLocks noGrp="1"/>
          </p:cNvSpPr>
          <p:nvPr>
            <p:ph type="body" idx="1"/>
          </p:nvPr>
        </p:nvSpPr>
        <p:spPr/>
        <p:txBody>
          <a:bodyPr>
            <a:normAutofit/>
          </a:bodyPr>
          <a:lstStyle/>
          <a:p>
            <a:endParaRPr lang="zh-CN" altLang="en-US" dirty="0"/>
          </a:p>
        </p:txBody>
      </p:sp>
    </p:spTree>
    <p:extLst>
      <p:ext uri="{BB962C8B-B14F-4D97-AF65-F5344CB8AC3E}">
        <p14:creationId xmlns:p14="http://schemas.microsoft.com/office/powerpoint/2010/main" val="1357375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en-US" altLang="zh-CN" dirty="0"/>
              <a:t>CPU</a:t>
            </a:r>
            <a:endParaRPr lang="zh-CN" altLang="zh-CN" dirty="0"/>
          </a:p>
          <a:p>
            <a:pPr lvl="1"/>
            <a:r>
              <a:rPr lang="en-US" altLang="zh-CN" dirty="0"/>
              <a:t>CPU</a:t>
            </a:r>
            <a:r>
              <a:rPr lang="zh-CN" altLang="zh-CN" dirty="0"/>
              <a:t>是</a:t>
            </a:r>
            <a:r>
              <a:rPr lang="en-US" altLang="zh-CN" dirty="0"/>
              <a:t>Central Processing Unit</a:t>
            </a:r>
            <a:r>
              <a:rPr lang="zh-CN" altLang="zh-CN" dirty="0"/>
              <a:t>的缩写，即中央处理器。由控制器</a:t>
            </a:r>
            <a:r>
              <a:rPr lang="zh-CN" altLang="en-US" dirty="0"/>
              <a:t>，</a:t>
            </a:r>
            <a:r>
              <a:rPr lang="zh-CN" altLang="zh-CN" dirty="0"/>
              <a:t>运算器</a:t>
            </a:r>
            <a:r>
              <a:rPr lang="zh-CN" altLang="en-US" dirty="0"/>
              <a:t>，寄存器和内部总线</a:t>
            </a:r>
            <a:r>
              <a:rPr lang="zh-CN" altLang="zh-CN" dirty="0"/>
              <a:t>构成，是整个计算机系统中最重要的部分</a:t>
            </a:r>
            <a:r>
              <a:rPr lang="zh-CN" altLang="en-US" dirty="0"/>
              <a:t>。</a:t>
            </a:r>
            <a:endParaRPr lang="en-US" altLang="zh-CN" dirty="0"/>
          </a:p>
          <a:p>
            <a:r>
              <a:rPr lang="zh-CN" altLang="zh-CN" dirty="0"/>
              <a:t>内存</a:t>
            </a:r>
          </a:p>
          <a:p>
            <a:pPr lvl="1"/>
            <a:r>
              <a:rPr lang="zh-CN" altLang="zh-CN" dirty="0"/>
              <a:t>内存是介于</a:t>
            </a:r>
            <a:r>
              <a:rPr lang="en-US" altLang="zh-CN" dirty="0"/>
              <a:t>CPU </a:t>
            </a:r>
            <a:r>
              <a:rPr lang="zh-CN" altLang="zh-CN" dirty="0"/>
              <a:t>和外部存储之间，是</a:t>
            </a:r>
            <a:r>
              <a:rPr lang="en-US" altLang="zh-CN" dirty="0"/>
              <a:t>CPU </a:t>
            </a:r>
            <a:r>
              <a:rPr lang="zh-CN" altLang="zh-CN" dirty="0"/>
              <a:t>对外部存储中程序与数据进行高速运算时存放程序指令、数据和中间结果的临时场所，它的物理实质就是一组具备数据输入输出和数据存储功能的高速集成电路。</a:t>
            </a:r>
            <a:endParaRPr lang="en-US" altLang="zh-CN" dirty="0"/>
          </a:p>
          <a:p>
            <a:pPr lvl="0"/>
            <a:r>
              <a:rPr lang="zh-CN" altLang="zh-CN" dirty="0"/>
              <a:t>硬盘</a:t>
            </a:r>
          </a:p>
          <a:p>
            <a:pPr lvl="1"/>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服务器上使用的硬盘，有区别于普通硬盘。</a:t>
            </a:r>
            <a:r>
              <a:rPr lang="zh-CN" altLang="en-US" dirty="0"/>
              <a:t>目前服务器市场上采用的硬盘主要有三种，</a:t>
            </a:r>
            <a:r>
              <a:rPr lang="en-US" altLang="zh-CN" dirty="0"/>
              <a:t>SATA</a:t>
            </a:r>
            <a:r>
              <a:rPr lang="zh-CN" altLang="en-US" dirty="0"/>
              <a:t>硬盘、</a:t>
            </a:r>
            <a:r>
              <a:rPr lang="en-US" altLang="zh-CN" u="none" dirty="0"/>
              <a:t>SCSI</a:t>
            </a:r>
            <a:r>
              <a:rPr lang="zh-CN" altLang="en-US" u="none" dirty="0"/>
              <a:t>硬盘</a:t>
            </a:r>
            <a:r>
              <a:rPr lang="zh-CN" altLang="en-US" dirty="0"/>
              <a:t>以及</a:t>
            </a:r>
            <a:r>
              <a:rPr lang="en-US" altLang="zh-CN" dirty="0"/>
              <a:t>SAS</a:t>
            </a:r>
            <a:r>
              <a:rPr lang="zh-CN" altLang="en-US" dirty="0"/>
              <a:t>硬盘。</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如果说服务器是网络数据的核心，那么服务器硬盘就是这个核心的数据仓库，所有的软件和用户数据都存储在这里。</a:t>
            </a:r>
          </a:p>
          <a:p>
            <a:pPr lvl="0"/>
            <a:r>
              <a:rPr lang="zh-CN" altLang="zh-CN" dirty="0"/>
              <a:t>电源</a:t>
            </a:r>
            <a:endParaRPr lang="en-US" altLang="zh-CN" dirty="0"/>
          </a:p>
          <a:p>
            <a:pPr marL="541338" marR="0" lvl="1" indent="-180975" algn="l" defTabSz="914400" rtl="0" eaLnBrk="1" fontAlgn="base" latinLnBrk="0" hangingPunct="1">
              <a:lnSpc>
                <a:spcPct val="125000"/>
              </a:lnSpc>
              <a:spcBef>
                <a:spcPct val="0"/>
              </a:spcBef>
              <a:spcAft>
                <a:spcPts val="600"/>
              </a:spcAft>
              <a:buClrTx/>
              <a:buSzPct val="50000"/>
              <a:buFont typeface="Wingdings" pitchFamily="2" charset="2"/>
              <a:buChar char="p"/>
              <a:tabLst/>
              <a:defRPr/>
            </a:pPr>
            <a:r>
              <a:rPr kumimoji="0" lang="zh-CN" altLang="en-US"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服务器电源和个人电脑电源一样，都是一种开关电源。服务器电源按照标准可以分为</a:t>
            </a: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ATX</a:t>
            </a:r>
            <a:r>
              <a:rPr kumimoji="0" lang="zh-CN" altLang="en-US"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电源和</a:t>
            </a: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SSI</a:t>
            </a:r>
            <a:r>
              <a:rPr kumimoji="0" lang="zh-CN" altLang="en-US"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电源两种。</a:t>
            </a: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ATX</a:t>
            </a:r>
            <a:r>
              <a:rPr kumimoji="0" lang="zh-CN" altLang="en-US"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标准使用较为普遍，主要用于台式机、工作站和低端服务器；而</a:t>
            </a: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SSI</a:t>
            </a:r>
            <a:r>
              <a:rPr kumimoji="0" lang="zh-CN" altLang="en-US"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标准是随着服务器技术的发展而产生的，适用于各种其他档次的服务器。</a:t>
            </a:r>
            <a:endParaRPr lang="en-US" altLang="zh-CN" dirty="0"/>
          </a:p>
          <a:p>
            <a:pPr lvl="0"/>
            <a:r>
              <a:rPr lang="zh-CN" altLang="zh-CN" dirty="0"/>
              <a:t>网卡</a:t>
            </a:r>
            <a:endParaRPr lang="en-US" altLang="zh-CN" dirty="0"/>
          </a:p>
          <a:p>
            <a:pPr marL="541338" marR="0" lvl="1" indent="-180975" algn="l" defTabSz="914400" rtl="0" eaLnBrk="1" fontAlgn="base" latinLnBrk="0" hangingPunct="1">
              <a:lnSpc>
                <a:spcPct val="125000"/>
              </a:lnSpc>
              <a:spcBef>
                <a:spcPct val="0"/>
              </a:spcBef>
              <a:spcAft>
                <a:spcPts val="600"/>
              </a:spcAft>
              <a:buClrTx/>
              <a:buSzPct val="50000"/>
              <a:buFont typeface="Wingdings" pitchFamily="2" charset="2"/>
              <a:buChar char="p"/>
              <a:tabLst/>
              <a:defRPr/>
            </a:pPr>
            <a:r>
              <a:rPr kumimoji="0" lang="zh-CN" altLang="en-US"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又称网络适配器或网络接口卡（</a:t>
            </a: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NIC</a:t>
            </a:r>
            <a:r>
              <a:rPr kumimoji="0" lang="zh-CN" altLang="en-US"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），英文名为</a:t>
            </a: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Network Interface Card</a:t>
            </a:r>
            <a:r>
              <a:rPr kumimoji="0" lang="zh-CN" altLang="en-US"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。适用于服务器与交换机等网络设备之间的连接。</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lvl="0" indent="0">
              <a:buNone/>
            </a:pPr>
            <a:endParaRPr lang="zh-CN" altLang="zh-CN" dirty="0"/>
          </a:p>
          <a:p>
            <a:pPr lvl="1"/>
            <a:endParaRPr lang="zh-CN" altLang="zh-CN" dirty="0"/>
          </a:p>
          <a:p>
            <a:pPr lvl="1"/>
            <a:endParaRPr lang="zh-CN" altLang="zh-CN" dirty="0"/>
          </a:p>
          <a:p>
            <a:pPr lvl="1"/>
            <a:endParaRPr lang="en-US" altLang="zh-CN" dirty="0"/>
          </a:p>
        </p:txBody>
      </p:sp>
      <p:sp>
        <p:nvSpPr>
          <p:cNvPr id="7" name="幻灯片图像占位符 6"/>
          <p:cNvSpPr>
            <a:spLocks noGrp="1" noRot="1" noChangeAspect="1"/>
          </p:cNvSpPr>
          <p:nvPr>
            <p:ph type="sldImg"/>
          </p:nvPr>
        </p:nvSpPr>
        <p:spPr>
          <a:xfrm>
            <a:off x="1438275" y="717550"/>
            <a:ext cx="4167188" cy="3125788"/>
          </a:xfrm>
        </p:spPr>
      </p:sp>
    </p:spTree>
    <p:extLst>
      <p:ext uri="{BB962C8B-B14F-4D97-AF65-F5344CB8AC3E}">
        <p14:creationId xmlns:p14="http://schemas.microsoft.com/office/powerpoint/2010/main" val="8877336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CAF15A4D-CCBB-4DF9-9019-B9A59DC72E87}" type="slidenum">
              <a:rPr lang="en-US" altLang="zh-CN" smtClean="0">
                <a:latin typeface="Arial" charset="0"/>
              </a:rPr>
              <a:pPr eaLnBrk="1" hangingPunct="1"/>
              <a:t>19</a:t>
            </a:fld>
            <a:endParaRPr lang="en-US" altLang="zh-CN">
              <a:latin typeface="Arial" charset="0"/>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2482796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CAF15A4D-CCBB-4DF9-9019-B9A59DC72E87}" type="slidenum">
              <a:rPr lang="en-US" altLang="zh-CN" smtClean="0">
                <a:latin typeface="Arial" charset="0"/>
              </a:rPr>
              <a:pPr eaLnBrk="1" hangingPunct="1"/>
              <a:t>20</a:t>
            </a:fld>
            <a:endParaRPr lang="en-US" altLang="zh-CN">
              <a:latin typeface="Arial" charset="0"/>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23188062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25563" y="765175"/>
            <a:ext cx="4448175" cy="3336925"/>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1020925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25563" y="765175"/>
            <a:ext cx="4448175" cy="3336925"/>
          </a:xfrm>
        </p:spPr>
      </p:sp>
      <p:sp>
        <p:nvSpPr>
          <p:cNvPr id="3" name="备注占位符 2"/>
          <p:cNvSpPr>
            <a:spLocks noGrp="1"/>
          </p:cNvSpPr>
          <p:nvPr>
            <p:ph type="body" idx="1"/>
          </p:nvPr>
        </p:nvSpPr>
        <p:spPr/>
        <p:txBody>
          <a:bodyPr/>
          <a:lstStyle/>
          <a:p>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寄存器传输级（</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Register-Transfer Level, RTL</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）是通过</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硬件描述语言来描述</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实际电路的一种高层次模型。</a:t>
            </a:r>
            <a:endPar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endParaRPr>
          </a:p>
          <a:p>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处理器优化包</a:t>
            </a:r>
            <a:r>
              <a:rPr lang="en-US" altLang="zh-CN" sz="1100" b="0" i="0" u="none" strike="noStrike" kern="1200" baseline="0" dirty="0">
                <a:solidFill>
                  <a:schemeClr val="tx1"/>
                </a:solidFill>
                <a:effectLst/>
                <a:latin typeface="微软雅黑" panose="020B0503020204020204" pitchFamily="34" charset="-122"/>
                <a:ea typeface="微软雅黑" panose="020B0503020204020204" pitchFamily="34" charset="-122"/>
                <a:cs typeface="+mn-cs"/>
              </a:rPr>
              <a:t> (P</a:t>
            </a:r>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rocessor Optimization Pack,</a:t>
            </a:r>
            <a:r>
              <a:rPr lang="en-US" altLang="zh-CN" sz="1100" b="0" i="0" u="none" strike="noStrike" kern="1200" baseline="0" dirty="0">
                <a:solidFill>
                  <a:schemeClr val="tx1"/>
                </a:solidFill>
                <a:effectLst/>
                <a:latin typeface="微软雅黑" panose="020B0503020204020204" pitchFamily="34" charset="-122"/>
                <a:ea typeface="微软雅黑" panose="020B0503020204020204" pitchFamily="34" charset="-122"/>
                <a:cs typeface="+mn-cs"/>
              </a:rPr>
              <a:t> </a:t>
            </a:r>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POP)</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a:t>
            </a:r>
            <a:endParaRPr lang="zh-CN" altLang="en-US" b="0" dirty="0"/>
          </a:p>
        </p:txBody>
      </p:sp>
    </p:spTree>
    <p:extLst>
      <p:ext uri="{BB962C8B-B14F-4D97-AF65-F5344CB8AC3E}">
        <p14:creationId xmlns:p14="http://schemas.microsoft.com/office/powerpoint/2010/main" val="25098526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CAF15A4D-CCBB-4DF9-9019-B9A59DC72E87}" type="slidenum">
              <a:rPr lang="en-US" altLang="zh-CN" smtClean="0">
                <a:latin typeface="Arial" charset="0"/>
              </a:rPr>
              <a:pPr eaLnBrk="1" hangingPunct="1"/>
              <a:t>34</a:t>
            </a:fld>
            <a:endParaRPr lang="en-US" altLang="zh-CN">
              <a:latin typeface="Arial" charset="0"/>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23610638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25563" y="765175"/>
            <a:ext cx="4448175" cy="3336925"/>
          </a:xfrm>
        </p:spPr>
      </p:sp>
      <p:sp>
        <p:nvSpPr>
          <p:cNvPr id="3" name="备注占位符 2"/>
          <p:cNvSpPr>
            <a:spLocks noGrp="1"/>
          </p:cNvSpPr>
          <p:nvPr>
            <p:ph type="body" idx="1"/>
          </p:nvPr>
        </p:nvSpPr>
        <p:spPr/>
        <p:txBody>
          <a:bodyPr/>
          <a:lstStyle/>
          <a:p>
            <a:r>
              <a:rPr lang="zh-CN" altLang="en-US" sz="1600" dirty="0">
                <a:latin typeface="微软雅黑" panose="020B0503020204020204" pitchFamily="34" charset="-122"/>
                <a:ea typeface="微软雅黑" panose="020B0503020204020204" pitchFamily="34" charset="-122"/>
              </a:rPr>
              <a:t>我们将围绕鲲鹏处理器，全面开放相关能力。</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pPr marL="0" indent="0">
              <a:buFont typeface="Arial" panose="020B0604020202020204" pitchFamily="34" charset="0"/>
              <a:buNone/>
            </a:pPr>
            <a:r>
              <a:rPr lang="zh-CN" altLang="en-US" sz="1600" dirty="0">
                <a:latin typeface="微软雅黑" panose="020B0503020204020204" pitchFamily="34" charset="-122"/>
                <a:ea typeface="微软雅黑" panose="020B0503020204020204" pitchFamily="34" charset="-122"/>
              </a:rPr>
              <a:t>首先，面向硬件整机伙伴，我们开放主板，帮助伙伴快速开发服务器和</a:t>
            </a:r>
            <a:r>
              <a:rPr lang="en-US" altLang="zh-CN" sz="1600" dirty="0">
                <a:latin typeface="微软雅黑" panose="020B0503020204020204" pitchFamily="34" charset="-122"/>
                <a:ea typeface="微软雅黑" panose="020B0503020204020204" pitchFamily="34" charset="-122"/>
              </a:rPr>
              <a:t>PC</a:t>
            </a:r>
            <a:r>
              <a:rPr lang="zh-CN" altLang="en-US" sz="1600" dirty="0">
                <a:latin typeface="微软雅黑" panose="020B0503020204020204" pitchFamily="34" charset="-122"/>
                <a:ea typeface="微软雅黑" panose="020B0503020204020204" pitchFamily="34" charset="-122"/>
              </a:rPr>
              <a:t>等计算产品。</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Calibri" panose="020F0502020204030204" pitchFamily="34" charset="0"/>
                <a:ea typeface="微软雅黑" panose="020B0503020204020204" pitchFamily="34" charset="-122"/>
                <a:cs typeface="Times New Roman" panose="02020603050405020304" pitchFamily="18" charset="0"/>
              </a:rPr>
              <a:t>我们将于</a:t>
            </a:r>
            <a:r>
              <a:rPr lang="en-US" altLang="zh-CN" sz="1600" dirty="0">
                <a:latin typeface="Calibri" panose="020F0502020204030204" pitchFamily="34" charset="0"/>
                <a:ea typeface="微软雅黑" panose="020B0503020204020204" pitchFamily="34" charset="-122"/>
                <a:cs typeface="Times New Roman" panose="02020603050405020304" pitchFamily="18" charset="0"/>
              </a:rPr>
              <a:t>2019</a:t>
            </a:r>
            <a:r>
              <a:rPr lang="zh-CN" altLang="en-US" sz="1600" dirty="0">
                <a:latin typeface="Calibri" panose="020F0502020204030204" pitchFamily="34" charset="0"/>
                <a:ea typeface="微软雅黑" panose="020B0503020204020204" pitchFamily="34" charset="-122"/>
                <a:cs typeface="Times New Roman" panose="02020603050405020304" pitchFamily="18" charset="0"/>
              </a:rPr>
              <a:t>年</a:t>
            </a:r>
            <a:r>
              <a:rPr lang="en-US" altLang="zh-CN" sz="1600" dirty="0">
                <a:latin typeface="Calibri" panose="020F0502020204030204" pitchFamily="34" charset="0"/>
                <a:ea typeface="微软雅黑" panose="020B0503020204020204" pitchFamily="34" charset="-122"/>
                <a:cs typeface="Times New Roman" panose="02020603050405020304" pitchFamily="18" charset="0"/>
              </a:rPr>
              <a:t>9</a:t>
            </a:r>
            <a:r>
              <a:rPr lang="zh-CN" altLang="en-US" sz="1600" dirty="0">
                <a:latin typeface="Calibri" panose="020F0502020204030204" pitchFamily="34" charset="0"/>
                <a:ea typeface="微软雅黑" panose="020B0503020204020204" pitchFamily="34" charset="-122"/>
                <a:cs typeface="Times New Roman" panose="02020603050405020304" pitchFamily="18" charset="0"/>
              </a:rPr>
              <a:t>月</a:t>
            </a:r>
            <a:r>
              <a:rPr lang="en-US" altLang="zh-CN" sz="1600" dirty="0">
                <a:latin typeface="Calibri" panose="020F0502020204030204" pitchFamily="34" charset="0"/>
                <a:ea typeface="微软雅黑" panose="020B0503020204020204" pitchFamily="34" charset="-122"/>
                <a:cs typeface="Times New Roman" panose="02020603050405020304" pitchFamily="18" charset="0"/>
              </a:rPr>
              <a:t>30</a:t>
            </a:r>
            <a:r>
              <a:rPr lang="zh-CN" altLang="en-US" sz="1600" dirty="0">
                <a:latin typeface="Calibri" panose="020F0502020204030204" pitchFamily="34" charset="0"/>
                <a:ea typeface="微软雅黑" panose="020B0503020204020204" pitchFamily="34" charset="-122"/>
                <a:cs typeface="Times New Roman" panose="02020603050405020304" pitchFamily="18" charset="0"/>
              </a:rPr>
              <a:t>日开放鲲鹏服务器主板和鲲鹏</a:t>
            </a:r>
            <a:r>
              <a:rPr lang="en-US" altLang="zh-CN" sz="1600" dirty="0">
                <a:latin typeface="Calibri" panose="020F0502020204030204" pitchFamily="34" charset="0"/>
                <a:ea typeface="微软雅黑" panose="020B0503020204020204" pitchFamily="34" charset="-122"/>
                <a:cs typeface="Times New Roman" panose="02020603050405020304" pitchFamily="18" charset="0"/>
              </a:rPr>
              <a:t>PC</a:t>
            </a:r>
            <a:r>
              <a:rPr lang="zh-CN" altLang="en-US" sz="1600" dirty="0">
                <a:latin typeface="Calibri" panose="020F0502020204030204" pitchFamily="34" charset="0"/>
                <a:ea typeface="微软雅黑" panose="020B0503020204020204" pitchFamily="34" charset="-122"/>
                <a:cs typeface="Times New Roman" panose="02020603050405020304" pitchFamily="18" charset="0"/>
              </a:rPr>
              <a:t>主板。鲲鹏主板不仅搭载了鲲鹏处理器，同时内置</a:t>
            </a:r>
            <a:r>
              <a:rPr lang="en-US" altLang="zh-CN" sz="1600" dirty="0">
                <a:latin typeface="Calibri" panose="020F0502020204030204" pitchFamily="34" charset="0"/>
                <a:ea typeface="微软雅黑" panose="020B0503020204020204" pitchFamily="34" charset="-122"/>
                <a:cs typeface="Times New Roman" panose="02020603050405020304" pitchFamily="18" charset="0"/>
              </a:rPr>
              <a:t>BIOS</a:t>
            </a:r>
            <a:r>
              <a:rPr lang="zh-CN" altLang="en-US" sz="1600" dirty="0">
                <a:latin typeface="Calibri" panose="020F0502020204030204" pitchFamily="34" charset="0"/>
                <a:ea typeface="微软雅黑" panose="020B0503020204020204" pitchFamily="34" charset="-122"/>
                <a:cs typeface="Times New Roman" panose="02020603050405020304" pitchFamily="18" charset="0"/>
              </a:rPr>
              <a:t>软件和</a:t>
            </a:r>
            <a:r>
              <a:rPr lang="en-US" altLang="zh-CN" sz="1600" dirty="0">
                <a:latin typeface="Calibri" panose="020F0502020204030204" pitchFamily="34" charset="0"/>
                <a:ea typeface="微软雅黑" panose="020B0503020204020204" pitchFamily="34" charset="-122"/>
                <a:cs typeface="Times New Roman" panose="02020603050405020304" pitchFamily="18" charset="0"/>
              </a:rPr>
              <a:t>BMC</a:t>
            </a:r>
            <a:r>
              <a:rPr lang="zh-CN" altLang="en-US" sz="1600" dirty="0">
                <a:latin typeface="Calibri" panose="020F0502020204030204" pitchFamily="34" charset="0"/>
                <a:ea typeface="微软雅黑" panose="020B0503020204020204" pitchFamily="34" charset="-122"/>
                <a:cs typeface="Times New Roman" panose="02020603050405020304" pitchFamily="18" charset="0"/>
              </a:rPr>
              <a:t>芯片，以及相应的主板接口规范和设备管理规范，全面共享华为在处理器和主板方面的技术积累。</a:t>
            </a:r>
            <a:endParaRPr lang="en-US" altLang="zh-CN" sz="1600" dirty="0">
              <a:latin typeface="Calibri" panose="020F0502020204030204" pitchFamily="34" charset="0"/>
              <a:ea typeface="微软雅黑" panose="020B0503020204020204" pitchFamily="34" charset="-122"/>
              <a:cs typeface="Times New Roman" panose="02020603050405020304" pitchFamily="18" charset="0"/>
            </a:endParaRPr>
          </a:p>
          <a:p>
            <a:endParaRPr lang="en-US" altLang="zh-CN" sz="1600" dirty="0">
              <a:latin typeface="Calibri" panose="020F0502020204030204" pitchFamily="34" charset="0"/>
              <a:ea typeface="微软雅黑" panose="020B0503020204020204" pitchFamily="34" charset="-122"/>
              <a:cs typeface="Times New Roman" panose="02020603050405020304" pitchFamily="18" charset="0"/>
            </a:endParaRPr>
          </a:p>
          <a:p>
            <a:r>
              <a:rPr lang="zh-CN" altLang="en-US" sz="1600" dirty="0">
                <a:latin typeface="Calibri" panose="020F0502020204030204" pitchFamily="34" charset="0"/>
                <a:ea typeface="微软雅黑" panose="020B0503020204020204" pitchFamily="34" charset="-122"/>
                <a:cs typeface="Times New Roman" panose="02020603050405020304" pitchFamily="18" charset="0"/>
              </a:rPr>
              <a:t>同时为了降低整机设计和开发难度，华为把在服务器领域多年积累的整机设计和工程能力开放出来，提供整机参考设计指南，包括机箱、散热、供电、背板等参考设计。</a:t>
            </a:r>
            <a:endParaRPr lang="en-US" altLang="zh-CN" sz="1600" dirty="0">
              <a:latin typeface="Calibri" panose="020F0502020204030204" pitchFamily="34" charset="0"/>
              <a:ea typeface="微软雅黑" panose="020B0503020204020204" pitchFamily="34" charset="-122"/>
              <a:cs typeface="Times New Roman" panose="02020603050405020304" pitchFamily="18" charset="0"/>
            </a:endParaRPr>
          </a:p>
          <a:p>
            <a:endParaRPr lang="en-US" altLang="zh-CN" sz="1600" dirty="0">
              <a:latin typeface="Calibri" panose="020F0502020204030204" pitchFamily="34" charset="0"/>
              <a:ea typeface="微软雅黑" panose="020B0503020204020204" pitchFamily="34" charset="-122"/>
              <a:cs typeface="Times New Roman" panose="02020603050405020304" pitchFamily="18" charset="0"/>
            </a:endParaRPr>
          </a:p>
          <a:p>
            <a:r>
              <a:rPr lang="zh-CN" altLang="en-US" sz="1600" dirty="0">
                <a:latin typeface="Calibri" panose="020F0502020204030204" pitchFamily="34" charset="0"/>
                <a:ea typeface="微软雅黑" panose="020B0503020204020204" pitchFamily="34" charset="-122"/>
                <a:cs typeface="Times New Roman" panose="02020603050405020304" pitchFamily="18" charset="0"/>
              </a:rPr>
              <a:t>于此同时，我们提供内存，硬盘，网卡等部件以及支持的操作系统和版本的兼容性列表，从而解决软硬件的基础生态配套问题。</a:t>
            </a:r>
            <a:endParaRPr lang="en-US" altLang="zh-CN" sz="1600" dirty="0">
              <a:latin typeface="Calibri" panose="020F0502020204030204" pitchFamily="34" charset="0"/>
              <a:ea typeface="微软雅黑" panose="020B0503020204020204" pitchFamily="34" charset="-122"/>
              <a:cs typeface="Times New Roman" panose="02020603050405020304" pitchFamily="18" charset="0"/>
            </a:endParaRPr>
          </a:p>
          <a:p>
            <a:endParaRPr lang="en-US" altLang="zh-CN" sz="1600" dirty="0">
              <a:latin typeface="Calibri" panose="020F0502020204030204" pitchFamily="34" charset="0"/>
              <a:ea typeface="微软雅黑" panose="020B0503020204020204" pitchFamily="34" charset="-122"/>
              <a:cs typeface="Times New Roman" panose="02020603050405020304" pitchFamily="18" charset="0"/>
            </a:endParaRPr>
          </a:p>
          <a:p>
            <a:r>
              <a:rPr lang="zh-CN" altLang="en-US" sz="1600" dirty="0">
                <a:latin typeface="Calibri" panose="020F0502020204030204" pitchFamily="34" charset="0"/>
                <a:ea typeface="微软雅黑" panose="020B0503020204020204" pitchFamily="34" charset="-122"/>
                <a:cs typeface="Times New Roman" panose="02020603050405020304" pitchFamily="18" charset="0"/>
              </a:rPr>
              <a:t>合作伙伴可以基于鲲鹏主板和参考设计，仅用</a:t>
            </a:r>
            <a:r>
              <a:rPr lang="en-US" altLang="zh-CN" sz="1600" dirty="0">
                <a:latin typeface="Calibri" panose="020F0502020204030204" pitchFamily="34" charset="0"/>
                <a:ea typeface="微软雅黑" panose="020B0503020204020204" pitchFamily="34" charset="-122"/>
                <a:cs typeface="Times New Roman" panose="02020603050405020304" pitchFamily="18" charset="0"/>
              </a:rPr>
              <a:t>3</a:t>
            </a:r>
            <a:r>
              <a:rPr lang="zh-CN" altLang="en-US" sz="1600" dirty="0">
                <a:latin typeface="Calibri" panose="020F0502020204030204" pitchFamily="34" charset="0"/>
                <a:ea typeface="微软雅黑" panose="020B0503020204020204" pitchFamily="34" charset="-122"/>
                <a:cs typeface="Times New Roman" panose="02020603050405020304" pitchFamily="18" charset="0"/>
              </a:rPr>
              <a:t>个月即可快速开发出自有品牌的服务器产品，通过安全可靠和可持续供应等优势，帮助合作伙伴商业成功。</a:t>
            </a:r>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9E1D9343-BE65-4B82-A1FD-43AA0B60E7BC}" type="slidenum">
              <a:rPr lang="zh-CN" altLang="en-US" smtClean="0">
                <a:solidFill>
                  <a:prstClr val="black"/>
                </a:solidFill>
              </a:rPr>
              <a:pPr/>
              <a:t>38</a:t>
            </a:fld>
            <a:endParaRPr lang="zh-CN" altLang="en-US">
              <a:solidFill>
                <a:prstClr val="black"/>
              </a:solidFill>
            </a:endParaRPr>
          </a:p>
        </p:txBody>
      </p:sp>
    </p:spTree>
    <p:extLst>
      <p:ext uri="{BB962C8B-B14F-4D97-AF65-F5344CB8AC3E}">
        <p14:creationId xmlns:p14="http://schemas.microsoft.com/office/powerpoint/2010/main" val="2100564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CAF15A4D-CCBB-4DF9-9019-B9A59DC72E87}" type="slidenum">
              <a:rPr lang="en-US" altLang="zh-CN" smtClean="0">
                <a:latin typeface="Arial" charset="0"/>
              </a:rPr>
              <a:pPr eaLnBrk="1" hangingPunct="1"/>
              <a:t>2</a:t>
            </a:fld>
            <a:endParaRPr lang="en-US" altLang="zh-CN">
              <a:latin typeface="Arial" charset="0"/>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22129012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pPr marL="0" indent="0">
              <a:spcBef>
                <a:spcPts val="600"/>
              </a:spcBef>
              <a:buFont typeface="Arial" panose="020B0604020202020204" pitchFamily="34" charset="0"/>
              <a:buNone/>
            </a:pPr>
            <a:endParaRPr lang="en-US" altLang="zh-CN" sz="2400" dirty="0">
              <a:solidFill>
                <a:schemeClr val="bg1"/>
              </a:solidFill>
              <a:latin typeface="微软雅黑" panose="020B0503020204020204" pitchFamily="34" charset="-122"/>
              <a:ea typeface="微软雅黑" panose="020B0503020204020204" pitchFamily="34" charset="-122"/>
            </a:endParaRPr>
          </a:p>
          <a:p>
            <a:r>
              <a:rPr lang="zh-CN" altLang="en-US" sz="1600" b="0" i="0" u="none" strike="noStrike" kern="1200" baseline="0" dirty="0">
                <a:solidFill>
                  <a:schemeClr val="tx1"/>
                </a:solidFill>
                <a:latin typeface="+mn-lt"/>
                <a:ea typeface="+mn-ea"/>
                <a:cs typeface="+mn-cs"/>
              </a:rPr>
              <a:t>基于华为鲲鹏</a:t>
            </a:r>
            <a:r>
              <a:rPr lang="en-US" altLang="zh-CN" sz="1600" b="0" i="0" u="none" strike="noStrike" kern="1200" baseline="0" dirty="0">
                <a:solidFill>
                  <a:schemeClr val="tx1"/>
                </a:solidFill>
                <a:latin typeface="+mn-lt"/>
                <a:ea typeface="+mn-ea"/>
                <a:cs typeface="+mn-cs"/>
              </a:rPr>
              <a:t>920</a:t>
            </a:r>
            <a:r>
              <a:rPr lang="zh-CN" altLang="en-US" sz="1600" b="0" i="0" u="none" strike="noStrike" kern="1200" baseline="0" dirty="0">
                <a:solidFill>
                  <a:schemeClr val="tx1"/>
                </a:solidFill>
                <a:latin typeface="+mn-lt"/>
                <a:ea typeface="+mn-ea"/>
                <a:cs typeface="+mn-cs"/>
              </a:rPr>
              <a:t>处理器，华为打造了新一代数据中心服务器 </a:t>
            </a:r>
            <a:r>
              <a:rPr lang="en-US" altLang="zh-CN" sz="1600" b="0" i="0" u="none" strike="noStrike" kern="1200" baseline="0" dirty="0">
                <a:solidFill>
                  <a:schemeClr val="tx1"/>
                </a:solidFill>
                <a:latin typeface="+mn-lt"/>
                <a:ea typeface="+mn-ea"/>
                <a:cs typeface="+mn-cs"/>
              </a:rPr>
              <a:t>– TaiShan 200</a:t>
            </a:r>
            <a:r>
              <a:rPr lang="zh-CN" altLang="en-US" sz="1600" b="0" i="0" u="none" strike="noStrike" kern="1200" baseline="0" dirty="0">
                <a:solidFill>
                  <a:schemeClr val="tx1"/>
                </a:solidFill>
                <a:latin typeface="+mn-lt"/>
                <a:ea typeface="+mn-ea"/>
                <a:cs typeface="+mn-cs"/>
              </a:rPr>
              <a:t>服务器。</a:t>
            </a:r>
            <a:r>
              <a:rPr lang="en-US" altLang="zh-CN" sz="1600" dirty="0">
                <a:solidFill>
                  <a:schemeClr val="bg1"/>
                </a:solidFill>
              </a:rPr>
              <a:t>TaiShan 200</a:t>
            </a:r>
            <a:r>
              <a:rPr lang="zh-CN" altLang="en-US" sz="1600" dirty="0">
                <a:solidFill>
                  <a:schemeClr val="bg1"/>
                </a:solidFill>
              </a:rPr>
              <a:t>服务器是过往</a:t>
            </a:r>
            <a:r>
              <a:rPr lang="en-US" altLang="zh-CN" sz="1600" dirty="0">
                <a:solidFill>
                  <a:schemeClr val="bg1"/>
                </a:solidFill>
              </a:rPr>
              <a:t>17</a:t>
            </a:r>
            <a:r>
              <a:rPr lang="zh-CN" altLang="en-US" sz="1600" dirty="0">
                <a:solidFill>
                  <a:schemeClr val="bg1"/>
                </a:solidFill>
              </a:rPr>
              <a:t>年华为在计算技术和整机工程方面长期积累的结晶。</a:t>
            </a:r>
            <a:endParaRPr lang="en-US" altLang="zh-CN" sz="1600" dirty="0">
              <a:solidFill>
                <a:schemeClr val="bg1"/>
              </a:solidFill>
            </a:endParaRPr>
          </a:p>
          <a:p>
            <a:pPr algn="l">
              <a:lnSpc>
                <a:spcPct val="150000"/>
              </a:lnSpc>
            </a:pPr>
            <a:r>
              <a:rPr lang="zh-CN" altLang="en-US" sz="1600" dirty="0">
                <a:solidFill>
                  <a:schemeClr val="bg1"/>
                </a:solidFill>
              </a:rPr>
              <a:t>首先，华为在</a:t>
            </a:r>
            <a:r>
              <a:rPr lang="en-US" altLang="zh-CN" sz="1600" dirty="0">
                <a:solidFill>
                  <a:schemeClr val="bg1"/>
                </a:solidFill>
              </a:rPr>
              <a:t>TaiShan 200</a:t>
            </a:r>
            <a:r>
              <a:rPr lang="zh-CN" altLang="en-US" sz="1600" dirty="0">
                <a:solidFill>
                  <a:schemeClr val="bg1"/>
                </a:solidFill>
              </a:rPr>
              <a:t>服务器上充分应用了散热液冷、高速互联、可靠性设计与质量品控等工程工艺技术，将</a:t>
            </a:r>
            <a:r>
              <a:rPr lang="en-US" altLang="zh-CN" sz="1600" dirty="0">
                <a:solidFill>
                  <a:schemeClr val="bg1"/>
                </a:solidFill>
              </a:rPr>
              <a:t>TaiShan 200</a:t>
            </a:r>
            <a:r>
              <a:rPr lang="zh-CN" altLang="en-US" sz="1600" dirty="0">
                <a:solidFill>
                  <a:schemeClr val="bg1"/>
                </a:solidFill>
              </a:rPr>
              <a:t>服务器打造成为精品，为鲲鹏 </a:t>
            </a:r>
            <a:r>
              <a:rPr lang="en-US" altLang="zh-CN" sz="1600" dirty="0">
                <a:solidFill>
                  <a:schemeClr val="bg1"/>
                </a:solidFill>
              </a:rPr>
              <a:t>920</a:t>
            </a:r>
            <a:r>
              <a:rPr lang="zh-CN" altLang="en-US" sz="1600" dirty="0">
                <a:solidFill>
                  <a:schemeClr val="bg1"/>
                </a:solidFill>
              </a:rPr>
              <a:t>处理器应用在数据中心服务器领域树立了一个行业标杆，打个样。</a:t>
            </a:r>
            <a:endParaRPr lang="en-US" altLang="zh-CN" sz="1600" dirty="0">
              <a:solidFill>
                <a:schemeClr val="bg1"/>
              </a:solidFill>
            </a:endParaRPr>
          </a:p>
          <a:p>
            <a:pPr algn="l">
              <a:lnSpc>
                <a:spcPct val="150000"/>
              </a:lnSpc>
            </a:pPr>
            <a:r>
              <a:rPr lang="zh-CN" altLang="en-US" sz="1600" dirty="0">
                <a:solidFill>
                  <a:schemeClr val="bg1"/>
                </a:solidFill>
              </a:rPr>
              <a:t>其次，通过</a:t>
            </a:r>
            <a:r>
              <a:rPr lang="en-US" altLang="zh-CN" sz="1600" dirty="0">
                <a:solidFill>
                  <a:schemeClr val="bg1"/>
                </a:solidFill>
              </a:rPr>
              <a:t>TaiShan</a:t>
            </a:r>
            <a:r>
              <a:rPr lang="zh-CN" altLang="en-US" sz="1600" dirty="0">
                <a:solidFill>
                  <a:schemeClr val="bg1"/>
                </a:solidFill>
              </a:rPr>
              <a:t>服务器催熟整个鲲鹏产业链，从关键器件</a:t>
            </a:r>
            <a:r>
              <a:rPr lang="en-US" altLang="zh-CN" sz="1600" dirty="0">
                <a:solidFill>
                  <a:schemeClr val="bg1"/>
                </a:solidFill>
              </a:rPr>
              <a:t>(</a:t>
            </a:r>
            <a:r>
              <a:rPr lang="zh-CN" altLang="en-US" sz="1600" dirty="0">
                <a:solidFill>
                  <a:schemeClr val="bg1"/>
                </a:solidFill>
              </a:rPr>
              <a:t>电源芯片</a:t>
            </a:r>
            <a:r>
              <a:rPr lang="en-US" altLang="zh-CN" sz="1600" dirty="0">
                <a:solidFill>
                  <a:schemeClr val="bg1"/>
                </a:solidFill>
              </a:rPr>
              <a:t>/CPLD)</a:t>
            </a:r>
            <a:r>
              <a:rPr lang="zh-CN" altLang="en-US" sz="1600" dirty="0">
                <a:solidFill>
                  <a:schemeClr val="bg1"/>
                </a:solidFill>
              </a:rPr>
              <a:t>、核心部件</a:t>
            </a:r>
            <a:r>
              <a:rPr lang="en-US" altLang="zh-CN" sz="1600" dirty="0">
                <a:solidFill>
                  <a:schemeClr val="bg1"/>
                </a:solidFill>
              </a:rPr>
              <a:t>(SSD)</a:t>
            </a:r>
            <a:r>
              <a:rPr lang="zh-CN" altLang="en-US" sz="1600" dirty="0">
                <a:solidFill>
                  <a:schemeClr val="bg1"/>
                </a:solidFill>
              </a:rPr>
              <a:t>、基础软件到上层行业应用，构筑完整的产业生态，让鲲鹏生态能够满足更多客户与应用场景的需要，扩大产业空间。</a:t>
            </a:r>
            <a:endParaRPr lang="en-US" altLang="zh-CN" sz="1600" dirty="0">
              <a:solidFill>
                <a:schemeClr val="bg1"/>
              </a:solidFill>
            </a:endParaRPr>
          </a:p>
          <a:p>
            <a:pPr algn="l">
              <a:lnSpc>
                <a:spcPct val="150000"/>
              </a:lnSpc>
            </a:pPr>
            <a:endParaRPr lang="zh-CN" altLang="en-US" sz="1600" dirty="0">
              <a:solidFill>
                <a:schemeClr val="bg1"/>
              </a:solidFill>
            </a:endParaRPr>
          </a:p>
          <a:p>
            <a:r>
              <a:rPr lang="en-US" altLang="zh-CN" sz="1600" b="0" i="0" u="none" strike="noStrike" kern="1200" baseline="0" dirty="0">
                <a:solidFill>
                  <a:schemeClr val="tx1"/>
                </a:solidFill>
                <a:latin typeface="+mn-lt"/>
                <a:ea typeface="+mn-ea"/>
                <a:cs typeface="+mn-cs"/>
              </a:rPr>
              <a:t>TaiShan 200</a:t>
            </a:r>
            <a:r>
              <a:rPr lang="zh-CN" altLang="en-US" sz="1600" b="0" i="0" u="none" strike="noStrike" kern="1200" baseline="0" dirty="0">
                <a:solidFill>
                  <a:schemeClr val="tx1"/>
                </a:solidFill>
                <a:latin typeface="+mn-lt"/>
                <a:ea typeface="+mn-ea"/>
                <a:cs typeface="+mn-cs"/>
              </a:rPr>
              <a:t>服务器提供计算均衡型、存储计算型和高密计算型等不同产品型号：</a:t>
            </a:r>
            <a:endParaRPr lang="en-US" altLang="zh-CN" sz="2400" dirty="0">
              <a:solidFill>
                <a:schemeClr val="bg1"/>
              </a:solidFill>
              <a:latin typeface="微软雅黑" panose="020B0503020204020204" pitchFamily="34" charset="-122"/>
              <a:ea typeface="微软雅黑" panose="020B0503020204020204" pitchFamily="34" charset="-122"/>
            </a:endParaRPr>
          </a:p>
          <a:p>
            <a:pPr marL="457200" indent="-457200">
              <a:spcBef>
                <a:spcPts val="600"/>
              </a:spcBef>
              <a:buFont typeface="Arial" panose="020B0604020202020204" pitchFamily="34" charset="0"/>
              <a:buChar char="•"/>
            </a:pPr>
            <a:r>
              <a:rPr lang="en-US" altLang="zh-CN" sz="2400" dirty="0">
                <a:solidFill>
                  <a:schemeClr val="bg1"/>
                </a:solidFill>
                <a:latin typeface="微软雅黑" panose="020B0503020204020204" pitchFamily="34" charset="-122"/>
                <a:ea typeface="微软雅黑" panose="020B0503020204020204" pitchFamily="34" charset="-122"/>
              </a:rPr>
              <a:t>2280</a:t>
            </a:r>
            <a:r>
              <a:rPr lang="zh-CN" altLang="en-US" sz="2400" dirty="0">
                <a:solidFill>
                  <a:schemeClr val="bg1"/>
                </a:solidFill>
                <a:latin typeface="微软雅黑" panose="020B0503020204020204" pitchFamily="34" charset="-122"/>
                <a:ea typeface="微软雅黑" panose="020B0503020204020204" pitchFamily="34" charset="-122"/>
              </a:rPr>
              <a:t>均衡型，网络能力、存储能力和计算能力均衡，适用大数据、分布式存储、</a:t>
            </a:r>
            <a:r>
              <a:rPr lang="en-US" altLang="zh-CN" sz="2400" dirty="0">
                <a:solidFill>
                  <a:schemeClr val="bg1"/>
                </a:solidFill>
                <a:latin typeface="微软雅黑" panose="020B0503020204020204" pitchFamily="34" charset="-122"/>
                <a:ea typeface="微软雅黑" panose="020B0503020204020204" pitchFamily="34" charset="-122"/>
              </a:rPr>
              <a:t>Web</a:t>
            </a:r>
            <a:r>
              <a:rPr lang="zh-CN" altLang="en-US" sz="2400" dirty="0">
                <a:solidFill>
                  <a:schemeClr val="bg1"/>
                </a:solidFill>
                <a:latin typeface="微软雅黑" panose="020B0503020204020204" pitchFamily="34" charset="-122"/>
                <a:ea typeface="微软雅黑" panose="020B0503020204020204" pitchFamily="34" charset="-122"/>
              </a:rPr>
              <a:t>等多种应用场景。</a:t>
            </a:r>
            <a:endParaRPr lang="en-US" altLang="zh-CN" sz="2400" dirty="0">
              <a:solidFill>
                <a:schemeClr val="bg1"/>
              </a:solidFill>
              <a:latin typeface="微软雅黑" panose="020B0503020204020204" pitchFamily="34" charset="-122"/>
              <a:ea typeface="微软雅黑" panose="020B0503020204020204" pitchFamily="34" charset="-122"/>
            </a:endParaRPr>
          </a:p>
          <a:p>
            <a:pPr marL="457200" indent="-457200">
              <a:spcBef>
                <a:spcPts val="600"/>
              </a:spcBef>
              <a:buFont typeface="Arial" panose="020B0604020202020204" pitchFamily="34" charset="0"/>
              <a:buChar char="•"/>
            </a:pPr>
            <a:r>
              <a:rPr lang="en-US" altLang="zh-CN" sz="2400" dirty="0">
                <a:solidFill>
                  <a:schemeClr val="bg1"/>
                </a:solidFill>
                <a:latin typeface="微软雅黑" panose="020B0503020204020204" pitchFamily="34" charset="-122"/>
                <a:ea typeface="微软雅黑" panose="020B0503020204020204" pitchFamily="34" charset="-122"/>
              </a:rPr>
              <a:t>5280</a:t>
            </a:r>
            <a:r>
              <a:rPr lang="zh-CN" altLang="en-US" sz="2400" dirty="0">
                <a:solidFill>
                  <a:schemeClr val="bg1"/>
                </a:solidFill>
                <a:latin typeface="微软雅黑" panose="020B0503020204020204" pitchFamily="34" charset="-122"/>
                <a:ea typeface="微软雅黑" panose="020B0503020204020204" pitchFamily="34" charset="-122"/>
              </a:rPr>
              <a:t>存储型，</a:t>
            </a:r>
            <a:r>
              <a:rPr lang="en-US" altLang="zh-CN" sz="2400" dirty="0">
                <a:solidFill>
                  <a:schemeClr val="bg1"/>
                </a:solidFill>
                <a:latin typeface="微软雅黑" panose="020B0503020204020204" pitchFamily="34" charset="-122"/>
                <a:ea typeface="微软雅黑" panose="020B0503020204020204" pitchFamily="34" charset="-122"/>
              </a:rPr>
              <a:t>1</a:t>
            </a:r>
            <a:r>
              <a:rPr lang="zh-CN" altLang="en-US" sz="2400" dirty="0">
                <a:solidFill>
                  <a:schemeClr val="bg1"/>
                </a:solidFill>
                <a:latin typeface="微软雅黑" panose="020B0503020204020204" pitchFamily="34" charset="-122"/>
                <a:ea typeface="微软雅黑" panose="020B0503020204020204" pitchFamily="34" charset="-122"/>
              </a:rPr>
              <a:t>柜支持</a:t>
            </a:r>
            <a:r>
              <a:rPr lang="en-US" altLang="zh-CN" sz="2400" dirty="0">
                <a:solidFill>
                  <a:schemeClr val="bg1"/>
                </a:solidFill>
                <a:latin typeface="微软雅黑" panose="020B0503020204020204" pitchFamily="34" charset="-122"/>
                <a:ea typeface="微软雅黑" panose="020B0503020204020204" pitchFamily="34" charset="-122"/>
              </a:rPr>
              <a:t>5.6PB</a:t>
            </a:r>
            <a:r>
              <a:rPr lang="zh-CN" altLang="en-US" sz="2400" dirty="0">
                <a:solidFill>
                  <a:schemeClr val="bg1"/>
                </a:solidFill>
                <a:latin typeface="微软雅黑" panose="020B0503020204020204" pitchFamily="34" charset="-122"/>
                <a:ea typeface="微软雅黑" panose="020B0503020204020204" pitchFamily="34" charset="-122"/>
              </a:rPr>
              <a:t>容量，可存储</a:t>
            </a:r>
            <a:r>
              <a:rPr lang="en-US" altLang="zh-CN" sz="2400" dirty="0">
                <a:solidFill>
                  <a:schemeClr val="bg1"/>
                </a:solidFill>
                <a:latin typeface="微软雅黑" panose="020B0503020204020204" pitchFamily="34" charset="-122"/>
                <a:ea typeface="微软雅黑" panose="020B0503020204020204" pitchFamily="34" charset="-122"/>
              </a:rPr>
              <a:t>100</a:t>
            </a:r>
            <a:r>
              <a:rPr lang="zh-CN" altLang="en-US" sz="2400" dirty="0">
                <a:solidFill>
                  <a:schemeClr val="bg1"/>
                </a:solidFill>
                <a:latin typeface="微软雅黑" panose="020B0503020204020204" pitchFamily="34" charset="-122"/>
                <a:ea typeface="微软雅黑" panose="020B0503020204020204" pitchFamily="34" charset="-122"/>
              </a:rPr>
              <a:t>万部高清影片，适用于海量存储场景。</a:t>
            </a:r>
            <a:endParaRPr lang="en-US" altLang="zh-CN" sz="2400" dirty="0">
              <a:solidFill>
                <a:schemeClr val="bg1"/>
              </a:solidFill>
              <a:latin typeface="微软雅黑" panose="020B0503020204020204" pitchFamily="34" charset="-122"/>
              <a:ea typeface="微软雅黑" panose="020B0503020204020204" pitchFamily="34" charset="-122"/>
            </a:endParaRPr>
          </a:p>
          <a:p>
            <a:pPr marL="457200" marR="0" lvl="0" indent="-457200" defTabSz="457200" eaLnBrk="1" fontAlgn="auto" latinLnBrk="0" hangingPunct="1">
              <a:lnSpc>
                <a:spcPct val="117999"/>
              </a:lnSpc>
              <a:spcBef>
                <a:spcPts val="600"/>
              </a:spcBef>
              <a:spcAft>
                <a:spcPts val="0"/>
              </a:spcAft>
              <a:buClrTx/>
              <a:buSzTx/>
              <a:buFont typeface="Arial" panose="020B0604020202020204" pitchFamily="34" charset="0"/>
              <a:buChar char="•"/>
              <a:tabLst/>
              <a:defRPr/>
            </a:pPr>
            <a:r>
              <a:rPr lang="en-US" altLang="zh-CN" sz="2400" dirty="0">
                <a:solidFill>
                  <a:schemeClr val="bg1"/>
                </a:solidFill>
                <a:latin typeface="微软雅黑" panose="020B0503020204020204" pitchFamily="34" charset="-122"/>
                <a:ea typeface="微软雅黑" panose="020B0503020204020204" pitchFamily="34" charset="-122"/>
              </a:rPr>
              <a:t>X6000</a:t>
            </a:r>
            <a:r>
              <a:rPr lang="zh-CN" altLang="en-US" sz="2400" dirty="0">
                <a:solidFill>
                  <a:schemeClr val="bg1"/>
                </a:solidFill>
                <a:latin typeface="微软雅黑" panose="020B0503020204020204" pitchFamily="34" charset="-122"/>
                <a:ea typeface="微软雅黑" panose="020B0503020204020204" pitchFamily="34" charset="-122"/>
              </a:rPr>
              <a:t>高密型，</a:t>
            </a:r>
            <a:r>
              <a:rPr lang="en-US" altLang="zh-CN" sz="2400" dirty="0">
                <a:solidFill>
                  <a:schemeClr val="bg1"/>
                </a:solidFill>
                <a:latin typeface="微软雅黑" panose="020B0503020204020204" pitchFamily="34" charset="-122"/>
                <a:ea typeface="微软雅黑" panose="020B0503020204020204" pitchFamily="34" charset="-122"/>
              </a:rPr>
              <a:t>1</a:t>
            </a:r>
            <a:r>
              <a:rPr lang="zh-CN" altLang="en-US" sz="2400" dirty="0">
                <a:solidFill>
                  <a:schemeClr val="bg1"/>
                </a:solidFill>
                <a:latin typeface="微软雅黑" panose="020B0503020204020204" pitchFamily="34" charset="-122"/>
                <a:ea typeface="微软雅黑" panose="020B0503020204020204" pitchFamily="34" charset="-122"/>
              </a:rPr>
              <a:t>柜可支持</a:t>
            </a:r>
            <a:r>
              <a:rPr lang="en-US" altLang="zh-CN" sz="2400" dirty="0">
                <a:solidFill>
                  <a:schemeClr val="bg1"/>
                </a:solidFill>
                <a:latin typeface="微软雅黑" panose="020B0503020204020204" pitchFamily="34" charset="-122"/>
                <a:ea typeface="微软雅黑" panose="020B0503020204020204" pitchFamily="34" charset="-122"/>
              </a:rPr>
              <a:t>10240</a:t>
            </a:r>
            <a:r>
              <a:rPr lang="zh-CN" altLang="en-US" sz="2400" dirty="0">
                <a:solidFill>
                  <a:schemeClr val="bg1"/>
                </a:solidFill>
                <a:latin typeface="微软雅黑" panose="020B0503020204020204" pitchFamily="34" charset="-122"/>
                <a:ea typeface="微软雅黑" panose="020B0503020204020204" pitchFamily="34" charset="-122"/>
              </a:rPr>
              <a:t>核，相当于</a:t>
            </a:r>
            <a:r>
              <a:rPr lang="en-US" altLang="zh-CN" sz="2400" dirty="0">
                <a:solidFill>
                  <a:schemeClr val="bg1"/>
                </a:solidFill>
                <a:latin typeface="微软雅黑" panose="020B0503020204020204" pitchFamily="34" charset="-122"/>
                <a:ea typeface="微软雅黑" panose="020B0503020204020204" pitchFamily="34" charset="-122"/>
              </a:rPr>
              <a:t>5000</a:t>
            </a:r>
            <a:r>
              <a:rPr lang="zh-CN" altLang="en-US" sz="2400" dirty="0">
                <a:solidFill>
                  <a:schemeClr val="bg1"/>
                </a:solidFill>
                <a:latin typeface="微软雅黑" panose="020B0503020204020204" pitchFamily="34" charset="-122"/>
                <a:ea typeface="微软雅黑" panose="020B0503020204020204" pitchFamily="34" charset="-122"/>
              </a:rPr>
              <a:t>台笔记本电脑的算力，适用于海量整型计算场景。</a:t>
            </a:r>
            <a:endParaRPr lang="en-US" altLang="zh-CN" sz="2400" dirty="0">
              <a:solidFill>
                <a:schemeClr val="bg1"/>
              </a:solidFill>
              <a:latin typeface="微软雅黑" panose="020B0503020204020204" pitchFamily="34" charset="-122"/>
              <a:ea typeface="微软雅黑" panose="020B0503020204020204" pitchFamily="34" charset="-122"/>
            </a:endParaRPr>
          </a:p>
          <a:p>
            <a:pPr marL="457200" marR="0" lvl="0" indent="-457200" defTabSz="457200" eaLnBrk="1" fontAlgn="auto" latinLnBrk="0" hangingPunct="1">
              <a:lnSpc>
                <a:spcPct val="117999"/>
              </a:lnSpc>
              <a:spcBef>
                <a:spcPts val="600"/>
              </a:spcBef>
              <a:spcAft>
                <a:spcPts val="0"/>
              </a:spcAft>
              <a:buClrTx/>
              <a:buSzTx/>
              <a:buFont typeface="Arial" panose="020B0604020202020204" pitchFamily="34" charset="0"/>
              <a:buChar char="•"/>
              <a:tabLst/>
              <a:defRPr/>
            </a:pPr>
            <a:endParaRPr lang="en-US" altLang="zh-CN" sz="2400" dirty="0">
              <a:solidFill>
                <a:schemeClr val="bg1"/>
              </a:solidFill>
              <a:latin typeface="微软雅黑" panose="020B0503020204020204" pitchFamily="34" charset="-122"/>
              <a:ea typeface="微软雅黑" panose="020B0503020204020204" pitchFamily="34" charset="-122"/>
            </a:endParaRPr>
          </a:p>
          <a:p>
            <a:pPr marL="457200" marR="0" lvl="0" indent="-457200" defTabSz="457200" eaLnBrk="1" fontAlgn="auto" latinLnBrk="0" hangingPunct="1">
              <a:lnSpc>
                <a:spcPct val="117999"/>
              </a:lnSpc>
              <a:spcBef>
                <a:spcPts val="600"/>
              </a:spcBef>
              <a:spcAft>
                <a:spcPts val="0"/>
              </a:spcAft>
              <a:buClrTx/>
              <a:buSzTx/>
              <a:buFont typeface="Arial" panose="020B0604020202020204" pitchFamily="34" charset="0"/>
              <a:buChar char="•"/>
              <a:tabLst/>
              <a:defRPr/>
            </a:pPr>
            <a:endParaRPr lang="en-US" altLang="zh-CN" sz="2400" dirty="0">
              <a:solidFill>
                <a:schemeClr val="bg1"/>
              </a:solidFill>
              <a:latin typeface="微软雅黑" panose="020B0503020204020204" pitchFamily="34" charset="-122"/>
              <a:ea typeface="微软雅黑" panose="020B0503020204020204" pitchFamily="34" charset="-122"/>
            </a:endParaRPr>
          </a:p>
          <a:p>
            <a:pPr marL="457200" marR="0" lvl="0" indent="-457200" defTabSz="457200" eaLnBrk="1" fontAlgn="auto" latinLnBrk="0" hangingPunct="1">
              <a:lnSpc>
                <a:spcPct val="117999"/>
              </a:lnSpc>
              <a:spcBef>
                <a:spcPts val="600"/>
              </a:spcBef>
              <a:spcAft>
                <a:spcPts val="0"/>
              </a:spcAft>
              <a:buClrTx/>
              <a:buSzTx/>
              <a:buFont typeface="Arial" panose="020B0604020202020204" pitchFamily="34" charset="0"/>
              <a:buChar char="•"/>
              <a:tabLst/>
              <a:defRPr/>
            </a:pPr>
            <a:endParaRPr lang="en-US" altLang="zh-CN" sz="2400" dirty="0">
              <a:solidFill>
                <a:schemeClr val="bg1"/>
              </a:solidFill>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37356073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38275" y="717550"/>
            <a:ext cx="4167188" cy="3125788"/>
          </a:xfrm>
        </p:spPr>
      </p:sp>
      <p:sp>
        <p:nvSpPr>
          <p:cNvPr id="3" name="备注占位符 2"/>
          <p:cNvSpPr>
            <a:spLocks noGrp="1"/>
          </p:cNvSpPr>
          <p:nvPr>
            <p:ph type="body" idx="1"/>
          </p:nvPr>
        </p:nvSpPr>
        <p:spPr/>
        <p:txBody>
          <a:bodyPr/>
          <a:lstStyle/>
          <a:p>
            <a:r>
              <a:rPr lang="zh-CN" altLang="en-US" sz="1300" dirty="0">
                <a:solidFill>
                  <a:schemeClr val="bg1"/>
                </a:solidFill>
                <a:latin typeface="微软雅黑" pitchFamily="34" charset="-122"/>
                <a:ea typeface="微软雅黑" pitchFamily="34" charset="-122"/>
              </a:rPr>
              <a:t>较主流竞争友商</a:t>
            </a:r>
            <a:r>
              <a:rPr lang="en-US" altLang="zh-CN" sz="1300" dirty="0">
                <a:solidFill>
                  <a:schemeClr val="bg1"/>
                </a:solidFill>
                <a:latin typeface="微软雅黑" pitchFamily="34" charset="-122"/>
                <a:ea typeface="微软雅黑" pitchFamily="34" charset="-122"/>
              </a:rPr>
              <a:t>intel 82599</a:t>
            </a:r>
            <a:r>
              <a:rPr lang="zh-CN" altLang="en-US" sz="1300" dirty="0">
                <a:solidFill>
                  <a:schemeClr val="bg1"/>
                </a:solidFill>
                <a:latin typeface="微软雅黑" pitchFamily="34" charset="-122"/>
                <a:ea typeface="微软雅黑" pitchFamily="34" charset="-122"/>
              </a:rPr>
              <a:t>低</a:t>
            </a:r>
            <a:r>
              <a:rPr lang="en-US" altLang="zh-CN" sz="1300" dirty="0">
                <a:solidFill>
                  <a:schemeClr val="bg1"/>
                </a:solidFill>
                <a:latin typeface="微软雅黑" pitchFamily="34" charset="-122"/>
                <a:ea typeface="微软雅黑" pitchFamily="34" charset="-122"/>
              </a:rPr>
              <a:t>30%</a:t>
            </a:r>
            <a:endParaRPr lang="zh-CN" altLang="en-US"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66D11947-CDA7-4CDF-85D9-4B873F8C8ADC}" type="slidenum">
              <a:rPr lang="zh-CN" altLang="en-US" smtClean="0">
                <a:solidFill>
                  <a:prstClr val="black"/>
                </a:solidFill>
              </a:rPr>
              <a:pPr/>
              <a:t>41</a:t>
            </a:fld>
            <a:endParaRPr lang="zh-CN" altLang="en-US">
              <a:solidFill>
                <a:prstClr val="black"/>
              </a:solidFill>
            </a:endParaRPr>
          </a:p>
        </p:txBody>
      </p:sp>
    </p:spTree>
    <p:extLst>
      <p:ext uri="{BB962C8B-B14F-4D97-AF65-F5344CB8AC3E}">
        <p14:creationId xmlns:p14="http://schemas.microsoft.com/office/powerpoint/2010/main" val="27012733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38275" y="717550"/>
            <a:ext cx="4167188" cy="3125788"/>
          </a:xfrm>
        </p:spPr>
      </p:sp>
      <p:sp>
        <p:nvSpPr>
          <p:cNvPr id="3" name="备注占位符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r>
              <a:rPr lang="zh-CN" altLang="en-US" sz="1600" b="1" i="0" kern="1200" dirty="0">
                <a:solidFill>
                  <a:schemeClr val="tx1"/>
                </a:solidFill>
                <a:effectLst/>
                <a:latin typeface="+mn-lt"/>
                <a:ea typeface="+mn-ea"/>
                <a:cs typeface="+mn-cs"/>
              </a:rPr>
              <a:t>讲解要点：</a:t>
            </a:r>
          </a:p>
          <a:p>
            <a:r>
              <a:rPr lang="zh-CN" altLang="en-US" sz="1600" dirty="0">
                <a:solidFill>
                  <a:schemeClr val="bg1"/>
                </a:solidFill>
                <a:latin typeface="微软雅黑" panose="020B0503020204020204" pitchFamily="34" charset="-122"/>
                <a:ea typeface="微软雅黑" panose="020B0503020204020204" pitchFamily="34" charset="-122"/>
              </a:rPr>
              <a:t>鲲鹏处理器，集成了</a:t>
            </a:r>
            <a:r>
              <a:rPr lang="en-US" altLang="zh-CN" sz="1600" dirty="0">
                <a:solidFill>
                  <a:schemeClr val="bg1"/>
                </a:solidFill>
                <a:latin typeface="微软雅黑" panose="020B0503020204020204" pitchFamily="34" charset="-122"/>
                <a:ea typeface="微软雅黑" panose="020B0503020204020204" pitchFamily="34" charset="-122"/>
              </a:rPr>
              <a:t>64</a:t>
            </a:r>
            <a:r>
              <a:rPr lang="zh-CN" altLang="en-US" sz="1600" dirty="0">
                <a:solidFill>
                  <a:schemeClr val="bg1"/>
                </a:solidFill>
                <a:latin typeface="微软雅黑" panose="020B0503020204020204" pitchFamily="34" charset="-122"/>
                <a:ea typeface="微软雅黑" panose="020B0503020204020204" pitchFamily="34" charset="-122"/>
              </a:rPr>
              <a:t>个物理核，</a:t>
            </a:r>
            <a:r>
              <a:rPr lang="en-US" altLang="zh-CN" sz="1600" dirty="0">
                <a:solidFill>
                  <a:schemeClr val="bg1"/>
                </a:solidFill>
                <a:latin typeface="微软雅黑" panose="020B0503020204020204" pitchFamily="34" charset="-122"/>
                <a:ea typeface="微软雅黑" panose="020B0503020204020204" pitchFamily="34" charset="-122"/>
              </a:rPr>
              <a:t>SPECint</a:t>
            </a:r>
            <a:r>
              <a:rPr lang="zh-CN" altLang="en-US" sz="1600" dirty="0">
                <a:solidFill>
                  <a:schemeClr val="bg1"/>
                </a:solidFill>
                <a:latin typeface="微软雅黑" panose="020B0503020204020204" pitchFamily="34" charset="-122"/>
                <a:ea typeface="微软雅黑" panose="020B0503020204020204" pitchFamily="34" charset="-122"/>
              </a:rPr>
              <a:t>评估跑分高达</a:t>
            </a:r>
            <a:r>
              <a:rPr lang="en-US" altLang="zh-CN" sz="1600" dirty="0">
                <a:solidFill>
                  <a:schemeClr val="bg1"/>
                </a:solidFill>
                <a:latin typeface="微软雅黑" panose="020B0503020204020204" pitchFamily="34" charset="-122"/>
                <a:ea typeface="微软雅黑" panose="020B0503020204020204" pitchFamily="34" charset="-122"/>
              </a:rPr>
              <a:t>930</a:t>
            </a:r>
            <a:r>
              <a:rPr lang="zh-CN" altLang="en-US" sz="1600" dirty="0">
                <a:solidFill>
                  <a:schemeClr val="bg1"/>
                </a:solidFill>
                <a:latin typeface="微软雅黑" panose="020B0503020204020204" pitchFamily="34" charset="-122"/>
                <a:ea typeface="微软雅黑" panose="020B0503020204020204" pitchFamily="34" charset="-122"/>
              </a:rPr>
              <a:t>分，相比业界主流处理器性能提升了</a:t>
            </a:r>
            <a:r>
              <a:rPr lang="en-US" altLang="zh-CN" sz="1600" dirty="0">
                <a:solidFill>
                  <a:schemeClr val="bg1"/>
                </a:solidFill>
                <a:latin typeface="微软雅黑" panose="020B0503020204020204" pitchFamily="34" charset="-122"/>
                <a:ea typeface="微软雅黑" panose="020B0503020204020204" pitchFamily="34" charset="-122"/>
              </a:rPr>
              <a:t>25%</a:t>
            </a:r>
            <a:r>
              <a:rPr lang="zh-CN" altLang="en-US" sz="1600" dirty="0">
                <a:solidFill>
                  <a:schemeClr val="bg1"/>
                </a:solidFill>
                <a:latin typeface="微软雅黑" panose="020B0503020204020204" pitchFamily="34" charset="-122"/>
                <a:ea typeface="微软雅黑" panose="020B0503020204020204" pitchFamily="34" charset="-122"/>
              </a:rPr>
              <a:t>。</a:t>
            </a:r>
          </a:p>
          <a:p>
            <a:r>
              <a:rPr lang="zh-CN" altLang="en-US" sz="1600" dirty="0">
                <a:solidFill>
                  <a:schemeClr val="bg1"/>
                </a:solidFill>
                <a:latin typeface="微软雅黑" panose="020B0503020204020204" pitchFamily="34" charset="-122"/>
                <a:ea typeface="微软雅黑" panose="020B0503020204020204" pitchFamily="34" charset="-122"/>
              </a:rPr>
              <a:t>鲲鹏处理器除了性能强劲，还采用了多合一的</a:t>
            </a:r>
            <a:r>
              <a:rPr lang="en-US" altLang="zh-CN" sz="1600" dirty="0">
                <a:solidFill>
                  <a:schemeClr val="bg1"/>
                </a:solidFill>
                <a:latin typeface="微软雅黑" panose="020B0503020204020204" pitchFamily="34" charset="-122"/>
                <a:ea typeface="微软雅黑" panose="020B0503020204020204" pitchFamily="34" charset="-122"/>
              </a:rPr>
              <a:t>SoC</a:t>
            </a:r>
            <a:r>
              <a:rPr lang="zh-CN" altLang="en-US" sz="1600" dirty="0">
                <a:solidFill>
                  <a:schemeClr val="bg1"/>
                </a:solidFill>
                <a:latin typeface="微软雅黑" panose="020B0503020204020204" pitchFamily="34" charset="-122"/>
                <a:ea typeface="微软雅黑" panose="020B0503020204020204" pitchFamily="34" charset="-122"/>
              </a:rPr>
              <a:t>芯片架构，它不仅仅是一颗</a:t>
            </a:r>
            <a:r>
              <a:rPr lang="en-US" altLang="zh-CN" sz="1600" dirty="0">
                <a:solidFill>
                  <a:schemeClr val="bg1"/>
                </a:solidFill>
                <a:latin typeface="微软雅黑" panose="020B0503020204020204" pitchFamily="34" charset="-122"/>
                <a:ea typeface="微软雅黑" panose="020B0503020204020204" pitchFamily="34" charset="-122"/>
              </a:rPr>
              <a:t>CPU</a:t>
            </a:r>
            <a:r>
              <a:rPr lang="zh-CN" altLang="en-US" sz="1600" dirty="0">
                <a:solidFill>
                  <a:schemeClr val="bg1"/>
                </a:solidFill>
                <a:latin typeface="微软雅黑" panose="020B0503020204020204" pitchFamily="34" charset="-122"/>
                <a:ea typeface="微软雅黑" panose="020B0503020204020204" pitchFamily="34" charset="-122"/>
              </a:rPr>
              <a:t>，还集成了</a:t>
            </a:r>
            <a:r>
              <a:rPr lang="en-US" altLang="zh-CN" sz="1600" dirty="0">
                <a:solidFill>
                  <a:schemeClr val="bg1"/>
                </a:solidFill>
                <a:latin typeface="微软雅黑" panose="020B0503020204020204" pitchFamily="34" charset="-122"/>
                <a:ea typeface="微软雅黑" panose="020B0503020204020204" pitchFamily="34" charset="-122"/>
              </a:rPr>
              <a:t>RoCE</a:t>
            </a:r>
            <a:r>
              <a:rPr lang="zh-CN" altLang="en-US" sz="1600" dirty="0">
                <a:solidFill>
                  <a:schemeClr val="bg1"/>
                </a:solidFill>
                <a:latin typeface="微软雅黑" panose="020B0503020204020204" pitchFamily="34" charset="-122"/>
                <a:ea typeface="微软雅黑" panose="020B0503020204020204" pitchFamily="34" charset="-122"/>
              </a:rPr>
              <a:t>网卡、</a:t>
            </a:r>
            <a:r>
              <a:rPr lang="en-US" altLang="zh-CN" sz="1600" dirty="0">
                <a:solidFill>
                  <a:schemeClr val="bg1"/>
                </a:solidFill>
                <a:latin typeface="微软雅黑" panose="020B0503020204020204" pitchFamily="34" charset="-122"/>
                <a:ea typeface="微软雅黑" panose="020B0503020204020204" pitchFamily="34" charset="-122"/>
              </a:rPr>
              <a:t>SAS</a:t>
            </a:r>
            <a:r>
              <a:rPr lang="zh-CN" altLang="en-US" sz="1600" dirty="0">
                <a:solidFill>
                  <a:schemeClr val="bg1"/>
                </a:solidFill>
                <a:latin typeface="微软雅黑" panose="020B0503020204020204" pitchFamily="34" charset="-122"/>
                <a:ea typeface="微软雅黑" panose="020B0503020204020204" pitchFamily="34" charset="-122"/>
              </a:rPr>
              <a:t>控制器、桥片等，单颗处理器实现了</a:t>
            </a:r>
            <a:r>
              <a:rPr lang="en-US" altLang="zh-CN" sz="1600" dirty="0">
                <a:solidFill>
                  <a:schemeClr val="bg1"/>
                </a:solidFill>
                <a:latin typeface="微软雅黑" panose="020B0503020204020204" pitchFamily="34" charset="-122"/>
                <a:ea typeface="微软雅黑" panose="020B0503020204020204" pitchFamily="34" charset="-122"/>
              </a:rPr>
              <a:t>4</a:t>
            </a:r>
            <a:r>
              <a:rPr lang="zh-CN" altLang="en-US" sz="1600" dirty="0">
                <a:solidFill>
                  <a:schemeClr val="bg1"/>
                </a:solidFill>
                <a:latin typeface="微软雅黑" panose="020B0503020204020204" pitchFamily="34" charset="-122"/>
                <a:ea typeface="微软雅黑" panose="020B0503020204020204" pitchFamily="34" charset="-122"/>
              </a:rPr>
              <a:t>颗芯片的功能，以一当四！可有效提升主板的集成度，使服务器的体积更小，算力密度更高、功耗更低。</a:t>
            </a:r>
          </a:p>
          <a:p>
            <a:r>
              <a:rPr lang="zh-CN" altLang="en-US" sz="1600" dirty="0">
                <a:solidFill>
                  <a:schemeClr val="bg1"/>
                </a:solidFill>
                <a:latin typeface="微软雅黑" panose="020B0503020204020204" pitchFamily="34" charset="-122"/>
                <a:ea typeface="微软雅黑" panose="020B0503020204020204" pitchFamily="34" charset="-122"/>
              </a:rPr>
              <a:t>华为研发的</a:t>
            </a:r>
            <a:r>
              <a:rPr lang="en-US" altLang="zh-CN" sz="1600" dirty="0">
                <a:solidFill>
                  <a:schemeClr val="bg1"/>
                </a:solidFill>
                <a:latin typeface="微软雅黑" panose="020B0503020204020204" pitchFamily="34" charset="-122"/>
                <a:ea typeface="微软雅黑" panose="020B0503020204020204" pitchFamily="34" charset="-122"/>
              </a:rPr>
              <a:t>Cache</a:t>
            </a:r>
            <a:r>
              <a:rPr lang="zh-CN" altLang="en-US" sz="1600" dirty="0">
                <a:solidFill>
                  <a:schemeClr val="bg1"/>
                </a:solidFill>
                <a:latin typeface="微软雅黑" panose="020B0503020204020204" pitchFamily="34" charset="-122"/>
                <a:ea typeface="微软雅黑" panose="020B0503020204020204" pitchFamily="34" charset="-122"/>
              </a:rPr>
              <a:t>一致性总线</a:t>
            </a:r>
            <a:r>
              <a:rPr lang="en-US" altLang="zh-CN" sz="1600" dirty="0">
                <a:solidFill>
                  <a:schemeClr val="bg1"/>
                </a:solidFill>
                <a:latin typeface="微软雅黑" panose="020B0503020204020204" pitchFamily="34" charset="-122"/>
                <a:ea typeface="微软雅黑" panose="020B0503020204020204" pitchFamily="34" charset="-122"/>
              </a:rPr>
              <a:t>HCCS</a:t>
            </a:r>
            <a:r>
              <a:rPr lang="zh-CN" altLang="en-US" sz="1600" dirty="0">
                <a:solidFill>
                  <a:schemeClr val="bg1"/>
                </a:solidFill>
                <a:latin typeface="微软雅黑" panose="020B0503020204020204" pitchFamily="34" charset="-122"/>
                <a:ea typeface="微软雅黑" panose="020B0503020204020204" pitchFamily="34" charset="-122"/>
              </a:rPr>
              <a:t>，可以实现</a:t>
            </a:r>
            <a:r>
              <a:rPr lang="en-US" altLang="zh-CN" sz="1600" dirty="0">
                <a:solidFill>
                  <a:schemeClr val="bg1"/>
                </a:solidFill>
                <a:latin typeface="微软雅黑" panose="020B0503020204020204" pitchFamily="34" charset="-122"/>
                <a:ea typeface="微软雅黑" panose="020B0503020204020204" pitchFamily="34" charset="-122"/>
              </a:rPr>
              <a:t>CPU</a:t>
            </a:r>
            <a:r>
              <a:rPr lang="zh-CN" altLang="en-US" sz="1600" dirty="0">
                <a:solidFill>
                  <a:schemeClr val="bg1"/>
                </a:solidFill>
                <a:latin typeface="微软雅黑" panose="020B0503020204020204" pitchFamily="34" charset="-122"/>
                <a:ea typeface="微软雅黑" panose="020B0503020204020204" pitchFamily="34" charset="-122"/>
              </a:rPr>
              <a:t>和</a:t>
            </a:r>
            <a:r>
              <a:rPr lang="en-US" altLang="zh-CN" sz="1600" dirty="0">
                <a:solidFill>
                  <a:schemeClr val="bg1"/>
                </a:solidFill>
                <a:latin typeface="微软雅黑" panose="020B0503020204020204" pitchFamily="34" charset="-122"/>
                <a:ea typeface="微软雅黑" panose="020B0503020204020204" pitchFamily="34" charset="-122"/>
              </a:rPr>
              <a:t>CPU</a:t>
            </a:r>
            <a:r>
              <a:rPr lang="zh-CN" altLang="en-US" sz="1600" dirty="0">
                <a:solidFill>
                  <a:schemeClr val="bg1"/>
                </a:solidFill>
                <a:latin typeface="微软雅黑" panose="020B0503020204020204" pitchFamily="34" charset="-122"/>
                <a:ea typeface="微软雅黑" panose="020B0503020204020204" pitchFamily="34" charset="-122"/>
              </a:rPr>
              <a:t>之间的高速互联，通信速率高达每秒</a:t>
            </a:r>
            <a:r>
              <a:rPr lang="en-US" altLang="zh-CN" sz="1600" dirty="0">
                <a:solidFill>
                  <a:schemeClr val="bg1"/>
                </a:solidFill>
                <a:latin typeface="微软雅黑" panose="020B0503020204020204" pitchFamily="34" charset="-122"/>
                <a:ea typeface="微软雅黑" panose="020B0503020204020204" pitchFamily="34" charset="-122"/>
              </a:rPr>
              <a:t>30GT</a:t>
            </a:r>
            <a:r>
              <a:rPr lang="zh-CN" altLang="en-US" sz="1600" dirty="0">
                <a:solidFill>
                  <a:schemeClr val="bg1"/>
                </a:solidFill>
                <a:latin typeface="微软雅黑" panose="020B0503020204020204" pitchFamily="34" charset="-122"/>
                <a:ea typeface="微软雅黑" panose="020B0503020204020204" pitchFamily="34" charset="-122"/>
              </a:rPr>
              <a:t>，是业界主流</a:t>
            </a:r>
            <a:r>
              <a:rPr lang="en-US" altLang="zh-CN" sz="1600" dirty="0">
                <a:solidFill>
                  <a:schemeClr val="bg1"/>
                </a:solidFill>
                <a:latin typeface="微软雅黑" panose="020B0503020204020204" pitchFamily="34" charset="-122"/>
                <a:ea typeface="微软雅黑" panose="020B0503020204020204" pitchFamily="34" charset="-122"/>
              </a:rPr>
              <a:t>CPU</a:t>
            </a:r>
            <a:r>
              <a:rPr lang="zh-CN" altLang="en-US" sz="1600" dirty="0">
                <a:solidFill>
                  <a:schemeClr val="bg1"/>
                </a:solidFill>
                <a:latin typeface="微软雅黑" panose="020B0503020204020204" pitchFamily="34" charset="-122"/>
                <a:ea typeface="微软雅黑" panose="020B0503020204020204" pitchFamily="34" charset="-122"/>
              </a:rPr>
              <a:t>互联速率的</a:t>
            </a:r>
            <a:r>
              <a:rPr lang="en-US" altLang="zh-CN" sz="1600" dirty="0">
                <a:solidFill>
                  <a:schemeClr val="bg1"/>
                </a:solidFill>
                <a:latin typeface="微软雅黑" panose="020B0503020204020204" pitchFamily="34" charset="-122"/>
                <a:ea typeface="微软雅黑" panose="020B0503020204020204" pitchFamily="34" charset="-122"/>
              </a:rPr>
              <a:t>2</a:t>
            </a:r>
            <a:r>
              <a:rPr lang="zh-CN" altLang="en-US" sz="1600" dirty="0">
                <a:solidFill>
                  <a:schemeClr val="bg1"/>
                </a:solidFill>
                <a:latin typeface="微软雅黑" panose="020B0503020204020204" pitchFamily="34" charset="-122"/>
                <a:ea typeface="微软雅黑" panose="020B0503020204020204" pitchFamily="34" charset="-122"/>
              </a:rPr>
              <a:t>倍多。通过多</a:t>
            </a:r>
            <a:r>
              <a:rPr lang="en-US" altLang="zh-CN" sz="1600" dirty="0">
                <a:solidFill>
                  <a:schemeClr val="bg1"/>
                </a:solidFill>
                <a:latin typeface="微软雅黑" panose="020B0503020204020204" pitchFamily="34" charset="-122"/>
                <a:ea typeface="微软雅黑" panose="020B0503020204020204" pitchFamily="34" charset="-122"/>
              </a:rPr>
              <a:t>CPU</a:t>
            </a:r>
            <a:r>
              <a:rPr lang="zh-CN" altLang="en-US" sz="1600" dirty="0">
                <a:solidFill>
                  <a:schemeClr val="bg1"/>
                </a:solidFill>
                <a:latin typeface="微软雅黑" panose="020B0503020204020204" pitchFamily="34" charset="-122"/>
                <a:ea typeface="微软雅黑" panose="020B0503020204020204" pitchFamily="34" charset="-122"/>
              </a:rPr>
              <a:t>互联，我们率先实现</a:t>
            </a:r>
            <a:r>
              <a:rPr lang="en-US" altLang="zh-CN" sz="1600" dirty="0">
                <a:solidFill>
                  <a:schemeClr val="bg1"/>
                </a:solidFill>
                <a:latin typeface="微软雅黑" panose="020B0503020204020204" pitchFamily="34" charset="-122"/>
                <a:ea typeface="微软雅黑" panose="020B0503020204020204" pitchFamily="34" charset="-122"/>
              </a:rPr>
              <a:t>256</a:t>
            </a:r>
            <a:r>
              <a:rPr lang="zh-CN" altLang="en-US" sz="1600" dirty="0">
                <a:solidFill>
                  <a:schemeClr val="bg1"/>
                </a:solidFill>
                <a:latin typeface="微软雅黑" panose="020B0503020204020204" pitchFamily="34" charset="-122"/>
                <a:ea typeface="微软雅黑" panose="020B0503020204020204" pitchFamily="34" charset="-122"/>
              </a:rPr>
              <a:t>个物理核的</a:t>
            </a:r>
            <a:r>
              <a:rPr lang="en-US" altLang="zh-CN" sz="1600" dirty="0">
                <a:solidFill>
                  <a:schemeClr val="bg1"/>
                </a:solidFill>
                <a:latin typeface="微软雅黑" panose="020B0503020204020204" pitchFamily="34" charset="-122"/>
                <a:ea typeface="微软雅黑" panose="020B0503020204020204" pitchFamily="34" charset="-122"/>
              </a:rPr>
              <a:t>NUMA</a:t>
            </a:r>
            <a:r>
              <a:rPr lang="zh-CN" altLang="en-US" sz="1600" dirty="0">
                <a:solidFill>
                  <a:schemeClr val="bg1"/>
                </a:solidFill>
                <a:latin typeface="微软雅黑" panose="020B0503020204020204" pitchFamily="34" charset="-122"/>
                <a:ea typeface="微软雅黑" panose="020B0503020204020204" pitchFamily="34" charset="-122"/>
              </a:rPr>
              <a:t>架构，从而推出业界首款兼容</a:t>
            </a:r>
            <a:r>
              <a:rPr lang="en-US" altLang="zh-CN" sz="1600" dirty="0">
                <a:solidFill>
                  <a:schemeClr val="bg1"/>
                </a:solidFill>
                <a:latin typeface="微软雅黑" panose="020B0503020204020204" pitchFamily="34" charset="-122"/>
                <a:ea typeface="微软雅黑" panose="020B0503020204020204" pitchFamily="34" charset="-122"/>
              </a:rPr>
              <a:t>ARM</a:t>
            </a:r>
            <a:r>
              <a:rPr lang="zh-CN" altLang="en-US" sz="1600" dirty="0">
                <a:solidFill>
                  <a:schemeClr val="bg1"/>
                </a:solidFill>
                <a:latin typeface="微软雅黑" panose="020B0503020204020204" pitchFamily="34" charset="-122"/>
                <a:ea typeface="微软雅黑" panose="020B0503020204020204" pitchFamily="34" charset="-122"/>
              </a:rPr>
              <a:t>架构的最强算力</a:t>
            </a:r>
            <a:r>
              <a:rPr lang="en-US" altLang="zh-CN" sz="1600" dirty="0">
                <a:solidFill>
                  <a:schemeClr val="bg1"/>
                </a:solidFill>
                <a:latin typeface="微软雅黑" panose="020B0503020204020204" pitchFamily="34" charset="-122"/>
                <a:ea typeface="微软雅黑" panose="020B0503020204020204" pitchFamily="34" charset="-122"/>
              </a:rPr>
              <a:t>4</a:t>
            </a:r>
            <a:r>
              <a:rPr lang="zh-CN" altLang="en-US" sz="1600" dirty="0">
                <a:solidFill>
                  <a:schemeClr val="bg1"/>
                </a:solidFill>
                <a:latin typeface="微软雅黑" panose="020B0503020204020204" pitchFamily="34" charset="-122"/>
                <a:ea typeface="微软雅黑" panose="020B0503020204020204" pitchFamily="34" charset="-122"/>
              </a:rPr>
              <a:t>路服务器。</a:t>
            </a:r>
          </a:p>
          <a:p>
            <a:r>
              <a:rPr lang="zh-CN" altLang="en-US" sz="1600" dirty="0">
                <a:solidFill>
                  <a:schemeClr val="bg1"/>
                </a:solidFill>
                <a:latin typeface="微软雅黑" panose="020B0503020204020204" pitchFamily="34" charset="-122"/>
                <a:ea typeface="微软雅黑" panose="020B0503020204020204" pitchFamily="34" charset="-122"/>
              </a:rPr>
              <a:t>异构计算的兴起，使得</a:t>
            </a:r>
            <a:r>
              <a:rPr lang="en-US" altLang="zh-CN" sz="1600" dirty="0">
                <a:solidFill>
                  <a:schemeClr val="bg1"/>
                </a:solidFill>
                <a:latin typeface="微软雅黑" panose="020B0503020204020204" pitchFamily="34" charset="-122"/>
                <a:ea typeface="微软雅黑" panose="020B0503020204020204" pitchFamily="34" charset="-122"/>
              </a:rPr>
              <a:t>CPU</a:t>
            </a:r>
            <a:r>
              <a:rPr lang="zh-CN" altLang="en-US" sz="1600" dirty="0">
                <a:solidFill>
                  <a:schemeClr val="bg1"/>
                </a:solidFill>
                <a:latin typeface="微软雅黑" panose="020B0503020204020204" pitchFamily="34" charset="-122"/>
                <a:ea typeface="微软雅黑" panose="020B0503020204020204" pitchFamily="34" charset="-122"/>
              </a:rPr>
              <a:t>与</a:t>
            </a:r>
            <a:r>
              <a:rPr lang="en-US" altLang="zh-CN" sz="1600" dirty="0">
                <a:solidFill>
                  <a:schemeClr val="bg1"/>
                </a:solidFill>
                <a:latin typeface="微软雅黑" panose="020B0503020204020204" pitchFamily="34" charset="-122"/>
                <a:ea typeface="微软雅黑" panose="020B0503020204020204" pitchFamily="34" charset="-122"/>
              </a:rPr>
              <a:t>NPU</a:t>
            </a:r>
            <a:r>
              <a:rPr lang="zh-CN" altLang="en-US" sz="1600" dirty="0">
                <a:solidFill>
                  <a:schemeClr val="bg1"/>
                </a:solidFill>
                <a:latin typeface="微软雅黑" panose="020B0503020204020204" pitchFamily="34" charset="-122"/>
                <a:ea typeface="微软雅黑" panose="020B0503020204020204" pitchFamily="34" charset="-122"/>
              </a:rPr>
              <a:t>之间的互联协议也很关键。华为创新性的将</a:t>
            </a:r>
            <a:r>
              <a:rPr lang="en-US" altLang="zh-CN" sz="1600" dirty="0">
                <a:solidFill>
                  <a:schemeClr val="bg1"/>
                </a:solidFill>
                <a:latin typeface="微软雅黑" panose="020B0503020204020204" pitchFamily="34" charset="-122"/>
                <a:ea typeface="微软雅黑" panose="020B0503020204020204" pitchFamily="34" charset="-122"/>
              </a:rPr>
              <a:t>HCCS</a:t>
            </a:r>
            <a:r>
              <a:rPr lang="zh-CN" altLang="en-US" sz="1600" dirty="0">
                <a:solidFill>
                  <a:schemeClr val="bg1"/>
                </a:solidFill>
                <a:latin typeface="微软雅黑" panose="020B0503020204020204" pitchFamily="34" charset="-122"/>
                <a:ea typeface="微软雅黑" panose="020B0503020204020204" pitchFamily="34" charset="-122"/>
              </a:rPr>
              <a:t>同样应用于</a:t>
            </a:r>
            <a:r>
              <a:rPr lang="en-US" altLang="zh-CN" sz="1600" dirty="0">
                <a:solidFill>
                  <a:schemeClr val="bg1"/>
                </a:solidFill>
                <a:latin typeface="微软雅黑" panose="020B0503020204020204" pitchFamily="34" charset="-122"/>
                <a:ea typeface="微软雅黑" panose="020B0503020204020204" pitchFamily="34" charset="-122"/>
              </a:rPr>
              <a:t>CPU</a:t>
            </a:r>
            <a:r>
              <a:rPr lang="zh-CN" altLang="en-US" sz="1600" dirty="0">
                <a:solidFill>
                  <a:schemeClr val="bg1"/>
                </a:solidFill>
                <a:latin typeface="微软雅黑" panose="020B0503020204020204" pitchFamily="34" charset="-122"/>
                <a:ea typeface="微软雅黑" panose="020B0503020204020204" pitchFamily="34" charset="-122"/>
              </a:rPr>
              <a:t>与</a:t>
            </a:r>
            <a:r>
              <a:rPr lang="en-US" altLang="zh-CN" sz="1600" dirty="0">
                <a:solidFill>
                  <a:schemeClr val="bg1"/>
                </a:solidFill>
                <a:latin typeface="微软雅黑" panose="020B0503020204020204" pitchFamily="34" charset="-122"/>
                <a:ea typeface="微软雅黑" panose="020B0503020204020204" pitchFamily="34" charset="-122"/>
              </a:rPr>
              <a:t>NPU</a:t>
            </a:r>
            <a:r>
              <a:rPr lang="zh-CN" altLang="en-US" sz="1600" dirty="0">
                <a:solidFill>
                  <a:schemeClr val="bg1"/>
                </a:solidFill>
                <a:latin typeface="微软雅黑" panose="020B0503020204020204" pitchFamily="34" charset="-122"/>
                <a:ea typeface="微软雅黑" panose="020B0503020204020204" pitchFamily="34" charset="-122"/>
              </a:rPr>
              <a:t>的高速互联，构建了</a:t>
            </a:r>
            <a:r>
              <a:rPr lang="en-US" altLang="zh-CN" sz="1600" dirty="0">
                <a:solidFill>
                  <a:schemeClr val="bg1"/>
                </a:solidFill>
                <a:latin typeface="微软雅黑" panose="020B0503020204020204" pitchFamily="34" charset="-122"/>
                <a:ea typeface="微软雅黑" panose="020B0503020204020204" pitchFamily="34" charset="-122"/>
              </a:rPr>
              <a:t>xPU</a:t>
            </a:r>
            <a:r>
              <a:rPr lang="zh-CN" altLang="en-US" sz="1600" dirty="0">
                <a:solidFill>
                  <a:schemeClr val="bg1"/>
                </a:solidFill>
                <a:latin typeface="微软雅黑" panose="020B0503020204020204" pitchFamily="34" charset="-122"/>
                <a:ea typeface="微软雅黑" panose="020B0503020204020204" pitchFamily="34" charset="-122"/>
              </a:rPr>
              <a:t>间的统一</a:t>
            </a:r>
            <a:r>
              <a:rPr lang="en-US" altLang="zh-CN" sz="1600" dirty="0">
                <a:solidFill>
                  <a:schemeClr val="bg1"/>
                </a:solidFill>
                <a:latin typeface="微软雅黑" panose="020B0503020204020204" pitchFamily="34" charset="-122"/>
                <a:ea typeface="微软雅黑" panose="020B0503020204020204" pitchFamily="34" charset="-122"/>
              </a:rPr>
              <a:t>Cache</a:t>
            </a:r>
            <a:r>
              <a:rPr lang="zh-CN" altLang="en-US" sz="1600" dirty="0">
                <a:solidFill>
                  <a:schemeClr val="bg1"/>
                </a:solidFill>
                <a:latin typeface="微软雅黑" panose="020B0503020204020204" pitchFamily="34" charset="-122"/>
                <a:ea typeface="微软雅黑" panose="020B0503020204020204" pitchFamily="34" charset="-122"/>
              </a:rPr>
              <a:t>一致性架构，</a:t>
            </a:r>
            <a:r>
              <a:rPr lang="en-US" altLang="zh-CN" sz="1600" dirty="0">
                <a:solidFill>
                  <a:schemeClr val="bg1"/>
                </a:solidFill>
                <a:latin typeface="微软雅黑" panose="020B0503020204020204" pitchFamily="34" charset="-122"/>
                <a:ea typeface="微软雅黑" panose="020B0503020204020204" pitchFamily="34" charset="-122"/>
              </a:rPr>
              <a:t>xPU</a:t>
            </a:r>
            <a:r>
              <a:rPr lang="zh-CN" altLang="en-US" sz="1600" dirty="0">
                <a:solidFill>
                  <a:schemeClr val="bg1"/>
                </a:solidFill>
                <a:latin typeface="微软雅黑" panose="020B0503020204020204" pitchFamily="34" charset="-122"/>
                <a:ea typeface="微软雅黑" panose="020B0503020204020204" pitchFamily="34" charset="-122"/>
              </a:rPr>
              <a:t>之间可以进行直接内存访问，实现高速数据交互。同时基于此架构，可实现通用算力和</a:t>
            </a:r>
            <a:r>
              <a:rPr lang="en-US" altLang="zh-CN" sz="1600" dirty="0">
                <a:solidFill>
                  <a:schemeClr val="bg1"/>
                </a:solidFill>
                <a:latin typeface="微软雅黑" panose="020B0503020204020204" pitchFamily="34" charset="-122"/>
                <a:ea typeface="微软雅黑" panose="020B0503020204020204" pitchFamily="34" charset="-122"/>
              </a:rPr>
              <a:t>AI</a:t>
            </a:r>
            <a:r>
              <a:rPr lang="zh-CN" altLang="en-US" sz="1600" dirty="0">
                <a:solidFill>
                  <a:schemeClr val="bg1"/>
                </a:solidFill>
                <a:latin typeface="微软雅黑" panose="020B0503020204020204" pitchFamily="34" charset="-122"/>
                <a:ea typeface="微软雅黑" panose="020B0503020204020204" pitchFamily="34" charset="-122"/>
              </a:rPr>
              <a:t>算力的灵活组合，打造最强算力的异构计算服务器。</a:t>
            </a:r>
          </a:p>
          <a:p>
            <a:endParaRPr lang="zh-CN" altLang="en-US"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pPr fontAlgn="t">
              <a:spcBef>
                <a:spcPct val="0"/>
              </a:spcBef>
              <a:spcAft>
                <a:spcPct val="0"/>
              </a:spcAft>
            </a:pPr>
            <a:fld id="{F07326F3-4732-B74B-9C70-D0992466E499}" type="slidenum">
              <a:rPr lang="en-US" sz="1000">
                <a:solidFill>
                  <a:prstClr val="black"/>
                </a:solidFill>
                <a:latin typeface="FrutigerNext LT Regular" pitchFamily="34" charset="0"/>
                <a:ea typeface="宋体" charset="-122"/>
              </a:rPr>
              <a:pPr fontAlgn="t">
                <a:spcBef>
                  <a:spcPct val="0"/>
                </a:spcBef>
                <a:spcAft>
                  <a:spcPct val="0"/>
                </a:spcAft>
              </a:pPr>
              <a:t>42</a:t>
            </a:fld>
            <a:endParaRPr lang="en-US" sz="1000" dirty="0">
              <a:solidFill>
                <a:prstClr val="black"/>
              </a:solidFill>
              <a:latin typeface="FrutigerNext LT Regular" pitchFamily="34" charset="0"/>
              <a:ea typeface="宋体" charset="-122"/>
            </a:endParaRPr>
          </a:p>
        </p:txBody>
      </p:sp>
    </p:spTree>
    <p:extLst>
      <p:ext uri="{BB962C8B-B14F-4D97-AF65-F5344CB8AC3E}">
        <p14:creationId xmlns:p14="http://schemas.microsoft.com/office/powerpoint/2010/main" val="14119452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sz="1600" dirty="0">
                <a:latin typeface="微软雅黑" panose="020B0503020204020204" pitchFamily="34" charset="-122"/>
                <a:ea typeface="微软雅黑" panose="020B0503020204020204" pitchFamily="34" charset="-122"/>
              </a:rPr>
              <a:t>最强算力的产品必须要有最强劲的处理器。</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鲲鹏处理器采用了多合一的</a:t>
            </a:r>
            <a:r>
              <a:rPr lang="en-US" altLang="zh-CN" sz="1600" dirty="0" err="1">
                <a:latin typeface="微软雅黑" panose="020B0503020204020204" pitchFamily="34" charset="-122"/>
                <a:ea typeface="微软雅黑" panose="020B0503020204020204" pitchFamily="34" charset="-122"/>
              </a:rPr>
              <a:t>SoC</a:t>
            </a:r>
            <a:r>
              <a:rPr lang="zh-CN" altLang="en-US" sz="1600" dirty="0">
                <a:latin typeface="微软雅黑" panose="020B0503020204020204" pitchFamily="34" charset="-122"/>
                <a:ea typeface="微软雅黑" panose="020B0503020204020204" pitchFamily="34" charset="-122"/>
              </a:rPr>
              <a:t>芯片架构，它不仅仅是一颗</a:t>
            </a:r>
            <a:r>
              <a:rPr lang="en-US" altLang="zh-CN" sz="1600" dirty="0">
                <a:latin typeface="微软雅黑" panose="020B0503020204020204" pitchFamily="34" charset="-122"/>
                <a:ea typeface="微软雅黑" panose="020B0503020204020204" pitchFamily="34" charset="-122"/>
              </a:rPr>
              <a:t>CPU</a:t>
            </a:r>
            <a:r>
              <a:rPr lang="zh-CN" altLang="en-US" sz="1600" dirty="0">
                <a:latin typeface="微软雅黑" panose="020B0503020204020204" pitchFamily="34" charset="-122"/>
                <a:ea typeface="微软雅黑" panose="020B0503020204020204" pitchFamily="34" charset="-122"/>
              </a:rPr>
              <a:t>，还集成了</a:t>
            </a:r>
            <a:r>
              <a:rPr lang="en-US" altLang="zh-CN" sz="1600" dirty="0">
                <a:latin typeface="微软雅黑" panose="020B0503020204020204" pitchFamily="34" charset="-122"/>
                <a:ea typeface="微软雅黑" panose="020B0503020204020204" pitchFamily="34" charset="-122"/>
              </a:rPr>
              <a:t>RoCE</a:t>
            </a:r>
            <a:r>
              <a:rPr lang="zh-CN" altLang="en-US" sz="1600" dirty="0">
                <a:latin typeface="微软雅黑" panose="020B0503020204020204" pitchFamily="34" charset="-122"/>
                <a:ea typeface="微软雅黑" panose="020B0503020204020204" pitchFamily="34" charset="-122"/>
              </a:rPr>
              <a:t>网卡、</a:t>
            </a:r>
            <a:r>
              <a:rPr lang="en-US" altLang="zh-CN" sz="1600" dirty="0">
                <a:latin typeface="微软雅黑" panose="020B0503020204020204" pitchFamily="34" charset="-122"/>
                <a:ea typeface="微软雅黑" panose="020B0503020204020204" pitchFamily="34" charset="-122"/>
              </a:rPr>
              <a:t>SAS</a:t>
            </a:r>
            <a:r>
              <a:rPr lang="zh-CN" altLang="en-US" sz="1600" dirty="0">
                <a:latin typeface="微软雅黑" panose="020B0503020204020204" pitchFamily="34" charset="-122"/>
                <a:ea typeface="微软雅黑" panose="020B0503020204020204" pitchFamily="34" charset="-122"/>
              </a:rPr>
              <a:t>控制器、桥片等，单颗处理器实现了</a:t>
            </a: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颗芯片的功能，以一当四！可有效提升主板的集成度，使服务器的体积更小，算力密度更高、功耗更低。</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华为研发的</a:t>
            </a:r>
            <a:r>
              <a:rPr lang="en-US" altLang="zh-CN" sz="1600" dirty="0">
                <a:latin typeface="微软雅黑" panose="020B0503020204020204" pitchFamily="34" charset="-122"/>
                <a:ea typeface="微软雅黑" panose="020B0503020204020204" pitchFamily="34" charset="-122"/>
              </a:rPr>
              <a:t>Cache</a:t>
            </a:r>
            <a:r>
              <a:rPr lang="zh-CN" altLang="en-US" sz="1600" dirty="0">
                <a:latin typeface="微软雅黑" panose="020B0503020204020204" pitchFamily="34" charset="-122"/>
                <a:ea typeface="微软雅黑" panose="020B0503020204020204" pitchFamily="34" charset="-122"/>
              </a:rPr>
              <a:t>一致性总线</a:t>
            </a:r>
            <a:r>
              <a:rPr lang="en-US" altLang="zh-CN" sz="1600" dirty="0">
                <a:latin typeface="微软雅黑" panose="020B0503020204020204" pitchFamily="34" charset="-122"/>
                <a:ea typeface="微软雅黑" panose="020B0503020204020204" pitchFamily="34" charset="-122"/>
              </a:rPr>
              <a:t>HCCS</a:t>
            </a:r>
            <a:r>
              <a:rPr lang="zh-CN" altLang="en-US" sz="1600" dirty="0">
                <a:latin typeface="微软雅黑" panose="020B0503020204020204" pitchFamily="34" charset="-122"/>
                <a:ea typeface="微软雅黑" panose="020B0503020204020204" pitchFamily="34" charset="-122"/>
              </a:rPr>
              <a:t>，可以实现</a:t>
            </a:r>
            <a:r>
              <a:rPr lang="en-US" altLang="zh-CN" sz="1600" dirty="0">
                <a:latin typeface="微软雅黑" panose="020B0503020204020204" pitchFamily="34" charset="-122"/>
                <a:ea typeface="微软雅黑" panose="020B0503020204020204" pitchFamily="34" charset="-122"/>
              </a:rPr>
              <a:t>CPU</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CPU</a:t>
            </a:r>
            <a:r>
              <a:rPr lang="zh-CN" altLang="en-US" sz="1600" dirty="0">
                <a:latin typeface="微软雅黑" panose="020B0503020204020204" pitchFamily="34" charset="-122"/>
                <a:ea typeface="微软雅黑" panose="020B0503020204020204" pitchFamily="34" charset="-122"/>
              </a:rPr>
              <a:t>之间的高速互联，通信速率高达每秒</a:t>
            </a:r>
            <a:r>
              <a:rPr lang="en-US" altLang="zh-CN" sz="1600" dirty="0">
                <a:latin typeface="微软雅黑" panose="020B0503020204020204" pitchFamily="34" charset="-122"/>
                <a:ea typeface="微软雅黑" panose="020B0503020204020204" pitchFamily="34" charset="-122"/>
              </a:rPr>
              <a:t>30GT</a:t>
            </a:r>
            <a:r>
              <a:rPr lang="zh-CN" altLang="en-US" sz="1600" dirty="0">
                <a:latin typeface="微软雅黑" panose="020B0503020204020204" pitchFamily="34" charset="-122"/>
                <a:ea typeface="微软雅黑" panose="020B0503020204020204" pitchFamily="34" charset="-122"/>
              </a:rPr>
              <a:t>，是业界主流</a:t>
            </a:r>
            <a:r>
              <a:rPr lang="en-US" altLang="zh-CN" sz="1600" dirty="0">
                <a:latin typeface="微软雅黑" panose="020B0503020204020204" pitchFamily="34" charset="-122"/>
                <a:ea typeface="微软雅黑" panose="020B0503020204020204" pitchFamily="34" charset="-122"/>
              </a:rPr>
              <a:t>CPU</a:t>
            </a:r>
            <a:r>
              <a:rPr lang="zh-CN" altLang="en-US" sz="1600" dirty="0">
                <a:latin typeface="微软雅黑" panose="020B0503020204020204" pitchFamily="34" charset="-122"/>
                <a:ea typeface="微软雅黑" panose="020B0503020204020204" pitchFamily="34" charset="-122"/>
              </a:rPr>
              <a:t>互联速率的</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倍多。通过多</a:t>
            </a:r>
            <a:r>
              <a:rPr lang="en-US" altLang="zh-CN" sz="1600" dirty="0">
                <a:latin typeface="微软雅黑" panose="020B0503020204020204" pitchFamily="34" charset="-122"/>
                <a:ea typeface="微软雅黑" panose="020B0503020204020204" pitchFamily="34" charset="-122"/>
              </a:rPr>
              <a:t>CPU</a:t>
            </a:r>
            <a:r>
              <a:rPr lang="zh-CN" altLang="en-US" sz="1600" dirty="0">
                <a:latin typeface="微软雅黑" panose="020B0503020204020204" pitchFamily="34" charset="-122"/>
                <a:ea typeface="微软雅黑" panose="020B0503020204020204" pitchFamily="34" charset="-122"/>
              </a:rPr>
              <a:t>互联，我们率先实现</a:t>
            </a:r>
            <a:r>
              <a:rPr lang="en-US" altLang="zh-CN" sz="1600" dirty="0">
                <a:latin typeface="微软雅黑" panose="020B0503020204020204" pitchFamily="34" charset="-122"/>
                <a:ea typeface="微软雅黑" panose="020B0503020204020204" pitchFamily="34" charset="-122"/>
              </a:rPr>
              <a:t>256</a:t>
            </a:r>
            <a:r>
              <a:rPr lang="zh-CN" altLang="en-US" sz="1600" dirty="0">
                <a:latin typeface="微软雅黑" panose="020B0503020204020204" pitchFamily="34" charset="-122"/>
                <a:ea typeface="微软雅黑" panose="020B0503020204020204" pitchFamily="34" charset="-122"/>
              </a:rPr>
              <a:t>个物理核的</a:t>
            </a:r>
            <a:r>
              <a:rPr lang="en-US" altLang="zh-CN" sz="1600" dirty="0">
                <a:latin typeface="微软雅黑" panose="020B0503020204020204" pitchFamily="34" charset="-122"/>
                <a:ea typeface="微软雅黑" panose="020B0503020204020204" pitchFamily="34" charset="-122"/>
              </a:rPr>
              <a:t>NUMA</a:t>
            </a:r>
            <a:r>
              <a:rPr lang="zh-CN" altLang="en-US" sz="1600" dirty="0">
                <a:latin typeface="微软雅黑" panose="020B0503020204020204" pitchFamily="34" charset="-122"/>
                <a:ea typeface="微软雅黑" panose="020B0503020204020204" pitchFamily="34" charset="-122"/>
              </a:rPr>
              <a:t>架构，从而推出业界首款兼容</a:t>
            </a:r>
            <a:r>
              <a:rPr lang="en-US" altLang="zh-CN" sz="1600" dirty="0">
                <a:latin typeface="微软雅黑" panose="020B0503020204020204" pitchFamily="34" charset="-122"/>
                <a:ea typeface="微软雅黑" panose="020B0503020204020204" pitchFamily="34" charset="-122"/>
              </a:rPr>
              <a:t>ARM</a:t>
            </a:r>
            <a:r>
              <a:rPr lang="zh-CN" altLang="en-US" sz="1600" dirty="0">
                <a:latin typeface="微软雅黑" panose="020B0503020204020204" pitchFamily="34" charset="-122"/>
                <a:ea typeface="微软雅黑" panose="020B0503020204020204" pitchFamily="34" charset="-122"/>
              </a:rPr>
              <a:t>的最强算力</a:t>
            </a: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路服务器。</a:t>
            </a:r>
            <a:endParaRPr lang="en-US" altLang="zh-CN" sz="1600" dirty="0">
              <a:latin typeface="微软雅黑" panose="020B0503020204020204" pitchFamily="34" charset="-122"/>
              <a:ea typeface="微软雅黑" panose="020B0503020204020204" pitchFamily="34" charset="-122"/>
            </a:endParaRPr>
          </a:p>
          <a:p>
            <a:pPr lvl="0"/>
            <a:endParaRPr lang="en-US" altLang="zh-CN" sz="1600" kern="1200" dirty="0">
              <a:solidFill>
                <a:schemeClr val="tx1"/>
              </a:solidFill>
              <a:effectLst/>
              <a:latin typeface="+mn-lt"/>
              <a:ea typeface="+mn-ea"/>
              <a:cs typeface="+mn-cs"/>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当前处理器一般通过与外置网卡配合为服务器提供</a:t>
            </a:r>
            <a:r>
              <a:rPr lang="en-US" altLang="zh-CN" sz="1600" dirty="0">
                <a:latin typeface="微软雅黑" panose="020B0503020204020204" pitchFamily="34" charset="-122"/>
                <a:ea typeface="微软雅黑" panose="020B0503020204020204" pitchFamily="34" charset="-122"/>
              </a:rPr>
              <a:t>10GE</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25GE</a:t>
            </a:r>
            <a:r>
              <a:rPr lang="zh-CN" altLang="en-US" sz="1600" dirty="0">
                <a:latin typeface="微软雅黑" panose="020B0503020204020204" pitchFamily="34" charset="-122"/>
                <a:ea typeface="微软雅黑" panose="020B0503020204020204" pitchFamily="34" charset="-122"/>
              </a:rPr>
              <a:t>的接口，在分布式架构下，要完成一个高算力的集群组网，需要高</a:t>
            </a:r>
            <a:r>
              <a:rPr lang="en-US" altLang="zh-CN" sz="1600" dirty="0">
                <a:latin typeface="微软雅黑" panose="020B0503020204020204" pitchFamily="34" charset="-122"/>
                <a:ea typeface="微软雅黑" panose="020B0503020204020204" pitchFamily="34" charset="-122"/>
              </a:rPr>
              <a:t>I/O</a:t>
            </a:r>
            <a:r>
              <a:rPr lang="zh-CN" altLang="en-US" sz="1600" dirty="0">
                <a:latin typeface="微软雅黑" panose="020B0503020204020204" pitchFamily="34" charset="-122"/>
                <a:ea typeface="微软雅黑" panose="020B0503020204020204" pitchFamily="34" charset="-122"/>
              </a:rPr>
              <a:t>的吞吐能力。鲲鹏处理器是业界首个推出内置直出</a:t>
            </a:r>
            <a:r>
              <a:rPr lang="en-US" altLang="zh-CN" sz="1600" dirty="0">
                <a:latin typeface="微软雅黑" panose="020B0503020204020204" pitchFamily="34" charset="-122"/>
                <a:ea typeface="微软雅黑" panose="020B0503020204020204" pitchFamily="34" charset="-122"/>
              </a:rPr>
              <a:t>100GE</a:t>
            </a:r>
            <a:r>
              <a:rPr lang="zh-CN" altLang="en-US" sz="1600" dirty="0">
                <a:latin typeface="微软雅黑" panose="020B0503020204020204" pitchFamily="34" charset="-122"/>
                <a:ea typeface="微软雅黑" panose="020B0503020204020204" pitchFamily="34" charset="-122"/>
              </a:rPr>
              <a:t>网络能力的通用处理器，让</a:t>
            </a:r>
            <a:r>
              <a:rPr lang="en-US" altLang="zh-CN" sz="1600" dirty="0">
                <a:latin typeface="微软雅黑" panose="020B0503020204020204" pitchFamily="34" charset="-122"/>
                <a:ea typeface="微软雅黑" panose="020B0503020204020204" pitchFamily="34" charset="-122"/>
              </a:rPr>
              <a:t>100GE</a:t>
            </a:r>
            <a:r>
              <a:rPr lang="zh-CN" altLang="en-US" sz="1600" dirty="0">
                <a:latin typeface="微软雅黑" panose="020B0503020204020204" pitchFamily="34" charset="-122"/>
                <a:ea typeface="微软雅黑" panose="020B0503020204020204" pitchFamily="34" charset="-122"/>
              </a:rPr>
              <a:t>成为服务器的标准配置。从处理器到服务器，扩展到整机柜和计算集群，实现全</a:t>
            </a:r>
            <a:r>
              <a:rPr lang="en-US" altLang="zh-CN" sz="1600" dirty="0">
                <a:latin typeface="微软雅黑" panose="020B0503020204020204" pitchFamily="34" charset="-122"/>
                <a:ea typeface="微软雅黑" panose="020B0503020204020204" pitchFamily="34" charset="-122"/>
              </a:rPr>
              <a:t>100GE</a:t>
            </a:r>
            <a:r>
              <a:rPr lang="zh-CN" altLang="en-US" sz="1600" dirty="0">
                <a:latin typeface="微软雅黑" panose="020B0503020204020204" pitchFamily="34" charset="-122"/>
                <a:ea typeface="微软雅黑" panose="020B0503020204020204" pitchFamily="34" charset="-122"/>
              </a:rPr>
              <a:t>的高速网络互联，引领服务器迈入</a:t>
            </a:r>
            <a:r>
              <a:rPr lang="en-US" altLang="zh-CN" sz="1600" dirty="0">
                <a:latin typeface="微软雅黑" panose="020B0503020204020204" pitchFamily="34" charset="-122"/>
                <a:ea typeface="微软雅黑" panose="020B0503020204020204" pitchFamily="34" charset="-122"/>
              </a:rPr>
              <a:t>100GE</a:t>
            </a:r>
            <a:r>
              <a:rPr lang="zh-CN" altLang="en-US" sz="1600" dirty="0">
                <a:latin typeface="微软雅黑" panose="020B0503020204020204" pitchFamily="34" charset="-122"/>
                <a:ea typeface="微软雅黑" panose="020B0503020204020204" pitchFamily="34" charset="-122"/>
              </a:rPr>
              <a:t>时代，构建最强算力的集群。</a:t>
            </a:r>
          </a:p>
          <a:p>
            <a:pPr lvl="0"/>
            <a:endParaRPr lang="en-US" altLang="zh-CN" sz="16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8872597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38275" y="717550"/>
            <a:ext cx="4167188" cy="3125788"/>
          </a:xfrm>
        </p:spPr>
      </p:sp>
      <p:sp>
        <p:nvSpPr>
          <p:cNvPr id="3" name="Notes Placeholder 2"/>
          <p:cNvSpPr>
            <a:spLocks noGrp="1"/>
          </p:cNvSpPr>
          <p:nvPr>
            <p:ph type="body" idx="1"/>
          </p:nvPr>
        </p:nvSpPr>
        <p:spPr/>
        <p:txBody>
          <a:bodyPr/>
          <a:lstStyle/>
          <a:p>
            <a:r>
              <a:rPr lang="zh-CN" altLang="en-US" dirty="0"/>
              <a:t>测试环境</a:t>
            </a:r>
            <a:endParaRPr lang="en-US" altLang="zh-CN" dirty="0"/>
          </a:p>
          <a:p>
            <a:r>
              <a:rPr lang="en-US" altLang="zh-CN" dirty="0"/>
              <a:t>Skylake + CX5 PCIe 3.0 </a:t>
            </a:r>
            <a:r>
              <a:rPr lang="zh-CN" altLang="en-US" dirty="0"/>
              <a:t>单口卡</a:t>
            </a:r>
            <a:endParaRPr lang="en-US" altLang="zh-CN" dirty="0"/>
          </a:p>
          <a:p>
            <a:r>
              <a:rPr lang="en-US" altLang="zh-CN" dirty="0"/>
              <a:t>Kunpeng + CX5 PCIe 3.0 </a:t>
            </a:r>
            <a:r>
              <a:rPr lang="zh-CN" altLang="en-US" dirty="0"/>
              <a:t>单口卡</a:t>
            </a:r>
            <a:endParaRPr lang="en-US" altLang="zh-CN" dirty="0"/>
          </a:p>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dirty="0"/>
              <a:t>Kunpeng + CX5 PCIe 4.0 </a:t>
            </a:r>
            <a:r>
              <a:rPr lang="zh-CN" altLang="en-US" dirty="0"/>
              <a:t>双口卡</a:t>
            </a:r>
            <a:r>
              <a:rPr lang="en-US" altLang="zh-CN" dirty="0"/>
              <a:t>(</a:t>
            </a:r>
            <a:r>
              <a:rPr lang="zh-CN" altLang="en-US" dirty="0"/>
              <a:t>双链路</a:t>
            </a:r>
            <a:r>
              <a:rPr lang="en-US" altLang="zh-CN" dirty="0"/>
              <a:t>)</a:t>
            </a:r>
          </a:p>
          <a:p>
            <a:pPr marL="0" marR="0" lvl="0" indent="0" algn="l" defTabSz="1219304"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dirty="0"/>
              <a:t>Kunpeng920 </a:t>
            </a:r>
            <a:r>
              <a:rPr lang="zh-CN" altLang="en-US" dirty="0"/>
              <a:t>支持</a:t>
            </a:r>
            <a:r>
              <a:rPr lang="en-US" altLang="zh-CN" dirty="0"/>
              <a:t>PCIe 4.0(PCIe 4.0</a:t>
            </a:r>
            <a:r>
              <a:rPr lang="zh-CN" altLang="en-US" dirty="0"/>
              <a:t>双口卡能带来两倍的带宽和更低的时延</a:t>
            </a:r>
            <a:r>
              <a:rPr lang="en-US" altLang="zh-CN" dirty="0"/>
              <a:t>)</a:t>
            </a:r>
            <a:endParaRPr lang="zh-CN" altLang="en-US" dirty="0"/>
          </a:p>
          <a:p>
            <a:endParaRPr lang="zh-CN" alt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fontAlgn="t">
              <a:spcBef>
                <a:spcPct val="0"/>
              </a:spcBef>
              <a:spcAft>
                <a:spcPct val="0"/>
              </a:spcAft>
            </a:pPr>
            <a:fld id="{F07326F3-4732-B74B-9C70-D0992466E499}" type="slidenum">
              <a:rPr lang="en-US" sz="1000">
                <a:solidFill>
                  <a:prstClr val="black"/>
                </a:solidFill>
                <a:latin typeface="FrutigerNext LT Regular" pitchFamily="34" charset="0"/>
                <a:ea typeface="宋体" charset="-122"/>
              </a:rPr>
              <a:pPr fontAlgn="t">
                <a:spcBef>
                  <a:spcPct val="0"/>
                </a:spcBef>
                <a:spcAft>
                  <a:spcPct val="0"/>
                </a:spcAft>
              </a:pPr>
              <a:t>44</a:t>
            </a:fld>
            <a:endParaRPr lang="en-US" sz="1000" dirty="0">
              <a:solidFill>
                <a:prstClr val="black"/>
              </a:solidFill>
              <a:latin typeface="FrutigerNext LT Regular" pitchFamily="34" charset="0"/>
              <a:ea typeface="宋体" charset="-122"/>
            </a:endParaRPr>
          </a:p>
        </p:txBody>
      </p:sp>
    </p:spTree>
    <p:extLst>
      <p:ext uri="{BB962C8B-B14F-4D97-AF65-F5344CB8AC3E}">
        <p14:creationId xmlns:p14="http://schemas.microsoft.com/office/powerpoint/2010/main" val="25732847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38275" y="717550"/>
            <a:ext cx="4167188" cy="3125788"/>
          </a:xfrm>
        </p:spPr>
      </p:sp>
      <p:sp>
        <p:nvSpPr>
          <p:cNvPr id="3" name="备注占位符 2"/>
          <p:cNvSpPr>
            <a:spLocks noGrp="1"/>
          </p:cNvSpPr>
          <p:nvPr>
            <p:ph type="body" idx="1"/>
          </p:nvPr>
        </p:nvSpPr>
        <p:spPr/>
        <p:txBody>
          <a:bodyPr/>
          <a:lstStyle/>
          <a:p>
            <a:r>
              <a:rPr lang="en-US" altLang="zh-CN" dirty="0"/>
              <a:t>Hi1620 integrated 48 customized core, fully compatible with ARM v8.2, frequency is targeting to provide 3.2GHz. Dedicated L1 I/D </a:t>
            </a:r>
            <a:r>
              <a:rPr lang="en-US" altLang="zh-CN" dirty="0" err="1"/>
              <a:t>cahce</a:t>
            </a:r>
            <a:r>
              <a:rPr lang="en-US" altLang="zh-CN" dirty="0"/>
              <a:t>, both are 64KB, big change is L2 cache is becoming dedicated, 512KB, L3 cached is shared by all the cores, totally 64MB. 8 DDR4 controller with ECC, up to 3200MT/s.</a:t>
            </a:r>
          </a:p>
          <a:p>
            <a:endParaRPr lang="en-US" altLang="zh-CN" dirty="0"/>
          </a:p>
          <a:p>
            <a:r>
              <a:rPr lang="en-US" altLang="zh-CN" dirty="0"/>
              <a:t>PCIe gen 4, support 16 lane, 8 lane, 4lane, 2 lane and 1 lane. Up to 8 PCIe controller. 16 SAS/SATA 3.0 controller. Regards to Ethernet interface we support 10G/25G/40G/100G. </a:t>
            </a:r>
          </a:p>
          <a:p>
            <a:endParaRPr lang="en-US" altLang="zh-CN" dirty="0"/>
          </a:p>
          <a:p>
            <a:r>
              <a:rPr lang="en-US" altLang="zh-CN" dirty="0"/>
              <a:t>Integrated CCIX enables heterogeneous computing, it can be used to connect FPGA/ASIC to deep learning or other function acceleration. </a:t>
            </a:r>
          </a:p>
          <a:p>
            <a:endParaRPr lang="en-US" altLang="zh-CN" dirty="0"/>
          </a:p>
          <a:p>
            <a:r>
              <a:rPr lang="en-US" altLang="zh-CN" dirty="0"/>
              <a:t>It also supports 2/4 socket cache coherence connection. TDP is 85W. But performance can be equivalent or better than </a:t>
            </a:r>
            <a:r>
              <a:rPr lang="en-US" altLang="zh-CN" dirty="0" err="1"/>
              <a:t>Icelake</a:t>
            </a:r>
            <a:r>
              <a:rPr lang="en-US" altLang="zh-CN" dirty="0"/>
              <a:t> E5 2697 v6(</a:t>
            </a:r>
            <a:r>
              <a:rPr lang="en-US" altLang="zh-CN" dirty="0">
                <a:hlinkClick r:id="rId3"/>
              </a:rPr>
              <a:t>30core@2.2GHz</a:t>
            </a:r>
            <a:r>
              <a:rPr lang="en-US" altLang="zh-CN" dirty="0"/>
              <a:t>), again with much less power</a:t>
            </a:r>
          </a:p>
          <a:p>
            <a:endParaRPr lang="en-US" altLang="zh-CN" dirty="0"/>
          </a:p>
          <a:p>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23276571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38275" y="717550"/>
            <a:ext cx="416718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143570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normAutofit/>
          </a:bodyPr>
          <a:lstStyle/>
          <a:p>
            <a:r>
              <a:rPr lang="zh-CN" altLang="en-US" dirty="0">
                <a:latin typeface="Arial" panose="020B0604020202020204" pitchFamily="34" charset="0"/>
              </a:rPr>
              <a:t>鲲鹏</a:t>
            </a:r>
            <a:r>
              <a:rPr lang="en-US" altLang="zh-CN" dirty="0">
                <a:latin typeface="Arial" panose="020B0604020202020204" pitchFamily="34" charset="0"/>
              </a:rPr>
              <a:t>920</a:t>
            </a:r>
            <a:r>
              <a:rPr lang="zh-CN" altLang="en-US" dirty="0">
                <a:latin typeface="Arial" panose="020B0604020202020204" pitchFamily="34" charset="0"/>
              </a:rPr>
              <a:t>具有多核架构优势，同时芯片级的集成缓存能力强，而配置鲲鹏</a:t>
            </a:r>
            <a:r>
              <a:rPr lang="en-US" altLang="zh-CN" dirty="0">
                <a:latin typeface="Arial" panose="020B0604020202020204" pitchFamily="34" charset="0"/>
              </a:rPr>
              <a:t>920</a:t>
            </a:r>
            <a:r>
              <a:rPr lang="zh-CN" altLang="en-US" dirty="0">
                <a:latin typeface="Arial" panose="020B0604020202020204" pitchFamily="34" charset="0"/>
              </a:rPr>
              <a:t>的</a:t>
            </a:r>
            <a:r>
              <a:rPr lang="en-US" altLang="zh-CN" dirty="0">
                <a:latin typeface="Arial" panose="020B0604020202020204" pitchFamily="34" charset="0"/>
              </a:rPr>
              <a:t>TaiShan V2</a:t>
            </a:r>
            <a:r>
              <a:rPr lang="zh-CN" altLang="en-US" dirty="0">
                <a:latin typeface="Arial" panose="020B0604020202020204" pitchFamily="34" charset="0"/>
              </a:rPr>
              <a:t>在内存表现方面有更好的能力，内存通道和带宽提升</a:t>
            </a:r>
            <a:r>
              <a:rPr lang="en-US" altLang="zh-CN" dirty="0">
                <a:latin typeface="Arial" panose="020B0604020202020204" pitchFamily="34" charset="0"/>
              </a:rPr>
              <a:t>33%</a:t>
            </a:r>
            <a:r>
              <a:rPr lang="zh-CN" altLang="en-US" dirty="0">
                <a:latin typeface="Arial" panose="020B0604020202020204" pitchFamily="34" charset="0"/>
              </a:rPr>
              <a:t>。通过</a:t>
            </a:r>
            <a:r>
              <a:rPr lang="en-US" altLang="zh-CN" dirty="0">
                <a:latin typeface="Arial" panose="020B0604020202020204" pitchFamily="34" charset="0"/>
              </a:rPr>
              <a:t>Stream benchmark</a:t>
            </a:r>
            <a:r>
              <a:rPr lang="zh-CN" altLang="en-US" dirty="0">
                <a:latin typeface="Arial" panose="020B0604020202020204" pitchFamily="34" charset="0"/>
              </a:rPr>
              <a:t>结果显示，鲲鹏</a:t>
            </a:r>
            <a:r>
              <a:rPr lang="en-US" altLang="zh-CN" dirty="0">
                <a:latin typeface="Arial" panose="020B0604020202020204" pitchFamily="34" charset="0"/>
              </a:rPr>
              <a:t>920</a:t>
            </a:r>
            <a:r>
              <a:rPr lang="zh-CN" altLang="en-US" dirty="0">
                <a:latin typeface="Arial" panose="020B0604020202020204" pitchFamily="34" charset="0"/>
              </a:rPr>
              <a:t>在单核各级</a:t>
            </a:r>
            <a:r>
              <a:rPr lang="en-US" altLang="zh-CN" dirty="0">
                <a:latin typeface="Arial" panose="020B0604020202020204" pitchFamily="34" charset="0"/>
              </a:rPr>
              <a:t>cache</a:t>
            </a:r>
            <a:r>
              <a:rPr lang="zh-CN" altLang="en-US" dirty="0">
                <a:latin typeface="Arial" panose="020B0604020202020204" pitchFamily="34" charset="0"/>
              </a:rPr>
              <a:t>等的访存时延上，也有较大的性能提升和优势，与</a:t>
            </a:r>
            <a:r>
              <a:rPr lang="en-US" altLang="zh-CN" dirty="0">
                <a:latin typeface="Arial" panose="020B0604020202020204" pitchFamily="34" charset="0"/>
              </a:rPr>
              <a:t>X86 6148</a:t>
            </a:r>
            <a:r>
              <a:rPr lang="zh-CN" altLang="en-US" dirty="0">
                <a:latin typeface="Arial" panose="020B0604020202020204" pitchFamily="34" charset="0"/>
              </a:rPr>
              <a:t>同等甚至更好的能力。而</a:t>
            </a:r>
            <a:r>
              <a:rPr lang="en-US" altLang="zh-CN" dirty="0">
                <a:latin typeface="Arial" panose="020B0604020202020204" pitchFamily="34" charset="0"/>
              </a:rPr>
              <a:t>TaiShan V2</a:t>
            </a:r>
            <a:r>
              <a:rPr lang="zh-CN" altLang="en-US" dirty="0">
                <a:latin typeface="Arial" panose="020B0604020202020204" pitchFamily="34" charset="0"/>
              </a:rPr>
              <a:t>在在</a:t>
            </a:r>
            <a:r>
              <a:rPr lang="en-US" altLang="zh-CN" dirty="0">
                <a:latin typeface="Arial" panose="020B0604020202020204" pitchFamily="34" charset="0"/>
              </a:rPr>
              <a:t>DDR</a:t>
            </a:r>
            <a:r>
              <a:rPr lang="zh-CN" altLang="en-US" dirty="0">
                <a:latin typeface="Arial" panose="020B0604020202020204" pitchFamily="34" charset="0"/>
              </a:rPr>
              <a:t>访存时延表现也与</a:t>
            </a:r>
            <a:r>
              <a:rPr lang="en-US" altLang="zh-CN" dirty="0">
                <a:latin typeface="Arial" panose="020B0604020202020204" pitchFamily="34" charset="0"/>
              </a:rPr>
              <a:t>X86 6148</a:t>
            </a:r>
            <a:r>
              <a:rPr lang="zh-CN" altLang="en-US" dirty="0">
                <a:latin typeface="Arial" panose="020B0604020202020204" pitchFamily="34" charset="0"/>
              </a:rPr>
              <a:t>达到同等量级表现。</a:t>
            </a:r>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35DD7EFA-F701-4625-BA9B-5EE6FA630056}" type="slidenum">
              <a:rPr lang="zh-CN" altLang="en-US" smtClean="0">
                <a:solidFill>
                  <a:prstClr val="black"/>
                </a:solidFill>
                <a:latin typeface="Arial" panose="020B0604020202020204" pitchFamily="34" charset="0"/>
              </a:rPr>
              <a:pPr/>
              <a:t>59</a:t>
            </a:fld>
            <a:endParaRPr lang="zh-CN" altLang="en-US">
              <a:solidFill>
                <a:prstClr val="black"/>
              </a:solidFill>
              <a:latin typeface="Arial" panose="020B0604020202020204" pitchFamily="34" charset="0"/>
            </a:endParaRPr>
          </a:p>
        </p:txBody>
      </p:sp>
    </p:spTree>
    <p:extLst>
      <p:ext uri="{BB962C8B-B14F-4D97-AF65-F5344CB8AC3E}">
        <p14:creationId xmlns:p14="http://schemas.microsoft.com/office/powerpoint/2010/main" val="18750502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pPr algn="l">
              <a:lnSpc>
                <a:spcPct val="150000"/>
              </a:lnSpc>
            </a:pPr>
            <a:r>
              <a:rPr lang="zh-CN" altLang="en-US" sz="1600" dirty="0">
                <a:solidFill>
                  <a:schemeClr val="bg1"/>
                </a:solidFill>
              </a:rPr>
              <a:t>我们将把鲲鹏计算向更多行业场景延伸，持续打造五大创新解决方案：</a:t>
            </a:r>
          </a:p>
          <a:p>
            <a:pPr marL="342900" marR="0" lvl="0" indent="-342900" algn="l" defTabSz="1219304" rtl="0" eaLnBrk="1" fontAlgn="auto" latinLnBrk="0" hangingPunct="1">
              <a:lnSpc>
                <a:spcPct val="150000"/>
              </a:lnSpc>
              <a:spcBef>
                <a:spcPts val="0"/>
              </a:spcBef>
              <a:spcAft>
                <a:spcPts val="0"/>
              </a:spcAft>
              <a:buClrTx/>
              <a:buSzTx/>
              <a:buFont typeface="+mj-lt"/>
              <a:buAutoNum type="arabicPeriod"/>
              <a:tabLst/>
              <a:defRPr/>
            </a:pPr>
            <a:r>
              <a:rPr lang="zh-CN" altLang="en-US" sz="1600" dirty="0">
                <a:solidFill>
                  <a:schemeClr val="bg1"/>
                </a:solidFill>
              </a:rPr>
              <a:t>行业云解决方案，</a:t>
            </a:r>
            <a:r>
              <a:rPr lang="zh-CN" altLang="en-US" sz="1600" dirty="0">
                <a:latin typeface="微软雅黑" panose="020B0503020204020204" pitchFamily="34" charset="-122"/>
                <a:ea typeface="微软雅黑" panose="020B0503020204020204" pitchFamily="34" charset="-122"/>
              </a:rPr>
              <a:t>包括电信、政务、金审、金税等</a:t>
            </a:r>
            <a:r>
              <a:rPr lang="zh-CN" altLang="en-US" sz="1600" dirty="0">
                <a:solidFill>
                  <a:schemeClr val="bg1"/>
                </a:solidFill>
              </a:rPr>
              <a:t>行业云，</a:t>
            </a:r>
            <a:endParaRPr lang="en-US" altLang="zh-CN" sz="1600" dirty="0">
              <a:solidFill>
                <a:schemeClr val="bg1"/>
              </a:solidFill>
            </a:endParaRPr>
          </a:p>
          <a:p>
            <a:pPr marL="342900" indent="-342900">
              <a:lnSpc>
                <a:spcPct val="150000"/>
              </a:lnSpc>
              <a:buFont typeface="+mj-lt"/>
              <a:buAutoNum type="arabicPeriod"/>
            </a:pPr>
            <a:r>
              <a:rPr lang="zh-CN" altLang="en-US" sz="1600" dirty="0">
                <a:solidFill>
                  <a:schemeClr val="bg1"/>
                </a:solidFill>
              </a:rPr>
              <a:t>面向人脸识别、车牌识别等业务场景，我们发挥鲲鹏</a:t>
            </a:r>
            <a:r>
              <a:rPr lang="en-US" altLang="zh-CN" sz="1600" dirty="0">
                <a:solidFill>
                  <a:schemeClr val="bg1"/>
                </a:solidFill>
              </a:rPr>
              <a:t>+</a:t>
            </a:r>
            <a:r>
              <a:rPr lang="zh-CN" altLang="en-US" sz="1600" dirty="0">
                <a:solidFill>
                  <a:schemeClr val="bg1"/>
                </a:solidFill>
              </a:rPr>
              <a:t>昇腾的协同优势，打造完整的</a:t>
            </a:r>
            <a:r>
              <a:rPr lang="en-US" altLang="zh-CN" sz="1600" dirty="0">
                <a:solidFill>
                  <a:schemeClr val="bg1"/>
                </a:solidFill>
              </a:rPr>
              <a:t>AI</a:t>
            </a:r>
            <a:r>
              <a:rPr lang="zh-CN" altLang="en-US" sz="1600" dirty="0">
                <a:solidFill>
                  <a:schemeClr val="bg1"/>
                </a:solidFill>
              </a:rPr>
              <a:t>计算解决方案，高效支持推理和训练场景；</a:t>
            </a:r>
          </a:p>
          <a:p>
            <a:pPr marL="342900" indent="-342900" algn="l">
              <a:lnSpc>
                <a:spcPct val="150000"/>
              </a:lnSpc>
              <a:buFont typeface="+mj-lt"/>
              <a:buAutoNum type="arabicPeriod"/>
            </a:pPr>
            <a:r>
              <a:rPr lang="zh-CN" altLang="en-US" sz="1600" dirty="0">
                <a:solidFill>
                  <a:schemeClr val="bg1"/>
                </a:solidFill>
              </a:rPr>
              <a:t>边缘计算解决方案，</a:t>
            </a:r>
            <a:r>
              <a:rPr lang="en-US" altLang="zh-CN" sz="1600" dirty="0">
                <a:solidFill>
                  <a:schemeClr val="bg1"/>
                </a:solidFill>
              </a:rPr>
              <a:t>TaiShan</a:t>
            </a:r>
            <a:r>
              <a:rPr lang="zh-CN" altLang="en-US" sz="1600" dirty="0">
                <a:solidFill>
                  <a:schemeClr val="bg1"/>
                </a:solidFill>
              </a:rPr>
              <a:t>服务器支持面向边缘数据中心的部署，适应特殊环境、机柜尺寸、供电散热等条件限制，提供强大的边缘算力支持；</a:t>
            </a:r>
            <a:endParaRPr lang="en-US" altLang="zh-CN" sz="1600" dirty="0">
              <a:solidFill>
                <a:schemeClr val="bg1"/>
              </a:solidFill>
            </a:endParaRPr>
          </a:p>
          <a:p>
            <a:pPr marL="342900" indent="-342900" algn="l">
              <a:lnSpc>
                <a:spcPct val="150000"/>
              </a:lnSpc>
              <a:buFont typeface="+mj-lt"/>
              <a:buAutoNum type="arabicPeriod"/>
            </a:pPr>
            <a:r>
              <a:rPr lang="zh-CN" altLang="en-US" sz="1600" dirty="0">
                <a:solidFill>
                  <a:schemeClr val="bg1"/>
                </a:solidFill>
              </a:rPr>
              <a:t>高性能解决方案，基于业界首款兼容</a:t>
            </a:r>
            <a:r>
              <a:rPr lang="en-US" altLang="zh-CN" sz="1600" dirty="0">
                <a:solidFill>
                  <a:schemeClr val="bg1"/>
                </a:solidFill>
              </a:rPr>
              <a:t>ARM</a:t>
            </a:r>
            <a:r>
              <a:rPr lang="zh-CN" altLang="en-US" sz="1600" dirty="0">
                <a:solidFill>
                  <a:schemeClr val="bg1"/>
                </a:solidFill>
              </a:rPr>
              <a:t>的四路服务器，算力更强，内存更大，满足基因测序、气象分析等场景的</a:t>
            </a:r>
            <a:r>
              <a:rPr lang="en-US" altLang="zh-CN" sz="1600" dirty="0">
                <a:solidFill>
                  <a:schemeClr val="bg1"/>
                </a:solidFill>
              </a:rPr>
              <a:t>HPC</a:t>
            </a:r>
            <a:r>
              <a:rPr lang="zh-CN" altLang="en-US" sz="1600" dirty="0">
                <a:solidFill>
                  <a:schemeClr val="bg1"/>
                </a:solidFill>
              </a:rPr>
              <a:t>算力要求；</a:t>
            </a:r>
          </a:p>
          <a:p>
            <a:pPr marL="342900" indent="-342900" algn="l">
              <a:lnSpc>
                <a:spcPct val="150000"/>
              </a:lnSpc>
              <a:buFont typeface="+mj-lt"/>
              <a:buAutoNum type="arabicPeriod"/>
            </a:pPr>
            <a:r>
              <a:rPr lang="en-US" altLang="zh-CN" sz="1600" dirty="0">
                <a:solidFill>
                  <a:schemeClr val="bg1"/>
                </a:solidFill>
              </a:rPr>
              <a:t>Web</a:t>
            </a:r>
            <a:r>
              <a:rPr lang="zh-CN" altLang="en-US" sz="1600" dirty="0">
                <a:solidFill>
                  <a:schemeClr val="bg1"/>
                </a:solidFill>
              </a:rPr>
              <a:t>应用解决方案，鲲鹏处理器内置</a:t>
            </a:r>
            <a:r>
              <a:rPr lang="en-US" altLang="zh-CN" sz="1600" dirty="0">
                <a:solidFill>
                  <a:schemeClr val="bg1"/>
                </a:solidFill>
              </a:rPr>
              <a:t>RSA</a:t>
            </a:r>
            <a:r>
              <a:rPr lang="zh-CN" altLang="en-US" sz="1600" dirty="0">
                <a:solidFill>
                  <a:schemeClr val="bg1"/>
                </a:solidFill>
              </a:rPr>
              <a:t>加速引擎，极大提升</a:t>
            </a:r>
            <a:r>
              <a:rPr lang="en-US" altLang="zh-CN" sz="1600" dirty="0">
                <a:solidFill>
                  <a:schemeClr val="bg1"/>
                </a:solidFill>
              </a:rPr>
              <a:t>HTTPS</a:t>
            </a:r>
            <a:r>
              <a:rPr lang="zh-CN" altLang="en-US" sz="1600" dirty="0">
                <a:solidFill>
                  <a:schemeClr val="bg1"/>
                </a:solidFill>
              </a:rPr>
              <a:t>连接性能，加速</a:t>
            </a:r>
            <a:r>
              <a:rPr lang="en-US" altLang="zh-CN" sz="1600" dirty="0">
                <a:solidFill>
                  <a:schemeClr val="bg1"/>
                </a:solidFill>
              </a:rPr>
              <a:t>Web</a:t>
            </a:r>
            <a:r>
              <a:rPr lang="zh-CN" altLang="en-US" sz="1600" dirty="0">
                <a:solidFill>
                  <a:schemeClr val="bg1"/>
                </a:solidFill>
              </a:rPr>
              <a:t>访问，帮助互联网社交、新闻门户等</a:t>
            </a:r>
            <a:r>
              <a:rPr lang="en-US" altLang="zh-CN" sz="1600" dirty="0">
                <a:solidFill>
                  <a:schemeClr val="bg1"/>
                </a:solidFill>
              </a:rPr>
              <a:t>Web</a:t>
            </a:r>
            <a:r>
              <a:rPr lang="zh-CN" altLang="en-US" sz="1600" dirty="0">
                <a:solidFill>
                  <a:schemeClr val="bg1"/>
                </a:solidFill>
              </a:rPr>
              <a:t>应用实现极致的用户体验。</a:t>
            </a:r>
            <a:endParaRPr lang="en-US" altLang="zh-CN" sz="1600" dirty="0">
              <a:solidFill>
                <a:schemeClr val="bg1"/>
              </a:solidFill>
            </a:endParaRPr>
          </a:p>
          <a:p>
            <a:pPr marL="0" indent="0" algn="l">
              <a:lnSpc>
                <a:spcPct val="150000"/>
              </a:lnSpc>
              <a:buFont typeface="Wingdings" panose="05000000000000000000" pitchFamily="2" charset="2"/>
              <a:buNone/>
            </a:pPr>
            <a:endParaRPr lang="en-US" altLang="zh-CN" sz="1600" dirty="0">
              <a:solidFill>
                <a:schemeClr val="bg1"/>
              </a:solidFill>
            </a:endParaRPr>
          </a:p>
          <a:p>
            <a:pPr marL="0" marR="0" lvl="0" indent="0" algn="l" defTabSz="1219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600" kern="1200" dirty="0">
              <a:solidFill>
                <a:schemeClr val="tx1"/>
              </a:solidFill>
              <a:effectLst/>
              <a:latin typeface="+mn-lt"/>
              <a:ea typeface="+mn-ea"/>
              <a:cs typeface="+mn-cs"/>
            </a:endParaRPr>
          </a:p>
          <a:p>
            <a:pPr marL="0" indent="0">
              <a:buFont typeface="Arial" panose="020B0604020202020204" pitchFamily="34" charset="0"/>
              <a:buNone/>
            </a:pPr>
            <a:r>
              <a:rPr lang="zh-CN" altLang="en-US" dirty="0"/>
              <a:t>典型案例有：</a:t>
            </a:r>
            <a:endParaRPr lang="en-US" altLang="zh-CN" sz="1600" dirty="0">
              <a:solidFill>
                <a:schemeClr val="bg1"/>
              </a:solidFill>
            </a:endParaRPr>
          </a:p>
          <a:p>
            <a:pPr marL="342900" marR="0" lvl="0" indent="-342900" algn="l" defTabSz="1219304" rtl="0" eaLnBrk="1" fontAlgn="auto" latinLnBrk="0" hangingPunct="1">
              <a:lnSpc>
                <a:spcPct val="150000"/>
              </a:lnSpc>
              <a:spcBef>
                <a:spcPts val="0"/>
              </a:spcBef>
              <a:spcAft>
                <a:spcPts val="0"/>
              </a:spcAft>
              <a:buClrTx/>
              <a:buSzTx/>
              <a:buFont typeface="+mj-lt"/>
              <a:buAutoNum type="arabicPeriod"/>
              <a:tabLst/>
              <a:defRPr/>
            </a:pPr>
            <a:r>
              <a:rPr lang="zh-CN" altLang="en-US" sz="1600" dirty="0">
                <a:solidFill>
                  <a:schemeClr val="bg1"/>
                </a:solidFill>
              </a:rPr>
              <a:t>基于华为在电信领域的深厚理解，华为助力</a:t>
            </a:r>
            <a:r>
              <a:rPr lang="zh-CN" altLang="en-US" dirty="0"/>
              <a:t>浙江移动首先打通了全球首个基于鲲鹏处理器的网络云</a:t>
            </a:r>
            <a:r>
              <a:rPr lang="en-US" altLang="zh-CN" dirty="0" err="1"/>
              <a:t>VoLTE</a:t>
            </a:r>
            <a:r>
              <a:rPr lang="zh-CN" altLang="en-US" dirty="0"/>
              <a:t>电话</a:t>
            </a:r>
            <a:endParaRPr lang="en-US" altLang="zh-CN" dirty="0"/>
          </a:p>
          <a:p>
            <a:pPr marL="342900" marR="0" lvl="0" indent="-342900" algn="l" defTabSz="1219304" rtl="0" eaLnBrk="1" fontAlgn="auto" latinLnBrk="0" hangingPunct="1">
              <a:lnSpc>
                <a:spcPct val="150000"/>
              </a:lnSpc>
              <a:spcBef>
                <a:spcPts val="0"/>
              </a:spcBef>
              <a:spcAft>
                <a:spcPts val="0"/>
              </a:spcAft>
              <a:buClrTx/>
              <a:buSzTx/>
              <a:buFont typeface="+mj-lt"/>
              <a:buAutoNum type="arabicPeriod"/>
              <a:tabLst/>
              <a:defRPr/>
            </a:pPr>
            <a:r>
              <a:rPr lang="zh-CN" altLang="en-US" sz="1600" dirty="0">
                <a:solidFill>
                  <a:schemeClr val="bg1"/>
                </a:solidFill>
              </a:rPr>
              <a:t>省际高速公路项目，基于鲲鹏和昇腾计算平台，让车辆自由同行，告别收费站。</a:t>
            </a:r>
            <a:endParaRPr lang="en-US" altLang="zh-CN" sz="1600" dirty="0">
              <a:solidFill>
                <a:schemeClr val="bg1"/>
              </a:solidFill>
            </a:endParaRPr>
          </a:p>
          <a:p>
            <a:pPr marL="342900" marR="0" lvl="0" indent="-342900" algn="l" defTabSz="1219304" rtl="0" eaLnBrk="1" fontAlgn="auto" latinLnBrk="0" hangingPunct="1">
              <a:lnSpc>
                <a:spcPct val="150000"/>
              </a:lnSpc>
              <a:spcBef>
                <a:spcPts val="0"/>
              </a:spcBef>
              <a:spcAft>
                <a:spcPts val="0"/>
              </a:spcAft>
              <a:buClrTx/>
              <a:buSzTx/>
              <a:buFont typeface="+mj-lt"/>
              <a:buAutoNum type="arabicPeriod"/>
              <a:tabLst/>
              <a:defRPr/>
            </a:pPr>
            <a:r>
              <a:rPr lang="zh-CN" altLang="en-US" sz="1600" b="0" kern="0" dirty="0">
                <a:solidFill>
                  <a:srgbClr val="C00000"/>
                </a:solidFill>
                <a:latin typeface="Arial" panose="020B0604020202020204" pitchFamily="34" charset="0"/>
                <a:ea typeface="Microsoft YaHei" panose="020B0503020204020204" pitchFamily="34" charset="-122"/>
                <a:cs typeface="Arial" panose="020B0604020202020204" pitchFamily="34" charset="0"/>
                <a:sym typeface="Arial" panose="020B0604020202020204" pitchFamily="34" charset="0"/>
              </a:rPr>
              <a:t>上海天文台，</a:t>
            </a:r>
            <a:r>
              <a:rPr lang="zh-CN" altLang="en-US" sz="1600" b="0" kern="0" dirty="0">
                <a:solidFill>
                  <a:srgbClr val="666666"/>
                </a:solidFill>
                <a:latin typeface="Arial" panose="020B0604020202020204" pitchFamily="34" charset="0"/>
                <a:ea typeface="Microsoft YaHei" panose="020B0503020204020204" pitchFamily="34" charset="-122"/>
                <a:cs typeface="Arial" panose="020B0604020202020204" pitchFamily="34" charset="0"/>
                <a:sym typeface="Arial" panose="020B0604020202020204" pitchFamily="34" charset="0"/>
              </a:rPr>
              <a:t>打造</a:t>
            </a:r>
            <a:r>
              <a:rPr lang="en-US" altLang="zh-CN" sz="1600" b="0" kern="0" dirty="0">
                <a:solidFill>
                  <a:srgbClr val="666666"/>
                </a:solidFill>
                <a:latin typeface="Arial" panose="020B0604020202020204" pitchFamily="34" charset="0"/>
                <a:ea typeface="Microsoft YaHei" panose="020B0503020204020204" pitchFamily="34" charset="-122"/>
                <a:cs typeface="Arial" panose="020B0604020202020204" pitchFamily="34" charset="0"/>
                <a:sym typeface="Arial" panose="020B0604020202020204" pitchFamily="34" charset="0"/>
              </a:rPr>
              <a:t>SKA</a:t>
            </a:r>
            <a:r>
              <a:rPr lang="zh-CN" altLang="en-US" sz="1600" b="0" kern="0" dirty="0">
                <a:solidFill>
                  <a:srgbClr val="666666"/>
                </a:solidFill>
                <a:latin typeface="Arial" panose="020B0604020202020204" pitchFamily="34" charset="0"/>
                <a:ea typeface="Microsoft YaHei" panose="020B0503020204020204" pitchFamily="34" charset="-122"/>
                <a:cs typeface="Arial" panose="020B0604020202020204" pitchFamily="34" charset="0"/>
                <a:sym typeface="Arial" panose="020B0604020202020204" pitchFamily="34" charset="0"/>
              </a:rPr>
              <a:t>区域中心原型系统</a:t>
            </a:r>
            <a:endParaRPr lang="en-US" altLang="zh-CN" sz="1600" b="0" kern="0" dirty="0">
              <a:solidFill>
                <a:srgbClr val="666666"/>
              </a:solidFill>
              <a:latin typeface="Arial" panose="020B0604020202020204" pitchFamily="34" charset="0"/>
              <a:ea typeface="Microsoft YaHei" panose="020B0503020204020204" pitchFamily="34" charset="-122"/>
              <a:cs typeface="Arial" panose="020B0604020202020204" pitchFamily="34" charset="0"/>
              <a:sym typeface="Arial" panose="020B0604020202020204" pitchFamily="34" charset="0"/>
            </a:endParaRPr>
          </a:p>
          <a:p>
            <a:pPr marL="342900" marR="0" lvl="0" indent="-342900" algn="l" defTabSz="1219304" rtl="0" eaLnBrk="1" fontAlgn="auto" latinLnBrk="0" hangingPunct="1">
              <a:lnSpc>
                <a:spcPct val="150000"/>
              </a:lnSpc>
              <a:spcBef>
                <a:spcPts val="0"/>
              </a:spcBef>
              <a:spcAft>
                <a:spcPts val="0"/>
              </a:spcAft>
              <a:buClrTx/>
              <a:buSzTx/>
              <a:buFont typeface="+mj-lt"/>
              <a:buAutoNum type="arabicPeriod"/>
              <a:tabLst/>
              <a:defRPr/>
            </a:pPr>
            <a:r>
              <a:rPr lang="zh-CN" altLang="en-US" sz="1600" b="0" kern="0" dirty="0">
                <a:solidFill>
                  <a:srgbClr val="C00000"/>
                </a:solidFill>
                <a:latin typeface="微软雅黑" panose="020B0503020204020204" pitchFamily="34" charset="-122"/>
                <a:ea typeface="微软雅黑" panose="020B0503020204020204" pitchFamily="34" charset="-122"/>
                <a:cs typeface="Calibri"/>
                <a:sym typeface="Calibri"/>
              </a:rPr>
              <a:t>京东，</a:t>
            </a:r>
            <a:r>
              <a:rPr lang="zh-CN" altLang="en-US" sz="1600" b="0" kern="0" dirty="0">
                <a:solidFill>
                  <a:srgbClr val="666666"/>
                </a:solidFill>
                <a:latin typeface="Arial" panose="020B0604020202020204" pitchFamily="34" charset="0"/>
                <a:ea typeface="Microsoft YaHei" panose="020B0503020204020204" pitchFamily="34" charset="-122"/>
                <a:cs typeface="Arial" panose="020B0604020202020204" pitchFamily="34" charset="0"/>
                <a:sym typeface="Arial" panose="020B0604020202020204" pitchFamily="34" charset="0"/>
              </a:rPr>
              <a:t>互联网更快速的安全连接体验</a:t>
            </a:r>
            <a:endParaRPr lang="en-US" altLang="zh-CN" sz="1600" b="0" kern="0" dirty="0">
              <a:solidFill>
                <a:srgbClr val="666666"/>
              </a:solidFill>
              <a:latin typeface="Arial" panose="020B0604020202020204" pitchFamily="34" charset="0"/>
              <a:ea typeface="Microsoft YaHei" panose="020B0503020204020204" pitchFamily="34" charset="-122"/>
              <a:cs typeface="Arial" panose="020B0604020202020204" pitchFamily="34" charset="0"/>
              <a:sym typeface="Arial" panose="020B0604020202020204" pitchFamily="34" charset="0"/>
            </a:endParaRPr>
          </a:p>
          <a:p>
            <a:pPr marL="342900" marR="0" lvl="0" indent="-342900" algn="l" defTabSz="1219304" rtl="0" eaLnBrk="1" fontAlgn="auto" latinLnBrk="0" hangingPunct="1">
              <a:lnSpc>
                <a:spcPct val="150000"/>
              </a:lnSpc>
              <a:spcBef>
                <a:spcPts val="0"/>
              </a:spcBef>
              <a:spcAft>
                <a:spcPts val="0"/>
              </a:spcAft>
              <a:buClrTx/>
              <a:buSzTx/>
              <a:buFont typeface="+mj-lt"/>
              <a:buAutoNum type="arabicPeriod"/>
              <a:tabLst/>
              <a:defRPr/>
            </a:pPr>
            <a:endParaRPr lang="zh-CN" altLang="en-US" sz="1600" b="1" kern="0" dirty="0">
              <a:solidFill>
                <a:srgbClr val="666666"/>
              </a:solidFill>
              <a:latin typeface="Arial" panose="020B0604020202020204" pitchFamily="34" charset="0"/>
              <a:ea typeface="Microsoft YaHei" panose="020B0503020204020204" pitchFamily="34" charset="-122"/>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41694825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CAF15A4D-CCBB-4DF9-9019-B9A59DC72E87}" type="slidenum">
              <a:rPr lang="en-US" altLang="zh-CN" smtClean="0">
                <a:latin typeface="Arial" charset="0"/>
              </a:rPr>
              <a:pPr eaLnBrk="1" hangingPunct="1"/>
              <a:t>64</a:t>
            </a:fld>
            <a:endParaRPr lang="en-US" altLang="zh-CN">
              <a:latin typeface="Arial" charset="0"/>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936737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a:t>冯</a:t>
            </a:r>
            <a:r>
              <a:rPr lang="en-US" altLang="zh-CN" dirty="0"/>
              <a:t>·</a:t>
            </a:r>
            <a:r>
              <a:rPr lang="zh-CN" altLang="en-US" dirty="0"/>
              <a:t>诺伊曼结构（</a:t>
            </a:r>
            <a:r>
              <a:rPr lang="en-US" altLang="zh-CN" dirty="0"/>
              <a:t>Von Neumann Architecture</a:t>
            </a:r>
            <a:r>
              <a:rPr lang="zh-CN" altLang="en-US" dirty="0"/>
              <a:t>），也称冯</a:t>
            </a:r>
            <a:r>
              <a:rPr lang="en-US" altLang="zh-CN" dirty="0"/>
              <a:t>·</a:t>
            </a:r>
            <a:r>
              <a:rPr lang="zh-CN" altLang="en-US" dirty="0"/>
              <a:t>诺伊曼模型（</a:t>
            </a:r>
            <a:r>
              <a:rPr lang="en-US" altLang="zh-CN" dirty="0"/>
              <a:t>Von Neumann Model</a:t>
            </a:r>
            <a:r>
              <a:rPr lang="zh-CN" altLang="en-US" dirty="0"/>
              <a:t>）或普林斯顿结构（</a:t>
            </a:r>
            <a:r>
              <a:rPr lang="en-US" altLang="zh-CN" dirty="0"/>
              <a:t>Princeton Architecture</a:t>
            </a:r>
            <a:r>
              <a:rPr lang="zh-CN" altLang="en-US" dirty="0"/>
              <a:t>），是一种将程序指令存储器和数据存储器合并在一起的计算机设计概念。</a:t>
            </a:r>
          </a:p>
          <a:p>
            <a:r>
              <a:rPr lang="zh-CN" altLang="en-US" dirty="0"/>
              <a:t>存储程序计算机在体系结构上主要特点有：</a:t>
            </a:r>
          </a:p>
          <a:p>
            <a:pPr lvl="1"/>
            <a:r>
              <a:rPr lang="zh-CN" altLang="en-US" dirty="0"/>
              <a:t>以运算单元为中心。</a:t>
            </a:r>
          </a:p>
          <a:p>
            <a:pPr lvl="1"/>
            <a:r>
              <a:rPr lang="zh-CN" altLang="en-US" dirty="0"/>
              <a:t>采用存储程序原理。</a:t>
            </a:r>
          </a:p>
          <a:p>
            <a:pPr lvl="1"/>
            <a:r>
              <a:rPr lang="zh-CN" altLang="en-US" dirty="0"/>
              <a:t>存储器是按地址访问、线性编址的空间。</a:t>
            </a:r>
          </a:p>
          <a:p>
            <a:pPr lvl="1"/>
            <a:r>
              <a:rPr lang="zh-CN" altLang="en-US" dirty="0"/>
              <a:t>控制流由指令流产生。</a:t>
            </a:r>
          </a:p>
          <a:p>
            <a:pPr lvl="1"/>
            <a:r>
              <a:rPr lang="zh-CN" altLang="en-US" dirty="0"/>
              <a:t>指令由操作码和地址码组成。</a:t>
            </a:r>
          </a:p>
          <a:p>
            <a:pPr lvl="1"/>
            <a:r>
              <a:rPr lang="zh-CN" altLang="en-US" dirty="0"/>
              <a:t>数据以二进制编码。</a:t>
            </a:r>
          </a:p>
        </p:txBody>
      </p:sp>
      <p:sp>
        <p:nvSpPr>
          <p:cNvPr id="7" name="幻灯片图像占位符 6"/>
          <p:cNvSpPr>
            <a:spLocks noGrp="1" noRot="1" noChangeAspect="1"/>
          </p:cNvSpPr>
          <p:nvPr>
            <p:ph type="sldImg"/>
          </p:nvPr>
        </p:nvSpPr>
        <p:spPr>
          <a:xfrm>
            <a:off x="1438275" y="717550"/>
            <a:ext cx="4167188" cy="3125788"/>
          </a:xfrm>
        </p:spPr>
      </p:sp>
    </p:spTree>
    <p:extLst>
      <p:ext uri="{BB962C8B-B14F-4D97-AF65-F5344CB8AC3E}">
        <p14:creationId xmlns:p14="http://schemas.microsoft.com/office/powerpoint/2010/main" val="37097891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fld id="{CAF15A4D-CCBB-4DF9-9019-B9A59DC72E87}" type="slidenum">
              <a:rPr lang="en-US" altLang="zh-CN" smtClean="0">
                <a:latin typeface="Arial" charset="0"/>
              </a:rPr>
              <a:pPr eaLnBrk="1" hangingPunct="1"/>
              <a:t>65</a:t>
            </a:fld>
            <a:endParaRPr lang="en-US" altLang="zh-CN">
              <a:latin typeface="Arial" charset="0"/>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9261620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38275" y="717550"/>
            <a:ext cx="4167188" cy="31257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8A110B64-224B-4CEB-9B19-248A2157A335}" type="slidenum">
              <a:rPr lang="zh-CN" altLang="en-US" smtClean="0"/>
              <a:pPr/>
              <a:t>75</a:t>
            </a:fld>
            <a:endParaRPr lang="zh-CN" altLang="en-US"/>
          </a:p>
        </p:txBody>
      </p:sp>
    </p:spTree>
    <p:extLst>
      <p:ext uri="{BB962C8B-B14F-4D97-AF65-F5344CB8AC3E}">
        <p14:creationId xmlns:p14="http://schemas.microsoft.com/office/powerpoint/2010/main" val="27941440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38275" y="717550"/>
            <a:ext cx="4167188" cy="3125788"/>
          </a:xfrm>
        </p:spPr>
      </p:sp>
      <p:sp>
        <p:nvSpPr>
          <p:cNvPr id="3" name="备注占位符 2"/>
          <p:cNvSpPr>
            <a:spLocks noGrp="1"/>
          </p:cNvSpPr>
          <p:nvPr>
            <p:ph type="body" idx="1"/>
          </p:nvPr>
        </p:nvSpPr>
        <p:spPr/>
        <p:txBody>
          <a:bodyPr>
            <a:normAutofit/>
          </a:bodyPr>
          <a:lstStyle/>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zh-CN" altLang="zh-CN" sz="1600" kern="1200" baseline="0" dirty="0">
                <a:solidFill>
                  <a:schemeClr val="tx1"/>
                </a:solidFill>
                <a:effectLst/>
                <a:latin typeface="宋体" panose="02010600030101010101" pitchFamily="2" charset="-122"/>
                <a:cs typeface="+mn-cs"/>
              </a:rPr>
              <a:t>只统计</a:t>
            </a:r>
            <a:r>
              <a:rPr lang="en-US" altLang="zh-CN" sz="1600" kern="1200" baseline="0" dirty="0">
                <a:solidFill>
                  <a:schemeClr val="tx1"/>
                </a:solidFill>
                <a:effectLst/>
                <a:latin typeface="宋体" panose="02010600030101010101" pitchFamily="2" charset="-122"/>
                <a:cs typeface="+mn-cs"/>
              </a:rPr>
              <a:t>ALU status Flag</a:t>
            </a:r>
            <a:endParaRPr lang="zh-CN" altLang="zh-CN" sz="1600" kern="1200" baseline="0" dirty="0">
              <a:solidFill>
                <a:schemeClr val="tx1"/>
              </a:solidFill>
              <a:effectLst/>
              <a:latin typeface="宋体" panose="02010600030101010101" pitchFamily="2" charset="-122"/>
              <a:cs typeface="+mn-cs"/>
            </a:endParaRPr>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8A110B64-224B-4CEB-9B19-248A2157A335}" type="slidenum">
              <a:rPr lang="zh-CN" altLang="en-US" smtClean="0"/>
              <a:pPr/>
              <a:t>76</a:t>
            </a:fld>
            <a:endParaRPr lang="zh-CN" altLang="en-US"/>
          </a:p>
        </p:txBody>
      </p:sp>
    </p:spTree>
    <p:extLst>
      <p:ext uri="{BB962C8B-B14F-4D97-AF65-F5344CB8AC3E}">
        <p14:creationId xmlns:p14="http://schemas.microsoft.com/office/powerpoint/2010/main" val="12077896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8100" cy="3838575"/>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607026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8100" cy="383857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8457913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8100" cy="383857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488879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8100" cy="383857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203473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8100" cy="383857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374420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8100" cy="383857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009481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8100" cy="383857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24147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ltLang="zh-CN" dirty="0">
                <a:hlinkClick r:id="rId3"/>
              </a:rPr>
              <a:t>Harvard Mark I | computer technology | Britannica</a:t>
            </a:r>
            <a:endParaRPr lang="zh-CN" altLang="en-US" dirty="0"/>
          </a:p>
        </p:txBody>
      </p:sp>
      <p:sp>
        <p:nvSpPr>
          <p:cNvPr id="7" name="幻灯片图像占位符 6"/>
          <p:cNvSpPr>
            <a:spLocks noGrp="1" noRot="1" noChangeAspect="1"/>
          </p:cNvSpPr>
          <p:nvPr>
            <p:ph type="sldImg"/>
          </p:nvPr>
        </p:nvSpPr>
        <p:spPr>
          <a:xfrm>
            <a:off x="1438275" y="717550"/>
            <a:ext cx="4167188" cy="3125788"/>
          </a:xfrm>
        </p:spPr>
      </p:sp>
    </p:spTree>
    <p:extLst>
      <p:ext uri="{BB962C8B-B14F-4D97-AF65-F5344CB8AC3E}">
        <p14:creationId xmlns:p14="http://schemas.microsoft.com/office/powerpoint/2010/main" val="31721026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8100" cy="383857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775833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8100" cy="383857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995206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8100" cy="383857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084142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8100" cy="383857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5173443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8100" cy="383857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362498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8100" cy="383857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696895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8100" cy="383857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500180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8100" cy="383857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1297225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8100" cy="383857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6029264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8100" cy="383857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86805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25563" y="765175"/>
            <a:ext cx="4448175" cy="3336925"/>
          </a:xfrm>
        </p:spPr>
      </p:sp>
      <p:sp>
        <p:nvSpPr>
          <p:cNvPr id="3" name="备注占位符 2"/>
          <p:cNvSpPr>
            <a:spLocks noGrp="1"/>
          </p:cNvSpPr>
          <p:nvPr>
            <p:ph type="body" idx="1"/>
          </p:nvPr>
        </p:nvSpPr>
        <p:spPr/>
        <p:txBody>
          <a:bodyPr>
            <a:noAutofit/>
          </a:bodyPr>
          <a:lstStyle/>
          <a:p>
            <a:endParaRPr lang="zh-CN" altLang="en-US" dirty="0"/>
          </a:p>
        </p:txBody>
      </p:sp>
    </p:spTree>
    <p:extLst>
      <p:ext uri="{BB962C8B-B14F-4D97-AF65-F5344CB8AC3E}">
        <p14:creationId xmlns:p14="http://schemas.microsoft.com/office/powerpoint/2010/main" val="36132238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8100" cy="383857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562610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8100" cy="383857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430330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8100" cy="383857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81565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8100" cy="383857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173543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8100" cy="383857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6079282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8100" cy="383857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65204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38275" y="717550"/>
            <a:ext cx="4167188" cy="3125788"/>
          </a:xfrm>
        </p:spPr>
      </p:sp>
      <p:sp>
        <p:nvSpPr>
          <p:cNvPr id="3" name="备注占位符 2"/>
          <p:cNvSpPr>
            <a:spLocks noGrp="1"/>
          </p:cNvSpPr>
          <p:nvPr>
            <p:ph type="body" idx="1"/>
          </p:nvPr>
        </p:nvSpPr>
        <p:spPr/>
        <p:txBody>
          <a:bodyPr>
            <a:normAutofit/>
          </a:bodyPr>
          <a:lstStyle/>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endParaRPr lang="zh-CN" altLang="zh-CN" sz="1600" kern="1200" baseline="0" dirty="0">
              <a:solidFill>
                <a:schemeClr val="tx1"/>
              </a:solidFill>
              <a:effectLst/>
              <a:latin typeface="宋体" panose="02010600030101010101" pitchFamily="2" charset="-122"/>
              <a:cs typeface="+mn-cs"/>
            </a:endParaRPr>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8A110B64-224B-4CEB-9B19-248A2157A335}" type="slidenum">
              <a:rPr lang="zh-CN" altLang="en-US" smtClean="0"/>
              <a:pPr/>
              <a:t>100</a:t>
            </a:fld>
            <a:endParaRPr lang="zh-CN" altLang="en-US"/>
          </a:p>
        </p:txBody>
      </p:sp>
    </p:spTree>
    <p:extLst>
      <p:ext uri="{BB962C8B-B14F-4D97-AF65-F5344CB8AC3E}">
        <p14:creationId xmlns:p14="http://schemas.microsoft.com/office/powerpoint/2010/main" val="22466220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38275" y="717550"/>
            <a:ext cx="4167188" cy="3125788"/>
          </a:xfrm>
        </p:spPr>
      </p:sp>
      <p:sp>
        <p:nvSpPr>
          <p:cNvPr id="3" name="备注占位符 2"/>
          <p:cNvSpPr>
            <a:spLocks noGrp="1"/>
          </p:cNvSpPr>
          <p:nvPr>
            <p:ph type="body" idx="1"/>
          </p:nvPr>
        </p:nvSpPr>
        <p:spPr/>
        <p:txBody>
          <a:bodyPr>
            <a:normAutofit/>
          </a:bodyPr>
          <a:lstStyle/>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endParaRPr lang="zh-CN" altLang="zh-CN" sz="1600" kern="1200" baseline="0" dirty="0">
              <a:solidFill>
                <a:schemeClr val="tx1"/>
              </a:solidFill>
              <a:effectLst/>
              <a:latin typeface="宋体" panose="02010600030101010101" pitchFamily="2" charset="-122"/>
              <a:cs typeface="+mn-cs"/>
            </a:endParaRPr>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8A110B64-224B-4CEB-9B19-248A2157A335}" type="slidenum">
              <a:rPr lang="zh-CN" altLang="en-US" smtClean="0"/>
              <a:pPr/>
              <a:t>101</a:t>
            </a:fld>
            <a:endParaRPr lang="zh-CN" altLang="en-US"/>
          </a:p>
        </p:txBody>
      </p:sp>
    </p:spTree>
    <p:extLst>
      <p:ext uri="{BB962C8B-B14F-4D97-AF65-F5344CB8AC3E}">
        <p14:creationId xmlns:p14="http://schemas.microsoft.com/office/powerpoint/2010/main" val="16679652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38275" y="717550"/>
            <a:ext cx="4167188" cy="3125788"/>
          </a:xfrm>
        </p:spPr>
      </p:sp>
      <p:sp>
        <p:nvSpPr>
          <p:cNvPr id="3" name="备注占位符 2"/>
          <p:cNvSpPr>
            <a:spLocks noGrp="1"/>
          </p:cNvSpPr>
          <p:nvPr>
            <p:ph type="body" idx="1"/>
          </p:nvPr>
        </p:nvSpPr>
        <p:spPr/>
        <p:txBody>
          <a:bodyPr>
            <a:normAutofit/>
          </a:bodyPr>
          <a:lstStyle/>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endParaRPr lang="zh-CN" altLang="zh-CN" sz="1600" kern="1200" baseline="0" dirty="0">
              <a:solidFill>
                <a:schemeClr val="tx1"/>
              </a:solidFill>
              <a:effectLst/>
              <a:latin typeface="宋体" panose="02010600030101010101" pitchFamily="2" charset="-122"/>
              <a:cs typeface="+mn-cs"/>
            </a:endParaRPr>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8A110B64-224B-4CEB-9B19-248A2157A335}" type="slidenum">
              <a:rPr lang="zh-CN" altLang="en-US" smtClean="0"/>
              <a:pPr/>
              <a:t>102</a:t>
            </a:fld>
            <a:endParaRPr lang="zh-CN" altLang="en-US"/>
          </a:p>
        </p:txBody>
      </p:sp>
    </p:spTree>
    <p:extLst>
      <p:ext uri="{BB962C8B-B14F-4D97-AF65-F5344CB8AC3E}">
        <p14:creationId xmlns:p14="http://schemas.microsoft.com/office/powerpoint/2010/main" val="22639519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38275" y="717550"/>
            <a:ext cx="4167188" cy="3125788"/>
          </a:xfrm>
        </p:spPr>
      </p:sp>
      <p:sp>
        <p:nvSpPr>
          <p:cNvPr id="3" name="备注占位符 2"/>
          <p:cNvSpPr>
            <a:spLocks noGrp="1"/>
          </p:cNvSpPr>
          <p:nvPr>
            <p:ph type="body" idx="1"/>
          </p:nvPr>
        </p:nvSpPr>
        <p:spPr/>
        <p:txBody>
          <a:bodyPr>
            <a:normAutofit/>
          </a:bodyPr>
          <a:lstStyle/>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endParaRPr lang="zh-CN" altLang="zh-CN" sz="1600" kern="1200" baseline="0" dirty="0">
              <a:solidFill>
                <a:schemeClr val="tx1"/>
              </a:solidFill>
              <a:effectLst/>
              <a:latin typeface="宋体" panose="02010600030101010101" pitchFamily="2" charset="-122"/>
              <a:cs typeface="+mn-cs"/>
            </a:endParaRPr>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8A110B64-224B-4CEB-9B19-248A2157A335}" type="slidenum">
              <a:rPr lang="zh-CN" altLang="en-US" smtClean="0"/>
              <a:pPr/>
              <a:t>103</a:t>
            </a:fld>
            <a:endParaRPr lang="zh-CN" altLang="en-US"/>
          </a:p>
        </p:txBody>
      </p:sp>
    </p:spTree>
    <p:extLst>
      <p:ext uri="{BB962C8B-B14F-4D97-AF65-F5344CB8AC3E}">
        <p14:creationId xmlns:p14="http://schemas.microsoft.com/office/powerpoint/2010/main" val="4204302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Rot="1" noChangeAspect="1" noChangeArrowheads="1" noTextEdit="1"/>
          </p:cNvSpPr>
          <p:nvPr>
            <p:ph type="sldImg"/>
          </p:nvPr>
        </p:nvSpPr>
        <p:spPr>
          <a:xfrm>
            <a:off x="1401763" y="744538"/>
            <a:ext cx="4295775" cy="3221037"/>
          </a:xfrm>
          <a:ln/>
        </p:spPr>
      </p:sp>
      <p:sp>
        <p:nvSpPr>
          <p:cNvPr id="180227" name="Rectangle 3"/>
          <p:cNvSpPr>
            <a:spLocks noGrp="1" noChangeArrowheads="1"/>
          </p:cNvSpPr>
          <p:nvPr>
            <p:ph type="body" idx="1"/>
          </p:nvPr>
        </p:nvSpPr>
        <p:spPr>
          <a:noFill/>
        </p:spPr>
        <p:txBody>
          <a:bodyPr/>
          <a:lstStyle/>
          <a:p>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晶圆（</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Wafer</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）是指制作硅</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半导体集成电路</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所用的硅芯片，由于其形状为圆形，故称为晶圆。晶圆是生产</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集成电路</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所用的载体</a:t>
            </a:r>
            <a:endPar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endParaRPr>
          </a:p>
          <a:p>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电路（</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Electrical Circuit</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）或称电子回路，是由电气设备和元器件，按一定方式连接起来，为</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电荷</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流通提供了路径的总体，也叫电子线路或称电气回路，简称网络或回路。如</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电源</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电阻</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电容</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电感</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二极管</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晶体管</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集成电路</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和</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电键</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等，构成的网络、</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硬件</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。负电荷可以在其中运动。</a:t>
            </a:r>
            <a:endPar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endParaRPr>
          </a:p>
          <a:p>
            <a:pPr marL="180975" marR="0" lvl="0" indent="-180975" algn="l" defTabSz="914400" rtl="0" eaLnBrk="1" fontAlgn="base" latinLnBrk="0" hangingPunct="1">
              <a:lnSpc>
                <a:spcPct val="125000"/>
              </a:lnSpc>
              <a:spcBef>
                <a:spcPct val="0"/>
              </a:spcBef>
              <a:spcAft>
                <a:spcPts val="600"/>
              </a:spcAft>
              <a:buClrTx/>
              <a:buSzPct val="60000"/>
              <a:buFont typeface="Wingdings" pitchFamily="2" charset="2"/>
              <a:buChar char="l"/>
              <a:tabLst/>
              <a:defRPr/>
            </a:pP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半导体器件（</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Semiconductor Device</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）是利用</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半导体</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材料的特殊电特性来完成特定功能的电子器件。半导体的导电性介于良</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导电体</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与</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绝缘体</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之间，这些半导体材料通常是</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硅</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锗</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或</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砷化镓</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，并经过各式特定的渗杂，产生</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P</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型或</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N</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型半导体，作成</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整流器</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、振荡器、发光器、放大器、测光器等元件或设备。</a:t>
            </a:r>
            <a:endPar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endParaRPr>
          </a:p>
          <a:p>
            <a:pPr marL="180975" marR="0" lvl="0" indent="-180975" algn="l" defTabSz="914400" rtl="0" eaLnBrk="1" fontAlgn="base" latinLnBrk="0" hangingPunct="1">
              <a:lnSpc>
                <a:spcPct val="125000"/>
              </a:lnSpc>
              <a:spcBef>
                <a:spcPct val="0"/>
              </a:spcBef>
              <a:spcAft>
                <a:spcPts val="600"/>
              </a:spcAft>
              <a:buClrTx/>
              <a:buSzPct val="60000"/>
              <a:buFont typeface="Wingdings" pitchFamily="2" charset="2"/>
              <a:buChar char="l"/>
              <a:tabLst/>
              <a:defRPr/>
            </a:pP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被动元件（</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Passive Components</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）或称无源器件，在不同领域有不同定义，可以指消耗但不产生能量的电子元件，或者指无法产生</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增益</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的电子元件。与被动元件或无源器件相对的另一类元器件是</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主动元件</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或有源器件。</a:t>
            </a:r>
          </a:p>
        </p:txBody>
      </p:sp>
    </p:spTree>
    <p:extLst>
      <p:ext uri="{BB962C8B-B14F-4D97-AF65-F5344CB8AC3E}">
        <p14:creationId xmlns:p14="http://schemas.microsoft.com/office/powerpoint/2010/main" val="16841451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38275" y="717550"/>
            <a:ext cx="4167188" cy="3125788"/>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8804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7" name="Rectangle 3"/>
          <p:cNvSpPr>
            <a:spLocks noGrp="1" noChangeArrowheads="1"/>
          </p:cNvSpPr>
          <p:nvPr>
            <p:ph type="body" idx="1"/>
          </p:nvPr>
        </p:nvSpPr>
        <p:spPr/>
        <p:txBody>
          <a:bodyPr/>
          <a:lstStyle/>
          <a:p>
            <a:r>
              <a:rPr lang="en-US" altLang="zh-CN" dirty="0"/>
              <a:t>ENIAC</a:t>
            </a:r>
            <a:r>
              <a:rPr lang="zh-CN" altLang="en-US" dirty="0"/>
              <a:t>，全称为</a:t>
            </a:r>
            <a:r>
              <a:rPr lang="en-US" altLang="zh-CN" dirty="0"/>
              <a:t>Electronic Numerical Integrator And Computer</a:t>
            </a:r>
            <a:r>
              <a:rPr lang="zh-CN" altLang="en-US" dirty="0"/>
              <a:t>，即电子数字积分计算机。</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ENIAC</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为</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美国陆军</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的弹道研究实验室（</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BRL</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）所使用，用于计算</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火炮</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的</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火力表</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ENIAC</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在</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1946</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年公布的时候，就被当时的新闻赞誉为“巨脑”。它的计算速度比机电机器提高了一千倍。这是一个飞跃，之前没有任何一台单独的机器达到过这个速度。</a:t>
            </a:r>
            <a:endParaRPr lang="zh-CN" altLang="en-US" dirty="0"/>
          </a:p>
          <a:p>
            <a:endParaRPr lang="zh-CN" altLang="en-US" dirty="0"/>
          </a:p>
        </p:txBody>
      </p:sp>
      <p:sp>
        <p:nvSpPr>
          <p:cNvPr id="3" name="幻灯片图像占位符 2"/>
          <p:cNvSpPr>
            <a:spLocks noGrp="1" noRot="1" noChangeAspect="1"/>
          </p:cNvSpPr>
          <p:nvPr>
            <p:ph type="sldImg"/>
          </p:nvPr>
        </p:nvSpPr>
        <p:spPr>
          <a:xfrm>
            <a:off x="1325563" y="765175"/>
            <a:ext cx="4448175" cy="3336925"/>
          </a:xfrm>
        </p:spPr>
      </p:sp>
    </p:spTree>
    <p:extLst>
      <p:ext uri="{BB962C8B-B14F-4D97-AF65-F5344CB8AC3E}">
        <p14:creationId xmlns:p14="http://schemas.microsoft.com/office/powerpoint/2010/main" val="3555278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Rot="1" noChangeAspect="1" noChangeArrowheads="1" noTextEdit="1"/>
          </p:cNvSpPr>
          <p:nvPr>
            <p:ph type="sldImg"/>
          </p:nvPr>
        </p:nvSpPr>
        <p:spPr>
          <a:xfrm>
            <a:off x="1314450" y="744538"/>
            <a:ext cx="4486275" cy="3363912"/>
          </a:xfrm>
          <a:ln/>
        </p:spPr>
      </p:sp>
      <p:sp>
        <p:nvSpPr>
          <p:cNvPr id="180227" name="Rectangle 3"/>
          <p:cNvSpPr>
            <a:spLocks noGrp="1" noChangeArrowheads="1"/>
          </p:cNvSpPr>
          <p:nvPr>
            <p:ph type="body" idx="1"/>
          </p:nvPr>
        </p:nvSpPr>
        <p:spPr>
          <a:noFill/>
        </p:spPr>
        <p:txBody>
          <a:bodyPr/>
          <a:lstStyle/>
          <a:p>
            <a:pPr marL="180975" indent="-180975"/>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整合元件制造商（</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IDM</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Integrated Device Manufacturer</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）：从</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IC</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设计、制造、封装、测试到销售都涉及。全球主要</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IDM</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企业有英特尔 </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(Intel)</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、三星 </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(Samsung)</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SK</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海力士（</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SK Hynix</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a:t>
            </a:r>
            <a:endPar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endParaRPr>
          </a:p>
          <a:p>
            <a:pPr marL="180975" indent="-180975"/>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IC</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设计商（</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Fabless</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 </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IC</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设计商只设计和销售晶片，但将制造、封装、测试外包给第三方。他们又称为</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Fabless Semiconductor Company</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。全球主要</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IC</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设计企业有高通 </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(Qualcomm)</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、博通 </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(Broadcom)</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、联发科 </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a:t>
            </a:r>
            <a:r>
              <a:rPr lang="en-US" altLang="zh-CN" sz="1100" b="0" i="0" kern="1200" dirty="0" err="1">
                <a:solidFill>
                  <a:schemeClr val="tx1"/>
                </a:solidFill>
                <a:effectLst/>
                <a:latin typeface="微软雅黑" panose="020B0503020204020204" pitchFamily="34" charset="-122"/>
                <a:ea typeface="微软雅黑" panose="020B0503020204020204" pitchFamily="34" charset="-122"/>
                <a:cs typeface="+mn-cs"/>
              </a:rPr>
              <a:t>MediaTek</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、英伟达（</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NVIDIA</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AMD</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、海思（</a:t>
            </a:r>
            <a:r>
              <a:rPr lang="en-US" altLang="zh-CN" sz="1100" b="0" i="0" kern="1200" dirty="0" err="1">
                <a:solidFill>
                  <a:schemeClr val="tx1"/>
                </a:solidFill>
                <a:effectLst/>
                <a:latin typeface="微软雅黑" panose="020B0503020204020204" pitchFamily="34" charset="-122"/>
                <a:ea typeface="微软雅黑" panose="020B0503020204020204" pitchFamily="34" charset="-122"/>
                <a:cs typeface="+mn-cs"/>
              </a:rPr>
              <a:t>Hisilicon</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）、苹果（</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Apple</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）、美满电子</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(Marvell)</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、赛灵思（</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Xilinx</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）等。</a:t>
            </a:r>
            <a:endPar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endParaRPr>
          </a:p>
          <a:p>
            <a:pPr marL="180975" indent="-180975"/>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晶圆制造商（</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Foundry</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）：指晶圆制造代工厂，全球主要晶圆代工企业有台积电（</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TSMC</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）、格罗方德（</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Global Foundries</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）、联电（</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UMC</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）、中芯国际（</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SMIC</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a:t>
            </a:r>
            <a:endPar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endParaRPr>
          </a:p>
          <a:p>
            <a:pPr marL="180975" indent="-180975"/>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封测厂商（</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OSAT</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）：主要是封装测试代工厂。全球主要封测代工企业有日月光（</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ASE</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）、安靠（</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Amkor</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）、长电科技、矽品（</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SPIL</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）、力成科技、华天科技、通富微电、京元电子、南茂科技、联合科技。</a:t>
            </a:r>
            <a:endPar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endParaRPr>
          </a:p>
          <a:p>
            <a:pPr marL="0" indent="0">
              <a:buNone/>
            </a:pPr>
            <a:endPar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endParaRPr>
          </a:p>
          <a:p>
            <a:pPr marL="0" indent="0">
              <a:buNone/>
            </a:pPr>
            <a:endParaRPr lang="zh-CN" altLang="en-US" dirty="0"/>
          </a:p>
        </p:txBody>
      </p:sp>
    </p:spTree>
    <p:extLst>
      <p:ext uri="{BB962C8B-B14F-4D97-AF65-F5344CB8AC3E}">
        <p14:creationId xmlns:p14="http://schemas.microsoft.com/office/powerpoint/2010/main" val="2324354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1325563" y="765175"/>
            <a:ext cx="4448175" cy="3336925"/>
          </a:xfrm>
        </p:spPr>
      </p:sp>
      <p:sp>
        <p:nvSpPr>
          <p:cNvPr id="5" name="备注占位符 4"/>
          <p:cNvSpPr>
            <a:spLocks noGrp="1"/>
          </p:cNvSpPr>
          <p:nvPr>
            <p:ph type="body" idx="1"/>
          </p:nvPr>
        </p:nvSpPr>
        <p:spPr/>
        <p:txBody>
          <a:bodyPr/>
          <a:lstStyle/>
          <a:p>
            <a:r>
              <a:rPr lang="en-US" altLang="zh-CN" dirty="0"/>
              <a:t>IA</a:t>
            </a:r>
            <a:r>
              <a:rPr lang="zh-CN" altLang="en-US" dirty="0"/>
              <a:t>：</a:t>
            </a:r>
            <a:r>
              <a:rPr lang="en-US" altLang="zh-CN" dirty="0"/>
              <a:t>Intel</a:t>
            </a:r>
            <a:r>
              <a:rPr lang="en-US" altLang="zh-CN" baseline="0" dirty="0"/>
              <a:t> Architecture </a:t>
            </a:r>
            <a:r>
              <a:rPr lang="zh-CN" altLang="en-US" baseline="0" dirty="0"/>
              <a:t>。</a:t>
            </a:r>
            <a:endParaRPr lang="en-US" altLang="zh-CN" baseline="0" dirty="0"/>
          </a:p>
          <a:p>
            <a:r>
              <a:rPr lang="en-US" altLang="zh-CN" baseline="0" dirty="0"/>
              <a:t>PPC</a:t>
            </a:r>
            <a:r>
              <a:rPr lang="zh-CN" altLang="en-US" baseline="0" dirty="0"/>
              <a:t>：</a:t>
            </a:r>
            <a:r>
              <a:rPr lang="en-US" altLang="zh-CN" baseline="0" dirty="0"/>
              <a:t>PowerPC </a:t>
            </a:r>
            <a:r>
              <a:rPr lang="zh-CN" altLang="en-US" baseline="0" dirty="0"/>
              <a:t>。</a:t>
            </a:r>
            <a:endParaRPr lang="zh-CN" altLang="en-US" dirty="0"/>
          </a:p>
        </p:txBody>
      </p:sp>
    </p:spTree>
    <p:extLst>
      <p:ext uri="{BB962C8B-B14F-4D97-AF65-F5344CB8AC3E}">
        <p14:creationId xmlns:p14="http://schemas.microsoft.com/office/powerpoint/2010/main" val="2772684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2415540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336074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3838" y="304800"/>
            <a:ext cx="2001837"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66738" y="304800"/>
            <a:ext cx="5854700"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018309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74675" y="304800"/>
            <a:ext cx="8001000" cy="1216025"/>
          </a:xfrm>
        </p:spPr>
        <p:txBody>
          <a:bodyPr/>
          <a:lstStyle/>
          <a:p>
            <a:r>
              <a:rPr lang="zh-CN" altLang="en-US"/>
              <a:t>单击此处编辑母版标题样式</a:t>
            </a:r>
          </a:p>
        </p:txBody>
      </p:sp>
      <p:sp>
        <p:nvSpPr>
          <p:cNvPr id="3" name="表格占位符 2"/>
          <p:cNvSpPr>
            <a:spLocks noGrp="1"/>
          </p:cNvSpPr>
          <p:nvPr>
            <p:ph type="tbl" idx="1"/>
          </p:nvPr>
        </p:nvSpPr>
        <p:spPr>
          <a:xfrm>
            <a:off x="566738" y="1752600"/>
            <a:ext cx="8001000" cy="4267200"/>
          </a:xfrm>
        </p:spPr>
        <p:txBody>
          <a:bodyPr/>
          <a:lstStyle/>
          <a:p>
            <a:pPr lvl="0"/>
            <a:endParaRPr lang="zh-CN" altLang="en-US" noProof="0"/>
          </a:p>
        </p:txBody>
      </p:sp>
    </p:spTree>
    <p:extLst>
      <p:ext uri="{BB962C8B-B14F-4D97-AF65-F5344CB8AC3E}">
        <p14:creationId xmlns:p14="http://schemas.microsoft.com/office/powerpoint/2010/main" val="6839916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7*#标题和内容（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548879" y="447468"/>
            <a:ext cx="8046244" cy="485982"/>
          </a:xfrm>
          <a:prstGeom prst="rect">
            <a:avLst/>
          </a:prstGeom>
        </p:spPr>
        <p:txBody>
          <a:bodyPr lIns="0" tIns="0" rIns="0" bIns="0" anchor="t">
            <a:normAutofit/>
          </a:bodyPr>
          <a:lstStyle>
            <a:lvl1pPr>
              <a:defRPr lang="zh-CN" altLang="en-US" baseline="0" dirty="0">
                <a:latin typeface="宋体" panose="02010600030101010101" pitchFamily="2" charset="-122"/>
                <a:ea typeface="宋体" panose="02010600030101010101" pitchFamily="2" charset="-122"/>
              </a:defRPr>
            </a:lvl1pPr>
          </a:lstStyle>
          <a:p>
            <a:pPr marL="0" lvl="0" indent="0" defTabSz="890849">
              <a:lnSpc>
                <a:spcPts val="2573"/>
              </a:lnSpc>
              <a:spcBef>
                <a:spcPts val="0"/>
              </a:spcBef>
              <a:buFont typeface="Arial" panose="020B0604020202020204" pitchFamily="34" charset="0"/>
            </a:pPr>
            <a:r>
              <a:rPr lang="zh-CN" altLang="en-US" dirty="0"/>
              <a:t>单击此处编辑母版标题样式</a:t>
            </a:r>
          </a:p>
        </p:txBody>
      </p:sp>
      <p:sp>
        <p:nvSpPr>
          <p:cNvPr id="9" name="文本占位符 6"/>
          <p:cNvSpPr>
            <a:spLocks noGrp="1"/>
          </p:cNvSpPr>
          <p:nvPr>
            <p:ph type="body" sz="quarter" idx="10" hasCustomPrompt="1"/>
          </p:nvPr>
        </p:nvSpPr>
        <p:spPr>
          <a:xfrm>
            <a:off x="548878" y="1047751"/>
            <a:ext cx="8046245" cy="4879805"/>
          </a:xfrm>
          <a:prstGeom prst="rect">
            <a:avLst/>
          </a:prstGeom>
        </p:spPr>
        <p:txBody>
          <a:bodyPr/>
          <a:lstStyle>
            <a:lvl1pPr algn="just" fontAlgn="ctr">
              <a:buClrTx/>
              <a:defRPr baseline="0">
                <a:latin typeface="宋体" panose="02010600030101010101" pitchFamily="2" charset="-122"/>
                <a:ea typeface="宋体" panose="02010600030101010101" pitchFamily="2" charset="-122"/>
                <a:cs typeface="宋体" panose="02010600030101010101" pitchFamily="2" charset="-122"/>
              </a:defRPr>
            </a:lvl1pPr>
          </a:lstStyle>
          <a:p>
            <a:r>
              <a:rPr lang="zh-CN" altLang="en-US" dirty="0"/>
              <a:t>单击此处输入文字</a:t>
            </a:r>
          </a:p>
        </p:txBody>
      </p:sp>
    </p:spTree>
    <p:extLst>
      <p:ext uri="{BB962C8B-B14F-4D97-AF65-F5344CB8AC3E}">
        <p14:creationId xmlns:p14="http://schemas.microsoft.com/office/powerpoint/2010/main" val="2620360511"/>
      </p:ext>
    </p:extLst>
  </p:cSld>
  <p:clrMapOvr>
    <a:masterClrMapping/>
  </p:clrMapOvr>
  <p:extLst>
    <p:ext uri="{DCECCB84-F9BA-43D5-87BE-67443E8EF086}">
      <p15:sldGuideLst xmlns:p15="http://schemas.microsoft.com/office/powerpoint/2012/main">
        <p15:guide id="1" orient="horz" pos="595">
          <p15:clr>
            <a:srgbClr val="FBAE40"/>
          </p15:clr>
        </p15:guide>
        <p15:guide id="2" orient="horz" pos="663">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15#谢谢">
    <p:bg>
      <p:bgPr>
        <a:solidFill>
          <a:srgbClr val="FFFFFF"/>
        </a:solidFill>
        <a:effectLst/>
      </p:bgPr>
    </p:bg>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42AF307D-40F4-EC4C-9108-79E948007529}"/>
              </a:ext>
            </a:extLst>
          </p:cNvPr>
          <p:cNvSpPr txBox="1"/>
          <p:nvPr userDrawn="1"/>
        </p:nvSpPr>
        <p:spPr>
          <a:xfrm>
            <a:off x="455614" y="1402065"/>
            <a:ext cx="2940776" cy="662489"/>
          </a:xfrm>
          <a:prstGeom prst="rect">
            <a:avLst/>
          </a:prstGeom>
          <a:noFill/>
        </p:spPr>
        <p:txBody>
          <a:bodyPr wrap="square" rtlCol="0">
            <a:spAutoFit/>
          </a:bodyPr>
          <a:lstStyle/>
          <a:p>
            <a:pPr algn="l"/>
            <a:r>
              <a:rPr lang="en-US" sz="3705" dirty="0">
                <a:solidFill>
                  <a:schemeClr val="tx1"/>
                </a:solidFill>
              </a:rPr>
              <a:t>Thank you.</a:t>
            </a:r>
          </a:p>
        </p:txBody>
      </p:sp>
    </p:spTree>
    <p:extLst>
      <p:ext uri="{BB962C8B-B14F-4D97-AF65-F5344CB8AC3E}">
        <p14:creationId xmlns:p14="http://schemas.microsoft.com/office/powerpoint/2010/main" val="2493734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074188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3871570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667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34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907182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60539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446980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3468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810919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966213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74675" y="304800"/>
            <a:ext cx="8001000" cy="60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566738" y="1052513"/>
            <a:ext cx="8001000" cy="5113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AutoShape 4"/>
          <p:cNvSpPr>
            <a:spLocks noChangeArrowheads="1"/>
          </p:cNvSpPr>
          <p:nvPr/>
        </p:nvSpPr>
        <p:spPr bwMode="auto">
          <a:xfrm>
            <a:off x="609600" y="908050"/>
            <a:ext cx="7958138" cy="109538"/>
          </a:xfrm>
          <a:custGeom>
            <a:avLst/>
            <a:gdLst>
              <a:gd name="T0" fmla="*/ 0 w 1000"/>
              <a:gd name="T1" fmla="*/ 0 h 1000"/>
              <a:gd name="T2" fmla="*/ 2147483647 w 1000"/>
              <a:gd name="T3" fmla="*/ 0 h 1000"/>
              <a:gd name="T4" fmla="*/ 2147483647 w 1000"/>
              <a:gd name="T5" fmla="*/ 1314287750 h 1000"/>
              <a:gd name="T6" fmla="*/ 0 w 1000"/>
              <a:gd name="T7" fmla="*/ 1314287750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zh-CN" altLang="en-US"/>
          </a:p>
        </p:txBody>
      </p:sp>
      <p:sp>
        <p:nvSpPr>
          <p:cNvPr id="1029" name="Line 5"/>
          <p:cNvSpPr>
            <a:spLocks noChangeShapeType="1"/>
          </p:cNvSpPr>
          <p:nvPr/>
        </p:nvSpPr>
        <p:spPr bwMode="auto">
          <a:xfrm flipV="1">
            <a:off x="609600" y="6172200"/>
            <a:ext cx="7924800" cy="0"/>
          </a:xfrm>
          <a:prstGeom prst="line">
            <a:avLst/>
          </a:prstGeom>
          <a:noFill/>
          <a:ln w="31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0" name="Text Box 9"/>
          <p:cNvSpPr txBox="1">
            <a:spLocks noChangeArrowheads="1"/>
          </p:cNvSpPr>
          <p:nvPr userDrawn="1"/>
        </p:nvSpPr>
        <p:spPr bwMode="auto">
          <a:xfrm>
            <a:off x="3492500" y="6165850"/>
            <a:ext cx="51133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r" eaLnBrk="1" hangingPunct="1">
              <a:spcBef>
                <a:spcPct val="50000"/>
              </a:spcBef>
              <a:defRPr/>
            </a:pPr>
            <a:r>
              <a:rPr lang="en-US" altLang="zh-CN" dirty="0">
                <a:ea typeface="隶书" pitchFamily="49" charset="-122"/>
              </a:rPr>
              <a:t>ASM YJW</a:t>
            </a:r>
            <a:r>
              <a:rPr lang="zh-CN" altLang="en-US" dirty="0">
                <a:ea typeface="隶书" pitchFamily="49" charset="-122"/>
              </a:rPr>
              <a:t> </a:t>
            </a:r>
            <a:r>
              <a:rPr lang="en-US" altLang="zh-CN" dirty="0">
                <a:ea typeface="隶书" pitchFamily="49" charset="-122"/>
              </a:rPr>
              <a:t>HQH</a:t>
            </a:r>
          </a:p>
        </p:txBody>
      </p:sp>
    </p:spTree>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Lst>
  <p:txStyles>
    <p:title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p:titleStyle>
    <p:bodyStyle>
      <a:lvl1pPr marL="469900" indent="-469900" algn="l" rtl="0" eaLnBrk="0" fontAlgn="base" hangingPunct="0">
        <a:spcBef>
          <a:spcPct val="20000"/>
        </a:spcBef>
        <a:spcAft>
          <a:spcPct val="0"/>
        </a:spcAft>
        <a:buClr>
          <a:schemeClr val="accent2"/>
        </a:buClr>
        <a:buFont typeface="Wingdings" pitchFamily="2" charset="2"/>
        <a:buChar char="o"/>
        <a:defRPr sz="30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o"/>
        <a:defRPr sz="2300">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11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jpeg"/><Relationship Id="rId7" Type="http://schemas.openxmlformats.org/officeDocument/2006/relationships/image" Target="../media/image36.png"/><Relationship Id="rId2" Type="http://schemas.openxmlformats.org/officeDocument/2006/relationships/image" Target="../media/image31.jpeg"/><Relationship Id="rId1" Type="http://schemas.openxmlformats.org/officeDocument/2006/relationships/slideLayout" Target="../slideLayouts/slideLayout13.xml"/><Relationship Id="rId6" Type="http://schemas.openxmlformats.org/officeDocument/2006/relationships/image" Target="../media/image35.jpeg"/><Relationship Id="rId5" Type="http://schemas.openxmlformats.org/officeDocument/2006/relationships/image" Target="../media/image34.jpeg"/><Relationship Id="rId10" Type="http://schemas.openxmlformats.org/officeDocument/2006/relationships/image" Target="../media/image39.png"/><Relationship Id="rId4" Type="http://schemas.openxmlformats.org/officeDocument/2006/relationships/image" Target="../media/image33.jpeg"/><Relationship Id="rId9" Type="http://schemas.openxmlformats.org/officeDocument/2006/relationships/image" Target="../media/image38.png"/></Relationships>
</file>

<file path=ppt/slides/_rels/slide36.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58.png"/><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tif"/></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71.png"/><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3.xml"/><Relationship Id="rId4" Type="http://schemas.openxmlformats.org/officeDocument/2006/relationships/image" Target="../media/image7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77.emf"/><Relationship Id="rId7" Type="http://schemas.openxmlformats.org/officeDocument/2006/relationships/image" Target="../media/image79.emf"/><Relationship Id="rId2" Type="http://schemas.openxmlformats.org/officeDocument/2006/relationships/oleObject" Target="../embeddings/oleObject1.bin"/><Relationship Id="rId1" Type="http://schemas.openxmlformats.org/officeDocument/2006/relationships/slideLayout" Target="../slideLayouts/slideLayout13.xml"/><Relationship Id="rId6" Type="http://schemas.openxmlformats.org/officeDocument/2006/relationships/oleObject" Target="../embeddings/oleObject3.bin"/><Relationship Id="rId5" Type="http://schemas.openxmlformats.org/officeDocument/2006/relationships/image" Target="../media/image78.emf"/><Relationship Id="rId4" Type="http://schemas.openxmlformats.org/officeDocument/2006/relationships/oleObject" Target="../embeddings/oleObject2.bin"/></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13.xml"/><Relationship Id="rId6" Type="http://schemas.openxmlformats.org/officeDocument/2006/relationships/image" Target="../media/image87.png"/><Relationship Id="rId5" Type="http://schemas.openxmlformats.org/officeDocument/2006/relationships/image" Target="../media/image86.tiff"/><Relationship Id="rId4" Type="http://schemas.openxmlformats.org/officeDocument/2006/relationships/image" Target="../media/image85.tiff"/><Relationship Id="rId9" Type="http://schemas.openxmlformats.org/officeDocument/2006/relationships/image" Target="../media/image90.png"/></Relationships>
</file>

<file path=ppt/slides/_rels/slide55.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package" Target="../embeddings/Microsoft_Visio_Drawing.vsdx"/><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3.xml"/><Relationship Id="rId5" Type="http://schemas.openxmlformats.org/officeDocument/2006/relationships/chart" Target="../charts/chart4.xml"/><Relationship Id="rId4" Type="http://schemas.openxmlformats.org/officeDocument/2006/relationships/chart" Target="../charts/chart3.xml"/></Relationships>
</file>

<file path=ppt/slides/_rels/slide5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chart" Target="../charts/chart6.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5.jpe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package" Target="../embeddings/Microsoft_Excel_Worksheet1.xlsx"/><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3.xml"/><Relationship Id="rId5" Type="http://schemas.openxmlformats.org/officeDocument/2006/relationships/image" Target="../media/image96.png"/><Relationship Id="rId4" Type="http://schemas.openxmlformats.org/officeDocument/2006/relationships/image" Target="../media/image95.png"/></Relationships>
</file>

<file path=ppt/slides/_rels/slide63.xml.rels><?xml version="1.0" encoding="UTF-8" standalone="yes"?>
<Relationships xmlns="http://schemas.openxmlformats.org/package/2006/relationships"><Relationship Id="rId8" Type="http://schemas.openxmlformats.org/officeDocument/2006/relationships/image" Target="../media/image102.jpe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image" Target="../media/image100.jpeg"/><Relationship Id="rId5" Type="http://schemas.openxmlformats.org/officeDocument/2006/relationships/image" Target="../media/image99.jpeg"/><Relationship Id="rId10" Type="http://schemas.openxmlformats.org/officeDocument/2006/relationships/image" Target="../media/image104.jpeg"/><Relationship Id="rId4" Type="http://schemas.openxmlformats.org/officeDocument/2006/relationships/image" Target="../media/image98.jpeg"/><Relationship Id="rId9" Type="http://schemas.openxmlformats.org/officeDocument/2006/relationships/image" Target="../media/image103.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3.jpeg"/><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Grp="1" noChangeArrowheads="1"/>
          </p:cNvSpPr>
          <p:nvPr>
            <p:ph type="title"/>
          </p:nvPr>
        </p:nvSpPr>
        <p:spPr>
          <a:xfrm>
            <a:off x="539750" y="260350"/>
            <a:ext cx="8281988" cy="647700"/>
          </a:xfrm>
        </p:spPr>
        <p:txBody>
          <a:bodyPr/>
          <a:lstStyle/>
          <a:p>
            <a:pPr eaLnBrk="1" hangingPunct="1"/>
            <a:r>
              <a:rPr lang="zh-CN" altLang="en-US" b="1" dirty="0">
                <a:solidFill>
                  <a:srgbClr val="0000FF"/>
                </a:solidFill>
              </a:rPr>
              <a:t>第</a:t>
            </a:r>
            <a:r>
              <a:rPr lang="en-US" altLang="zh-CN" b="1" dirty="0">
                <a:solidFill>
                  <a:schemeClr val="accent6"/>
                </a:solidFill>
              </a:rPr>
              <a:t>N</a:t>
            </a:r>
            <a:r>
              <a:rPr lang="zh-CN" altLang="en-US" b="1" dirty="0">
                <a:solidFill>
                  <a:srgbClr val="0000FF"/>
                </a:solidFill>
              </a:rPr>
              <a:t>章  华为鲲鹏</a:t>
            </a:r>
            <a:r>
              <a:rPr lang="en-US" altLang="zh-CN" b="1" dirty="0">
                <a:solidFill>
                  <a:srgbClr val="0000FF"/>
                </a:solidFill>
              </a:rPr>
              <a:t>ARM</a:t>
            </a:r>
            <a:r>
              <a:rPr lang="zh-CN" altLang="en-US" b="1" dirty="0">
                <a:solidFill>
                  <a:srgbClr val="0000FF"/>
                </a:solidFill>
              </a:rPr>
              <a:t>汇编</a:t>
            </a:r>
            <a:endParaRPr lang="zh-CN" altLang="en-US" dirty="0"/>
          </a:p>
        </p:txBody>
      </p:sp>
      <p:sp>
        <p:nvSpPr>
          <p:cNvPr id="2051" name="Text Box 6"/>
          <p:cNvSpPr txBox="1">
            <a:spLocks noChangeArrowheads="1"/>
          </p:cNvSpPr>
          <p:nvPr/>
        </p:nvSpPr>
        <p:spPr bwMode="auto">
          <a:xfrm>
            <a:off x="611188" y="1989138"/>
            <a:ext cx="79200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spcBef>
                <a:spcPct val="50000"/>
              </a:spcBef>
            </a:pPr>
            <a:endParaRPr lang="zh-CN" altLang="zh-CN"/>
          </a:p>
        </p:txBody>
      </p:sp>
      <p:sp>
        <p:nvSpPr>
          <p:cNvPr id="6" name="Text Box 7"/>
          <p:cNvSpPr txBox="1">
            <a:spLocks noChangeArrowheads="1"/>
          </p:cNvSpPr>
          <p:nvPr/>
        </p:nvSpPr>
        <p:spPr bwMode="auto">
          <a:xfrm>
            <a:off x="611188" y="1052736"/>
            <a:ext cx="7921625" cy="3195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lnSpc>
                <a:spcPts val="5600"/>
              </a:lnSpc>
              <a:spcBef>
                <a:spcPts val="600"/>
              </a:spcBef>
            </a:pPr>
            <a:r>
              <a:rPr lang="en-US" altLang="zh-CN" sz="3200" b="1" dirty="0">
                <a:solidFill>
                  <a:srgbClr val="0000FF"/>
                </a:solidFill>
              </a:rPr>
              <a:t>N.1  </a:t>
            </a:r>
            <a:r>
              <a:rPr lang="zh-CN" altLang="en-US" sz="3200" b="1" dirty="0">
                <a:solidFill>
                  <a:srgbClr val="0000FF"/>
                </a:solidFill>
              </a:rPr>
              <a:t>计算机系统概述</a:t>
            </a:r>
          </a:p>
          <a:p>
            <a:pPr eaLnBrk="1" hangingPunct="1">
              <a:lnSpc>
                <a:spcPts val="5600"/>
              </a:lnSpc>
              <a:spcBef>
                <a:spcPts val="600"/>
              </a:spcBef>
            </a:pPr>
            <a:r>
              <a:rPr lang="en-US" altLang="zh-CN" sz="3200" b="1" dirty="0">
                <a:solidFill>
                  <a:srgbClr val="0000FF"/>
                </a:solidFill>
              </a:rPr>
              <a:t>N.2  ARM</a:t>
            </a:r>
            <a:r>
              <a:rPr lang="zh-CN" altLang="en-US" sz="3200" b="1" dirty="0">
                <a:solidFill>
                  <a:srgbClr val="0000FF"/>
                </a:solidFill>
              </a:rPr>
              <a:t>处理器体系结构</a:t>
            </a:r>
            <a:endParaRPr lang="en-US" altLang="zh-CN" sz="3200" b="1" dirty="0">
              <a:solidFill>
                <a:srgbClr val="0000FF"/>
              </a:solidFill>
            </a:endParaRPr>
          </a:p>
          <a:p>
            <a:pPr eaLnBrk="1" hangingPunct="1">
              <a:lnSpc>
                <a:spcPts val="5600"/>
              </a:lnSpc>
              <a:spcBef>
                <a:spcPts val="600"/>
              </a:spcBef>
            </a:pPr>
            <a:r>
              <a:rPr lang="en-US" altLang="zh-CN" sz="3200" b="1" dirty="0">
                <a:solidFill>
                  <a:srgbClr val="0000FF"/>
                </a:solidFill>
              </a:rPr>
              <a:t>N.3  </a:t>
            </a:r>
            <a:r>
              <a:rPr lang="zh-CN" altLang="en-US" sz="3200" b="1" dirty="0">
                <a:solidFill>
                  <a:srgbClr val="0000FF"/>
                </a:solidFill>
              </a:rPr>
              <a:t>鲲鹏系列处理器</a:t>
            </a:r>
            <a:endParaRPr lang="en-US" altLang="zh-CN" sz="3200" b="1" dirty="0">
              <a:solidFill>
                <a:srgbClr val="0000FF"/>
              </a:solidFill>
            </a:endParaRPr>
          </a:p>
          <a:p>
            <a:pPr eaLnBrk="1" hangingPunct="1">
              <a:lnSpc>
                <a:spcPts val="5600"/>
              </a:lnSpc>
              <a:spcBef>
                <a:spcPts val="600"/>
              </a:spcBef>
            </a:pPr>
            <a:r>
              <a:rPr lang="en-US" altLang="zh-CN" sz="3200" b="1" dirty="0">
                <a:solidFill>
                  <a:srgbClr val="0000FF"/>
                </a:solidFill>
              </a:rPr>
              <a:t>N.4  ARM v8</a:t>
            </a:r>
            <a:r>
              <a:rPr lang="zh-CN" altLang="en-US" sz="3200" b="1" dirty="0">
                <a:solidFill>
                  <a:srgbClr val="0000FF"/>
                </a:solidFill>
              </a:rPr>
              <a:t>处理器体系结构</a:t>
            </a:r>
            <a:endParaRPr lang="en-US" altLang="zh-CN" sz="3200" b="1" dirty="0">
              <a:solidFill>
                <a:srgbClr val="0000FF"/>
              </a:solidFill>
            </a:endParaRPr>
          </a:p>
        </p:txBody>
      </p:sp>
      <p:pic>
        <p:nvPicPr>
          <p:cNvPr id="1026" name="Picture 2" descr="https://res.hc-cdn.com/cnpm-common-resource/2.0.2/base/header/components/images/logo.png">
            <a:extLst>
              <a:ext uri="{FF2B5EF4-FFF2-40B4-BE49-F238E27FC236}">
                <a16:creationId xmlns:a16="http://schemas.microsoft.com/office/drawing/2014/main" id="{8D328595-F3CD-41A5-8C83-37A8C52FB2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1726"/>
          <a:stretch/>
        </p:blipFill>
        <p:spPr bwMode="auto">
          <a:xfrm>
            <a:off x="7956376" y="232525"/>
            <a:ext cx="758279" cy="60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646472" y="991551"/>
            <a:ext cx="8046244" cy="485982"/>
          </a:xfrm>
        </p:spPr>
        <p:txBody>
          <a:bodyPr>
            <a:normAutofit fontScale="90000"/>
          </a:bodyPr>
          <a:lstStyle/>
          <a:p>
            <a:pPr marL="457200" indent="-457200" eaLnBrk="1" hangingPunct="1">
              <a:lnSpc>
                <a:spcPts val="5600"/>
              </a:lnSpc>
              <a:spcBef>
                <a:spcPts val="600"/>
              </a:spcBef>
              <a:buFont typeface="Wingdings" panose="05000000000000000000" pitchFamily="2" charset="2"/>
              <a:buChar char="Ø"/>
            </a:pPr>
            <a:r>
              <a:rPr lang="zh-CN" altLang="en-US" sz="3200" b="1" kern="1200" dirty="0">
                <a:solidFill>
                  <a:srgbClr val="0000FF"/>
                </a:solidFill>
                <a:latin typeface="Verdana" pitchFamily="34" charset="0"/>
                <a:ea typeface="宋体" pitchFamily="2" charset="-122"/>
                <a:cs typeface="+mn-cs"/>
              </a:rPr>
              <a:t>处理器发展趋势</a:t>
            </a:r>
          </a:p>
        </p:txBody>
      </p:sp>
      <p:sp>
        <p:nvSpPr>
          <p:cNvPr id="18" name="椭圆 17"/>
          <p:cNvSpPr/>
          <p:nvPr/>
        </p:nvSpPr>
        <p:spPr bwMode="auto">
          <a:xfrm>
            <a:off x="3863510" y="2456751"/>
            <a:ext cx="914093" cy="594049"/>
          </a:xfrm>
          <a:prstGeom prst="ellipse">
            <a:avLst/>
          </a:prstGeom>
          <a:solidFill>
            <a:srgbClr val="92D05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78" tIns="34289" rIns="68578" bIns="34289" numCol="1" rtlCol="0" anchor="ctr" anchorCtr="0" compatLnSpc="1">
            <a:prstTxWarp prst="textNoShape">
              <a:avLst/>
            </a:prstTxWarp>
          </a:bodyPr>
          <a:lstStyle/>
          <a:p>
            <a:pPr algn="ctr" defTabSz="685732">
              <a:buClr>
                <a:srgbClr val="CC9900"/>
              </a:buClr>
            </a:pPr>
            <a:r>
              <a:rPr lang="en-US" altLang="zh-CN" sz="1050" dirty="0">
                <a:latin typeface="宋体" panose="02010600030101010101" pitchFamily="2" charset="-122"/>
              </a:rPr>
              <a:t>POWER</a:t>
            </a:r>
            <a:endParaRPr lang="zh-CN" altLang="en-US" sz="1050" dirty="0">
              <a:latin typeface="宋体" panose="02010600030101010101" pitchFamily="2" charset="-122"/>
            </a:endParaRPr>
          </a:p>
        </p:txBody>
      </p:sp>
      <p:sp>
        <p:nvSpPr>
          <p:cNvPr id="19" name="椭圆 18"/>
          <p:cNvSpPr/>
          <p:nvPr/>
        </p:nvSpPr>
        <p:spPr bwMode="auto">
          <a:xfrm>
            <a:off x="4399572" y="2834782"/>
            <a:ext cx="648053" cy="1458120"/>
          </a:xfrm>
          <a:prstGeom prst="ellipse">
            <a:avLst/>
          </a:prstGeom>
          <a:solidFill>
            <a:srgbClr val="00B0F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78" tIns="34289" rIns="68578" bIns="34289" numCol="1" rtlCol="0" anchor="ctr" anchorCtr="0" compatLnSpc="1">
            <a:prstTxWarp prst="textNoShape">
              <a:avLst/>
            </a:prstTxWarp>
          </a:bodyPr>
          <a:lstStyle/>
          <a:p>
            <a:pPr algn="ctr" defTabSz="685732">
              <a:buClr>
                <a:srgbClr val="CC9900"/>
              </a:buClr>
            </a:pPr>
            <a:r>
              <a:rPr lang="en-US" altLang="zh-CN" sz="1050" dirty="0">
                <a:latin typeface="宋体" panose="02010600030101010101" pitchFamily="2" charset="-122"/>
              </a:rPr>
              <a:t>X86</a:t>
            </a:r>
            <a:endParaRPr lang="zh-CN" altLang="en-US" sz="1050" dirty="0">
              <a:latin typeface="宋体" panose="02010600030101010101" pitchFamily="2" charset="-122"/>
            </a:endParaRPr>
          </a:p>
        </p:txBody>
      </p:sp>
      <p:sp>
        <p:nvSpPr>
          <p:cNvPr id="21" name="椭圆 20"/>
          <p:cNvSpPr/>
          <p:nvPr/>
        </p:nvSpPr>
        <p:spPr bwMode="auto">
          <a:xfrm>
            <a:off x="4615589" y="3993804"/>
            <a:ext cx="739233" cy="407108"/>
          </a:xfrm>
          <a:prstGeom prst="ellipse">
            <a:avLst/>
          </a:prstGeom>
          <a:solidFill>
            <a:schemeClr val="accent1">
              <a:lumMod val="75000"/>
            </a:schemeClr>
          </a:solidFill>
          <a:ln>
            <a:noFill/>
          </a:ln>
          <a:effectLst/>
        </p:spPr>
        <p:txBody>
          <a:bodyPr vert="horz" wrap="square" lIns="68578" tIns="34289" rIns="68578" bIns="34289" numCol="1" rtlCol="0" anchor="ctr" anchorCtr="0" compatLnSpc="1">
            <a:prstTxWarp prst="textNoShape">
              <a:avLst/>
            </a:prstTxWarp>
          </a:bodyPr>
          <a:lstStyle/>
          <a:p>
            <a:pPr algn="ctr" defTabSz="685732">
              <a:buClr>
                <a:srgbClr val="CC9900"/>
              </a:buClr>
            </a:pPr>
            <a:r>
              <a:rPr lang="en-US" altLang="zh-CN" sz="900" dirty="0">
                <a:latin typeface="宋体" panose="02010600030101010101" pitchFamily="2" charset="-122"/>
              </a:rPr>
              <a:t>MIPS</a:t>
            </a:r>
            <a:endParaRPr lang="zh-CN" altLang="en-US" sz="900" dirty="0">
              <a:latin typeface="宋体" panose="02010600030101010101" pitchFamily="2" charset="-122"/>
            </a:endParaRPr>
          </a:p>
        </p:txBody>
      </p:sp>
      <p:sp>
        <p:nvSpPr>
          <p:cNvPr id="20" name="椭圆 19"/>
          <p:cNvSpPr/>
          <p:nvPr/>
        </p:nvSpPr>
        <p:spPr bwMode="auto">
          <a:xfrm>
            <a:off x="3995323" y="3745507"/>
            <a:ext cx="674271" cy="925427"/>
          </a:xfrm>
          <a:prstGeom prst="ellipse">
            <a:avLst/>
          </a:prstGeom>
          <a:solidFill>
            <a:srgbClr val="FFFF0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78" tIns="34289" rIns="68578" bIns="34289" numCol="1" rtlCol="0" anchor="ctr" anchorCtr="0" compatLnSpc="1">
            <a:prstTxWarp prst="textNoShape">
              <a:avLst/>
            </a:prstTxWarp>
          </a:bodyPr>
          <a:lstStyle/>
          <a:p>
            <a:pPr algn="ctr" defTabSz="685732">
              <a:buClr>
                <a:srgbClr val="CC9900"/>
              </a:buClr>
            </a:pPr>
            <a:r>
              <a:rPr lang="en-US" altLang="zh-CN" sz="1050" dirty="0">
                <a:latin typeface="宋体" panose="02010600030101010101" pitchFamily="2" charset="-122"/>
              </a:rPr>
              <a:t>ARM</a:t>
            </a:r>
            <a:endParaRPr lang="zh-CN" altLang="en-US" sz="1050" dirty="0">
              <a:latin typeface="宋体" panose="02010600030101010101" pitchFamily="2" charset="-122"/>
            </a:endParaRPr>
          </a:p>
        </p:txBody>
      </p:sp>
      <p:cxnSp>
        <p:nvCxnSpPr>
          <p:cNvPr id="23" name="直接连接符 22"/>
          <p:cNvCxnSpPr/>
          <p:nvPr/>
        </p:nvCxnSpPr>
        <p:spPr bwMode="auto">
          <a:xfrm>
            <a:off x="764381" y="4999376"/>
            <a:ext cx="7714601" cy="0"/>
          </a:xfrm>
          <a:prstGeom prst="line">
            <a:avLst/>
          </a:prstGeom>
          <a:noFill/>
          <a:ln w="38100">
            <a:solidFill>
              <a:srgbClr val="C7000B"/>
            </a:solidFill>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TextBox 24"/>
          <p:cNvSpPr txBox="1"/>
          <p:nvPr/>
        </p:nvSpPr>
        <p:spPr>
          <a:xfrm>
            <a:off x="736317" y="2474773"/>
            <a:ext cx="994156" cy="276999"/>
          </a:xfrm>
          <a:prstGeom prst="rect">
            <a:avLst/>
          </a:prstGeom>
          <a:noFill/>
        </p:spPr>
        <p:txBody>
          <a:bodyPr wrap="square" rtlCol="0">
            <a:spAutoFit/>
          </a:bodyPr>
          <a:lstStyle/>
          <a:p>
            <a:r>
              <a:rPr lang="zh-CN" altLang="en-US" sz="1200" dirty="0">
                <a:latin typeface="宋体" panose="02010600030101010101" pitchFamily="2" charset="-122"/>
              </a:rPr>
              <a:t>高端服务器</a:t>
            </a:r>
          </a:p>
        </p:txBody>
      </p:sp>
      <p:sp>
        <p:nvSpPr>
          <p:cNvPr id="26" name="TextBox 25"/>
          <p:cNvSpPr txBox="1"/>
          <p:nvPr/>
        </p:nvSpPr>
        <p:spPr>
          <a:xfrm>
            <a:off x="733581" y="3385528"/>
            <a:ext cx="1023783" cy="276999"/>
          </a:xfrm>
          <a:prstGeom prst="rect">
            <a:avLst/>
          </a:prstGeom>
          <a:noFill/>
        </p:spPr>
        <p:txBody>
          <a:bodyPr wrap="square" rtlCol="0">
            <a:spAutoFit/>
          </a:bodyPr>
          <a:lstStyle/>
          <a:p>
            <a:r>
              <a:rPr lang="en-US" altLang="zh-CN" sz="1200" dirty="0">
                <a:latin typeface="宋体" panose="02010600030101010101" pitchFamily="2" charset="-122"/>
              </a:rPr>
              <a:t>PC &amp; </a:t>
            </a:r>
            <a:r>
              <a:rPr lang="zh-CN" altLang="en-US" sz="1200" dirty="0">
                <a:latin typeface="宋体" panose="02010600030101010101" pitchFamily="2" charset="-122"/>
              </a:rPr>
              <a:t>服务器</a:t>
            </a:r>
          </a:p>
        </p:txBody>
      </p:sp>
      <p:sp>
        <p:nvSpPr>
          <p:cNvPr id="27" name="TextBox 26"/>
          <p:cNvSpPr txBox="1"/>
          <p:nvPr/>
        </p:nvSpPr>
        <p:spPr>
          <a:xfrm>
            <a:off x="733254" y="4311552"/>
            <a:ext cx="1297235" cy="461665"/>
          </a:xfrm>
          <a:prstGeom prst="rect">
            <a:avLst/>
          </a:prstGeom>
          <a:noFill/>
        </p:spPr>
        <p:txBody>
          <a:bodyPr wrap="square" rtlCol="0">
            <a:spAutoFit/>
          </a:bodyPr>
          <a:lstStyle/>
          <a:p>
            <a:r>
              <a:rPr lang="zh-CN" altLang="en-US" sz="1200" dirty="0">
                <a:latin typeface="宋体" panose="02010600030101010101" pitchFamily="2" charset="-122"/>
              </a:rPr>
              <a:t>嵌入式</a:t>
            </a:r>
            <a:r>
              <a:rPr lang="en-US" altLang="zh-CN" sz="1200" dirty="0">
                <a:latin typeface="宋体" panose="02010600030101010101" pitchFamily="2" charset="-122"/>
              </a:rPr>
              <a:t>/</a:t>
            </a:r>
          </a:p>
          <a:p>
            <a:r>
              <a:rPr lang="zh-CN" altLang="en-US" sz="1200" dirty="0">
                <a:latin typeface="宋体" panose="02010600030101010101" pitchFamily="2" charset="-122"/>
              </a:rPr>
              <a:t>移动</a:t>
            </a:r>
            <a:r>
              <a:rPr lang="en-US" altLang="zh-CN" sz="1200" dirty="0">
                <a:latin typeface="宋体" panose="02010600030101010101" pitchFamily="2" charset="-122"/>
              </a:rPr>
              <a:t>/</a:t>
            </a:r>
            <a:r>
              <a:rPr lang="zh-CN" altLang="en-US" sz="1200" dirty="0">
                <a:latin typeface="宋体" panose="02010600030101010101" pitchFamily="2" charset="-122"/>
              </a:rPr>
              <a:t>消费</a:t>
            </a:r>
          </a:p>
        </p:txBody>
      </p:sp>
      <p:sp>
        <p:nvSpPr>
          <p:cNvPr id="4" name="椭圆 3"/>
          <p:cNvSpPr/>
          <p:nvPr/>
        </p:nvSpPr>
        <p:spPr bwMode="auto">
          <a:xfrm>
            <a:off x="1657383" y="2317281"/>
            <a:ext cx="1045180" cy="669128"/>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78" tIns="34289" rIns="68578" bIns="34289" numCol="1" rtlCol="0" anchor="ctr" anchorCtr="0" compatLnSpc="1">
            <a:prstTxWarp prst="textNoShape">
              <a:avLst/>
            </a:prstTxWarp>
          </a:bodyPr>
          <a:lstStyle/>
          <a:p>
            <a:pPr algn="ctr" defTabSz="685732">
              <a:buClr>
                <a:srgbClr val="CC9900"/>
              </a:buClr>
            </a:pPr>
            <a:r>
              <a:rPr lang="en-US" altLang="zh-CN" sz="1200" dirty="0">
                <a:latin typeface="宋体" panose="02010600030101010101" pitchFamily="2" charset="-122"/>
              </a:rPr>
              <a:t>POWER</a:t>
            </a:r>
            <a:endParaRPr lang="zh-CN" altLang="en-US" sz="1200" dirty="0">
              <a:latin typeface="宋体" panose="02010600030101010101" pitchFamily="2" charset="-122"/>
            </a:endParaRPr>
          </a:p>
        </p:txBody>
      </p:sp>
      <p:sp>
        <p:nvSpPr>
          <p:cNvPr id="5" name="椭圆 4"/>
          <p:cNvSpPr/>
          <p:nvPr/>
        </p:nvSpPr>
        <p:spPr bwMode="auto">
          <a:xfrm>
            <a:off x="2629471" y="2499771"/>
            <a:ext cx="852767" cy="188356"/>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78" tIns="34289" rIns="68578" bIns="34289" numCol="1" rtlCol="0" anchor="ctr" anchorCtr="0" compatLnSpc="1">
            <a:prstTxWarp prst="textNoShape">
              <a:avLst/>
            </a:prstTxWarp>
          </a:bodyPr>
          <a:lstStyle/>
          <a:p>
            <a:pPr algn="ctr" defTabSz="685732">
              <a:buClr>
                <a:srgbClr val="CC9900"/>
              </a:buClr>
            </a:pPr>
            <a:r>
              <a:rPr lang="en-US" altLang="zh-CN" sz="900" dirty="0">
                <a:latin typeface="宋体" panose="02010600030101010101" pitchFamily="2" charset="-122"/>
              </a:rPr>
              <a:t>PA-RISC</a:t>
            </a:r>
            <a:endParaRPr lang="zh-CN" altLang="en-US" sz="900" dirty="0">
              <a:latin typeface="宋体" panose="02010600030101010101" pitchFamily="2" charset="-122"/>
            </a:endParaRPr>
          </a:p>
        </p:txBody>
      </p:sp>
      <p:sp>
        <p:nvSpPr>
          <p:cNvPr id="7" name="椭圆 6"/>
          <p:cNvSpPr/>
          <p:nvPr/>
        </p:nvSpPr>
        <p:spPr bwMode="auto">
          <a:xfrm>
            <a:off x="2629471" y="2256452"/>
            <a:ext cx="872108" cy="201815"/>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78" tIns="34289" rIns="68578" bIns="34289" numCol="1" rtlCol="0" anchor="ctr" anchorCtr="0" compatLnSpc="1">
            <a:prstTxWarp prst="textNoShape">
              <a:avLst/>
            </a:prstTxWarp>
          </a:bodyPr>
          <a:lstStyle/>
          <a:p>
            <a:pPr algn="ctr" defTabSz="685732">
              <a:buClr>
                <a:srgbClr val="CC9900"/>
              </a:buClr>
            </a:pPr>
            <a:r>
              <a:rPr lang="en-US" altLang="zh-CN" sz="900" dirty="0">
                <a:latin typeface="宋体" panose="02010600030101010101" pitchFamily="2" charset="-122"/>
              </a:rPr>
              <a:t>SPARC</a:t>
            </a:r>
            <a:endParaRPr lang="zh-CN" altLang="en-US" sz="900" dirty="0">
              <a:latin typeface="宋体" panose="02010600030101010101" pitchFamily="2" charset="-122"/>
            </a:endParaRPr>
          </a:p>
        </p:txBody>
      </p:sp>
      <p:sp>
        <p:nvSpPr>
          <p:cNvPr id="8" name="椭圆 7"/>
          <p:cNvSpPr/>
          <p:nvPr/>
        </p:nvSpPr>
        <p:spPr bwMode="auto">
          <a:xfrm>
            <a:off x="2629472" y="2743091"/>
            <a:ext cx="809322" cy="214860"/>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78" tIns="34289" rIns="68578" bIns="34289" numCol="1" rtlCol="0" anchor="ctr" anchorCtr="0" compatLnSpc="1">
            <a:prstTxWarp prst="textNoShape">
              <a:avLst/>
            </a:prstTxWarp>
          </a:bodyPr>
          <a:lstStyle/>
          <a:p>
            <a:pPr algn="ctr" defTabSz="685732">
              <a:buClr>
                <a:srgbClr val="CC9900"/>
              </a:buClr>
            </a:pPr>
            <a:r>
              <a:rPr lang="en-US" altLang="zh-CN" sz="900" dirty="0">
                <a:latin typeface="宋体" panose="02010600030101010101" pitchFamily="2" charset="-122"/>
              </a:rPr>
              <a:t>Itanium</a:t>
            </a:r>
            <a:endParaRPr lang="zh-CN" altLang="en-US" sz="900" dirty="0">
              <a:latin typeface="宋体" panose="02010600030101010101" pitchFamily="2" charset="-122"/>
            </a:endParaRPr>
          </a:p>
        </p:txBody>
      </p:sp>
      <p:sp>
        <p:nvSpPr>
          <p:cNvPr id="9" name="椭圆 8"/>
          <p:cNvSpPr/>
          <p:nvPr/>
        </p:nvSpPr>
        <p:spPr bwMode="auto">
          <a:xfrm>
            <a:off x="2660617" y="3768639"/>
            <a:ext cx="809814" cy="304148"/>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78" tIns="34289" rIns="68578" bIns="34289" numCol="1" rtlCol="0" anchor="ctr" anchorCtr="0" compatLnSpc="1">
            <a:prstTxWarp prst="textNoShape">
              <a:avLst/>
            </a:prstTxWarp>
          </a:bodyPr>
          <a:lstStyle/>
          <a:p>
            <a:pPr algn="ctr" defTabSz="685732">
              <a:buClr>
                <a:srgbClr val="CC9900"/>
              </a:buClr>
            </a:pPr>
            <a:r>
              <a:rPr lang="en-US" altLang="zh-CN" sz="900" dirty="0">
                <a:latin typeface="宋体" panose="02010600030101010101" pitchFamily="2" charset="-122"/>
              </a:rPr>
              <a:t>Moto 68K</a:t>
            </a:r>
            <a:endParaRPr lang="zh-CN" altLang="en-US" sz="900" dirty="0">
              <a:latin typeface="宋体" panose="02010600030101010101" pitchFamily="2" charset="-122"/>
            </a:endParaRPr>
          </a:p>
        </p:txBody>
      </p:sp>
      <p:sp>
        <p:nvSpPr>
          <p:cNvPr id="10" name="椭圆 9"/>
          <p:cNvSpPr/>
          <p:nvPr/>
        </p:nvSpPr>
        <p:spPr bwMode="auto">
          <a:xfrm>
            <a:off x="1757364" y="3047240"/>
            <a:ext cx="972000" cy="972000"/>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78" tIns="34289" rIns="68578" bIns="34289" numCol="1" rtlCol="0" anchor="ctr" anchorCtr="0" compatLnSpc="1">
            <a:prstTxWarp prst="textNoShape">
              <a:avLst/>
            </a:prstTxWarp>
          </a:bodyPr>
          <a:lstStyle/>
          <a:p>
            <a:pPr algn="ctr" defTabSz="685732">
              <a:buClr>
                <a:srgbClr val="CC9900"/>
              </a:buClr>
            </a:pPr>
            <a:r>
              <a:rPr lang="en-US" altLang="zh-CN" sz="1200" dirty="0">
                <a:latin typeface="宋体" panose="02010600030101010101" pitchFamily="2" charset="-122"/>
              </a:rPr>
              <a:t>X86</a:t>
            </a:r>
            <a:endParaRPr lang="zh-CN" altLang="en-US" sz="1200" dirty="0">
              <a:latin typeface="宋体" panose="02010600030101010101" pitchFamily="2" charset="-122"/>
            </a:endParaRPr>
          </a:p>
        </p:txBody>
      </p:sp>
      <p:sp>
        <p:nvSpPr>
          <p:cNvPr id="11" name="椭圆 10"/>
          <p:cNvSpPr/>
          <p:nvPr/>
        </p:nvSpPr>
        <p:spPr bwMode="auto">
          <a:xfrm>
            <a:off x="2754058" y="3473049"/>
            <a:ext cx="622934" cy="243320"/>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78" tIns="34289" rIns="68578" bIns="34289" numCol="1" rtlCol="0" anchor="ctr" anchorCtr="0" compatLnSpc="1">
            <a:prstTxWarp prst="textNoShape">
              <a:avLst/>
            </a:prstTxWarp>
          </a:bodyPr>
          <a:lstStyle/>
          <a:p>
            <a:pPr algn="ctr" defTabSz="685732">
              <a:buClr>
                <a:srgbClr val="CC9900"/>
              </a:buClr>
            </a:pPr>
            <a:r>
              <a:rPr lang="en-US" altLang="zh-CN" sz="900" dirty="0">
                <a:latin typeface="宋体" panose="02010600030101010101" pitchFamily="2" charset="-122"/>
              </a:rPr>
              <a:t>MIPS</a:t>
            </a:r>
            <a:endParaRPr lang="zh-CN" altLang="en-US" sz="900" dirty="0">
              <a:latin typeface="宋体" panose="02010600030101010101" pitchFamily="2" charset="-122"/>
            </a:endParaRPr>
          </a:p>
        </p:txBody>
      </p:sp>
      <p:sp>
        <p:nvSpPr>
          <p:cNvPr id="12" name="椭圆 11"/>
          <p:cNvSpPr/>
          <p:nvPr/>
        </p:nvSpPr>
        <p:spPr bwMode="auto">
          <a:xfrm>
            <a:off x="1944244" y="4081348"/>
            <a:ext cx="622934" cy="243320"/>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78" tIns="34289" rIns="68578" bIns="34289" numCol="1" rtlCol="0" anchor="ctr" anchorCtr="0" compatLnSpc="1">
            <a:prstTxWarp prst="textNoShape">
              <a:avLst/>
            </a:prstTxWarp>
          </a:bodyPr>
          <a:lstStyle/>
          <a:p>
            <a:pPr algn="ctr" defTabSz="685732">
              <a:buClr>
                <a:srgbClr val="CC9900"/>
              </a:buClr>
            </a:pPr>
            <a:r>
              <a:rPr lang="en-US" altLang="zh-CN" sz="900" dirty="0">
                <a:latin typeface="宋体" panose="02010600030101010101" pitchFamily="2" charset="-122"/>
              </a:rPr>
              <a:t>PPC</a:t>
            </a:r>
            <a:endParaRPr lang="zh-CN" altLang="en-US" sz="900" dirty="0">
              <a:latin typeface="宋体" panose="02010600030101010101" pitchFamily="2" charset="-122"/>
            </a:endParaRPr>
          </a:p>
        </p:txBody>
      </p:sp>
      <p:sp>
        <p:nvSpPr>
          <p:cNvPr id="13" name="椭圆 12"/>
          <p:cNvSpPr/>
          <p:nvPr/>
        </p:nvSpPr>
        <p:spPr bwMode="auto">
          <a:xfrm>
            <a:off x="1928451" y="4385497"/>
            <a:ext cx="622934" cy="486638"/>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78" tIns="34289" rIns="68578" bIns="34289" numCol="1" rtlCol="0" anchor="ctr" anchorCtr="0" compatLnSpc="1">
            <a:prstTxWarp prst="textNoShape">
              <a:avLst/>
            </a:prstTxWarp>
          </a:bodyPr>
          <a:lstStyle/>
          <a:p>
            <a:pPr algn="ctr" defTabSz="685732">
              <a:buClr>
                <a:srgbClr val="CC9900"/>
              </a:buClr>
            </a:pPr>
            <a:r>
              <a:rPr lang="en-US" altLang="zh-CN" sz="900" dirty="0">
                <a:latin typeface="宋体" panose="02010600030101010101" pitchFamily="2" charset="-122"/>
              </a:rPr>
              <a:t>ARM</a:t>
            </a:r>
            <a:endParaRPr lang="zh-CN" altLang="en-US" sz="900" dirty="0">
              <a:latin typeface="宋体" panose="02010600030101010101" pitchFamily="2" charset="-122"/>
            </a:endParaRPr>
          </a:p>
        </p:txBody>
      </p:sp>
      <p:sp>
        <p:nvSpPr>
          <p:cNvPr id="16" name="椭圆 15"/>
          <p:cNvSpPr/>
          <p:nvPr/>
        </p:nvSpPr>
        <p:spPr bwMode="auto">
          <a:xfrm>
            <a:off x="1819657" y="2061400"/>
            <a:ext cx="747521" cy="243320"/>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78" tIns="34289" rIns="68578" bIns="34289" numCol="1" rtlCol="0" anchor="ctr" anchorCtr="0" compatLnSpc="1">
            <a:prstTxWarp prst="textNoShape">
              <a:avLst/>
            </a:prstTxWarp>
          </a:bodyPr>
          <a:lstStyle/>
          <a:p>
            <a:pPr algn="ctr" defTabSz="685732">
              <a:buClr>
                <a:srgbClr val="CC9900"/>
              </a:buClr>
            </a:pPr>
            <a:r>
              <a:rPr lang="en-US" altLang="zh-CN" sz="900" dirty="0">
                <a:latin typeface="宋体" panose="02010600030101010101" pitchFamily="2" charset="-122"/>
              </a:rPr>
              <a:t>Z</a:t>
            </a:r>
            <a:endParaRPr lang="zh-CN" altLang="en-US" sz="900" dirty="0">
              <a:latin typeface="宋体" panose="02010600030101010101" pitchFamily="2" charset="-122"/>
            </a:endParaRPr>
          </a:p>
        </p:txBody>
      </p:sp>
      <p:sp>
        <p:nvSpPr>
          <p:cNvPr id="28" name="椭圆 27"/>
          <p:cNvSpPr/>
          <p:nvPr/>
        </p:nvSpPr>
        <p:spPr bwMode="auto">
          <a:xfrm>
            <a:off x="2629471" y="4507155"/>
            <a:ext cx="622934" cy="243320"/>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78" tIns="34289" rIns="68578" bIns="34289" numCol="1" rtlCol="0" anchor="ctr" anchorCtr="0" compatLnSpc="1">
            <a:prstTxWarp prst="textNoShape">
              <a:avLst/>
            </a:prstTxWarp>
          </a:bodyPr>
          <a:lstStyle/>
          <a:p>
            <a:pPr algn="ctr" defTabSz="685732">
              <a:buClr>
                <a:srgbClr val="CC9900"/>
              </a:buClr>
            </a:pPr>
            <a:r>
              <a:rPr lang="en-US" altLang="zh-CN" sz="900" dirty="0">
                <a:latin typeface="宋体" panose="02010600030101010101" pitchFamily="2" charset="-122"/>
              </a:rPr>
              <a:t>DSP</a:t>
            </a:r>
            <a:endParaRPr lang="zh-CN" altLang="en-US" sz="900" dirty="0">
              <a:latin typeface="宋体" panose="02010600030101010101" pitchFamily="2" charset="-122"/>
            </a:endParaRPr>
          </a:p>
        </p:txBody>
      </p:sp>
      <p:sp>
        <p:nvSpPr>
          <p:cNvPr id="29" name="椭圆 28"/>
          <p:cNvSpPr/>
          <p:nvPr/>
        </p:nvSpPr>
        <p:spPr bwMode="auto">
          <a:xfrm>
            <a:off x="2629471" y="4203007"/>
            <a:ext cx="622934" cy="243320"/>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78" tIns="34289" rIns="68578" bIns="34289" numCol="1" rtlCol="0" anchor="ctr" anchorCtr="0" compatLnSpc="1">
            <a:prstTxWarp prst="textNoShape">
              <a:avLst/>
            </a:prstTxWarp>
          </a:bodyPr>
          <a:lstStyle/>
          <a:p>
            <a:pPr algn="ctr" defTabSz="685732">
              <a:buClr>
                <a:srgbClr val="CC9900"/>
              </a:buClr>
            </a:pPr>
            <a:r>
              <a:rPr lang="en-US" altLang="zh-CN" sz="900" dirty="0">
                <a:latin typeface="宋体" panose="02010600030101010101" pitchFamily="2" charset="-122"/>
              </a:rPr>
              <a:t>NP</a:t>
            </a:r>
            <a:endParaRPr lang="zh-CN" altLang="en-US" sz="900" dirty="0">
              <a:latin typeface="宋体" panose="02010600030101010101" pitchFamily="2" charset="-122"/>
            </a:endParaRPr>
          </a:p>
        </p:txBody>
      </p:sp>
      <p:cxnSp>
        <p:nvCxnSpPr>
          <p:cNvPr id="32" name="直接连接符 31"/>
          <p:cNvCxnSpPr/>
          <p:nvPr/>
        </p:nvCxnSpPr>
        <p:spPr bwMode="auto">
          <a:xfrm>
            <a:off x="1165728" y="4132895"/>
            <a:ext cx="6737932" cy="0"/>
          </a:xfrm>
          <a:prstGeom prst="line">
            <a:avLst/>
          </a:prstGeom>
          <a:noFill/>
          <a:ln>
            <a:solidFill>
              <a:schemeClr val="tx1"/>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连接符 32"/>
          <p:cNvCxnSpPr/>
          <p:nvPr/>
        </p:nvCxnSpPr>
        <p:spPr bwMode="auto">
          <a:xfrm flipV="1">
            <a:off x="1166360" y="3129786"/>
            <a:ext cx="6803672" cy="29967"/>
          </a:xfrm>
          <a:prstGeom prst="line">
            <a:avLst/>
          </a:prstGeom>
          <a:noFill/>
          <a:ln>
            <a:solidFill>
              <a:schemeClr val="tx1"/>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矩形标注 38"/>
          <p:cNvSpPr/>
          <p:nvPr/>
        </p:nvSpPr>
        <p:spPr bwMode="auto">
          <a:xfrm>
            <a:off x="4250919" y="4715275"/>
            <a:ext cx="1468572" cy="194073"/>
          </a:xfrm>
          <a:prstGeom prst="wedgeRectCallout">
            <a:avLst>
              <a:gd name="adj1" fmla="val -37764"/>
              <a:gd name="adj2" fmla="val -124805"/>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78" tIns="34289" rIns="68578" bIns="34289" numCol="1" rtlCol="0" anchor="t" anchorCtr="0" compatLnSpc="1">
            <a:prstTxWarp prst="textNoShape">
              <a:avLst/>
            </a:prstTxWarp>
          </a:bodyPr>
          <a:lstStyle/>
          <a:p>
            <a:pPr defTabSz="685732">
              <a:buClr>
                <a:srgbClr val="CC9900"/>
              </a:buClr>
            </a:pPr>
            <a:r>
              <a:rPr lang="zh-CN" altLang="en-US" sz="1050" dirty="0">
                <a:latin typeface="宋体" panose="02010600030101010101" pitchFamily="2" charset="-122"/>
              </a:rPr>
              <a:t>完全开放，生态良好</a:t>
            </a:r>
          </a:p>
        </p:txBody>
      </p:sp>
      <p:sp>
        <p:nvSpPr>
          <p:cNvPr id="41" name="TextBox 40"/>
          <p:cNvSpPr txBox="1"/>
          <p:nvPr/>
        </p:nvSpPr>
        <p:spPr>
          <a:xfrm>
            <a:off x="7141483" y="2273216"/>
            <a:ext cx="530915" cy="300082"/>
          </a:xfrm>
          <a:prstGeom prst="rect">
            <a:avLst/>
          </a:prstGeom>
          <a:noFill/>
        </p:spPr>
        <p:txBody>
          <a:bodyPr wrap="none" rtlCol="0">
            <a:spAutoFit/>
          </a:bodyPr>
          <a:lstStyle/>
          <a:p>
            <a:r>
              <a:rPr lang="zh-CN" altLang="en-US" sz="1350" b="1" dirty="0">
                <a:solidFill>
                  <a:srgbClr val="990000"/>
                </a:solidFill>
                <a:latin typeface="宋体" panose="02010600030101010101" pitchFamily="2" charset="-122"/>
              </a:rPr>
              <a:t>众核</a:t>
            </a:r>
          </a:p>
        </p:txBody>
      </p:sp>
      <p:sp>
        <p:nvSpPr>
          <p:cNvPr id="42" name="TextBox 41"/>
          <p:cNvSpPr txBox="1"/>
          <p:nvPr/>
        </p:nvSpPr>
        <p:spPr>
          <a:xfrm>
            <a:off x="7203292" y="3299302"/>
            <a:ext cx="530915" cy="300082"/>
          </a:xfrm>
          <a:prstGeom prst="rect">
            <a:avLst/>
          </a:prstGeom>
          <a:noFill/>
        </p:spPr>
        <p:txBody>
          <a:bodyPr wrap="none" rtlCol="0">
            <a:spAutoFit/>
          </a:bodyPr>
          <a:lstStyle/>
          <a:p>
            <a:r>
              <a:rPr lang="zh-CN" altLang="en-US" sz="1350" b="1" dirty="0">
                <a:solidFill>
                  <a:srgbClr val="990000"/>
                </a:solidFill>
                <a:latin typeface="宋体" panose="02010600030101010101" pitchFamily="2" charset="-122"/>
              </a:rPr>
              <a:t>异构</a:t>
            </a:r>
          </a:p>
        </p:txBody>
      </p:sp>
      <p:sp>
        <p:nvSpPr>
          <p:cNvPr id="43" name="TextBox 42"/>
          <p:cNvSpPr txBox="1"/>
          <p:nvPr/>
        </p:nvSpPr>
        <p:spPr>
          <a:xfrm>
            <a:off x="7230295" y="4151854"/>
            <a:ext cx="530915" cy="300082"/>
          </a:xfrm>
          <a:prstGeom prst="rect">
            <a:avLst/>
          </a:prstGeom>
          <a:noFill/>
        </p:spPr>
        <p:txBody>
          <a:bodyPr wrap="none" rtlCol="0">
            <a:spAutoFit/>
          </a:bodyPr>
          <a:lstStyle/>
          <a:p>
            <a:r>
              <a:rPr lang="zh-CN" altLang="en-US" sz="1350" b="1" dirty="0">
                <a:solidFill>
                  <a:srgbClr val="990000"/>
                </a:solidFill>
                <a:latin typeface="宋体" panose="02010600030101010101" pitchFamily="2" charset="-122"/>
              </a:rPr>
              <a:t>融合</a:t>
            </a:r>
          </a:p>
        </p:txBody>
      </p:sp>
      <p:sp>
        <p:nvSpPr>
          <p:cNvPr id="44" name="矩形标注 43"/>
          <p:cNvSpPr/>
          <p:nvPr/>
        </p:nvSpPr>
        <p:spPr bwMode="auto">
          <a:xfrm>
            <a:off x="4861653" y="4457112"/>
            <a:ext cx="1489529" cy="199484"/>
          </a:xfrm>
          <a:prstGeom prst="wedgeRectCallout">
            <a:avLst>
              <a:gd name="adj1" fmla="val -39996"/>
              <a:gd name="adj2" fmla="val -99802"/>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78" tIns="34289" rIns="68578" bIns="34289" numCol="1" rtlCol="0" anchor="t" anchorCtr="0" compatLnSpc="1">
            <a:prstTxWarp prst="textNoShape">
              <a:avLst/>
            </a:prstTxWarp>
          </a:bodyPr>
          <a:lstStyle/>
          <a:p>
            <a:pPr defTabSz="685732">
              <a:buClr>
                <a:srgbClr val="CC9900"/>
              </a:buClr>
            </a:pPr>
            <a:r>
              <a:rPr lang="zh-CN" altLang="en-US" sz="1050" dirty="0">
                <a:latin typeface="宋体" panose="02010600030101010101" pitchFamily="2" charset="-122"/>
              </a:rPr>
              <a:t>学习</a:t>
            </a:r>
            <a:r>
              <a:rPr lang="en-US" altLang="zh-CN" sz="1050" dirty="0">
                <a:latin typeface="宋体" panose="02010600030101010101" pitchFamily="2" charset="-122"/>
              </a:rPr>
              <a:t>ARM</a:t>
            </a:r>
            <a:r>
              <a:rPr lang="zh-CN" altLang="en-US" sz="1050" dirty="0">
                <a:latin typeface="宋体" panose="02010600030101010101" pitchFamily="2" charset="-122"/>
              </a:rPr>
              <a:t>，谋求复生</a:t>
            </a:r>
          </a:p>
        </p:txBody>
      </p:sp>
      <p:sp>
        <p:nvSpPr>
          <p:cNvPr id="45" name="矩形标注 44"/>
          <p:cNvSpPr/>
          <p:nvPr/>
        </p:nvSpPr>
        <p:spPr bwMode="auto">
          <a:xfrm>
            <a:off x="4546756" y="2150447"/>
            <a:ext cx="461690" cy="237151"/>
          </a:xfrm>
          <a:prstGeom prst="wedgeRectCallout">
            <a:avLst>
              <a:gd name="adj1" fmla="val -32926"/>
              <a:gd name="adj2" fmla="val 192660"/>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78" tIns="34289" rIns="68578" bIns="34289" numCol="1" rtlCol="0" anchor="t" anchorCtr="0" compatLnSpc="1">
            <a:prstTxWarp prst="textNoShape">
              <a:avLst/>
            </a:prstTxWarp>
          </a:bodyPr>
          <a:lstStyle/>
          <a:p>
            <a:pPr defTabSz="685732">
              <a:buClr>
                <a:srgbClr val="CC9900"/>
              </a:buClr>
            </a:pPr>
            <a:r>
              <a:rPr lang="zh-CN" altLang="en-US" sz="1050" dirty="0">
                <a:latin typeface="宋体" panose="02010600030101010101" pitchFamily="2" charset="-122"/>
              </a:rPr>
              <a:t>开放</a:t>
            </a:r>
          </a:p>
        </p:txBody>
      </p:sp>
      <p:sp>
        <p:nvSpPr>
          <p:cNvPr id="46" name="矩形标注 45"/>
          <p:cNvSpPr/>
          <p:nvPr/>
        </p:nvSpPr>
        <p:spPr bwMode="auto">
          <a:xfrm>
            <a:off x="5155633" y="3320823"/>
            <a:ext cx="756062" cy="208888"/>
          </a:xfrm>
          <a:prstGeom prst="wedgeRectCallout">
            <a:avLst>
              <a:gd name="adj1" fmla="val -95183"/>
              <a:gd name="adj2" fmla="val 155623"/>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78" tIns="34289" rIns="68578" bIns="34289" numCol="1" rtlCol="0" anchor="t" anchorCtr="0" compatLnSpc="1">
            <a:prstTxWarp prst="textNoShape">
              <a:avLst/>
            </a:prstTxWarp>
          </a:bodyPr>
          <a:lstStyle/>
          <a:p>
            <a:pPr defTabSz="685732">
              <a:buClr>
                <a:srgbClr val="CC9900"/>
              </a:buClr>
            </a:pPr>
            <a:r>
              <a:rPr lang="zh-CN" altLang="en-US" sz="1050" dirty="0">
                <a:latin typeface="宋体" panose="02010600030101010101" pitchFamily="2" charset="-122"/>
              </a:rPr>
              <a:t>封闭架构</a:t>
            </a:r>
          </a:p>
        </p:txBody>
      </p:sp>
      <p:sp>
        <p:nvSpPr>
          <p:cNvPr id="49" name="TextBox 48"/>
          <p:cNvSpPr txBox="1"/>
          <p:nvPr/>
        </p:nvSpPr>
        <p:spPr>
          <a:xfrm>
            <a:off x="6516433" y="2637373"/>
            <a:ext cx="1912469" cy="461665"/>
          </a:xfrm>
          <a:prstGeom prst="rect">
            <a:avLst/>
          </a:prstGeom>
          <a:noFill/>
        </p:spPr>
        <p:txBody>
          <a:bodyPr wrap="square" rtlCol="0">
            <a:spAutoFit/>
          </a:bodyPr>
          <a:lstStyle/>
          <a:p>
            <a:r>
              <a:rPr lang="zh-CN" altLang="en-US" sz="1200" dirty="0">
                <a:latin typeface="宋体" panose="02010600030101010101" pitchFamily="2" charset="-122"/>
              </a:rPr>
              <a:t>内核数量大量增加，处理器互联。</a:t>
            </a:r>
          </a:p>
        </p:txBody>
      </p:sp>
      <p:sp>
        <p:nvSpPr>
          <p:cNvPr id="50" name="TextBox 49"/>
          <p:cNvSpPr txBox="1"/>
          <p:nvPr/>
        </p:nvSpPr>
        <p:spPr>
          <a:xfrm>
            <a:off x="6634732" y="3703332"/>
            <a:ext cx="1261884" cy="276999"/>
          </a:xfrm>
          <a:prstGeom prst="rect">
            <a:avLst/>
          </a:prstGeom>
          <a:noFill/>
        </p:spPr>
        <p:txBody>
          <a:bodyPr wrap="none" rtlCol="0">
            <a:spAutoFit/>
          </a:bodyPr>
          <a:lstStyle/>
          <a:p>
            <a:r>
              <a:rPr lang="en-US" altLang="zh-CN" sz="1200" dirty="0">
                <a:latin typeface="宋体" panose="02010600030101010101" pitchFamily="2" charset="-122"/>
              </a:rPr>
              <a:t>CPU+GPGPU+FPGA</a:t>
            </a:r>
            <a:endParaRPr lang="zh-CN" altLang="en-US" sz="1200" dirty="0">
              <a:latin typeface="宋体" panose="02010600030101010101" pitchFamily="2" charset="-122"/>
            </a:endParaRPr>
          </a:p>
        </p:txBody>
      </p:sp>
      <p:sp>
        <p:nvSpPr>
          <p:cNvPr id="51" name="TextBox 50"/>
          <p:cNvSpPr txBox="1"/>
          <p:nvPr/>
        </p:nvSpPr>
        <p:spPr>
          <a:xfrm>
            <a:off x="6536590" y="4366827"/>
            <a:ext cx="1872156" cy="646331"/>
          </a:xfrm>
          <a:prstGeom prst="rect">
            <a:avLst/>
          </a:prstGeom>
          <a:noFill/>
        </p:spPr>
        <p:txBody>
          <a:bodyPr wrap="square" rtlCol="0">
            <a:spAutoFit/>
          </a:bodyPr>
          <a:lstStyle/>
          <a:p>
            <a:r>
              <a:rPr lang="zh-CN" altLang="en-US" sz="1200" dirty="0">
                <a:latin typeface="宋体" panose="02010600030101010101" pitchFamily="2" charset="-122"/>
              </a:rPr>
              <a:t>内存体系重构，</a:t>
            </a:r>
            <a:r>
              <a:rPr lang="en-US" altLang="zh-CN" sz="1200" dirty="0">
                <a:latin typeface="宋体" panose="02010600030101010101" pitchFamily="2" charset="-122"/>
              </a:rPr>
              <a:t>CPU/</a:t>
            </a:r>
            <a:r>
              <a:rPr lang="zh-CN" altLang="en-US" sz="1200" dirty="0">
                <a:latin typeface="宋体" panose="02010600030101010101" pitchFamily="2" charset="-122"/>
              </a:rPr>
              <a:t>内存深度融合，内存更贴近计算。</a:t>
            </a:r>
          </a:p>
        </p:txBody>
      </p:sp>
      <p:sp>
        <p:nvSpPr>
          <p:cNvPr id="52" name="TextBox 51"/>
          <p:cNvSpPr txBox="1"/>
          <p:nvPr/>
        </p:nvSpPr>
        <p:spPr>
          <a:xfrm>
            <a:off x="1233395" y="5141812"/>
            <a:ext cx="2031325" cy="276999"/>
          </a:xfrm>
          <a:prstGeom prst="rect">
            <a:avLst/>
          </a:prstGeom>
          <a:noFill/>
        </p:spPr>
        <p:txBody>
          <a:bodyPr wrap="none" rtlCol="0">
            <a:spAutoFit/>
          </a:bodyPr>
          <a:lstStyle/>
          <a:p>
            <a:r>
              <a:rPr lang="zh-CN" altLang="en-US" sz="1200" b="1" dirty="0">
                <a:latin typeface="宋体" panose="02010600030101010101" pitchFamily="2" charset="-122"/>
              </a:rPr>
              <a:t>过去：架构众多，百花齐放</a:t>
            </a:r>
          </a:p>
        </p:txBody>
      </p:sp>
      <p:sp>
        <p:nvSpPr>
          <p:cNvPr id="53" name="TextBox 52"/>
          <p:cNvSpPr txBox="1"/>
          <p:nvPr/>
        </p:nvSpPr>
        <p:spPr>
          <a:xfrm>
            <a:off x="3663594" y="5141812"/>
            <a:ext cx="2031325" cy="276999"/>
          </a:xfrm>
          <a:prstGeom prst="rect">
            <a:avLst/>
          </a:prstGeom>
          <a:noFill/>
        </p:spPr>
        <p:txBody>
          <a:bodyPr wrap="none" rtlCol="0">
            <a:spAutoFit/>
          </a:bodyPr>
          <a:lstStyle/>
          <a:p>
            <a:r>
              <a:rPr lang="zh-CN" altLang="en-US" sz="1200" b="1" dirty="0">
                <a:latin typeface="宋体" panose="02010600030101010101" pitchFamily="2" charset="-122"/>
              </a:rPr>
              <a:t>现在：生态成熟，架构垄断</a:t>
            </a:r>
          </a:p>
        </p:txBody>
      </p:sp>
      <p:sp>
        <p:nvSpPr>
          <p:cNvPr id="55" name="TextBox 54"/>
          <p:cNvSpPr txBox="1"/>
          <p:nvPr/>
        </p:nvSpPr>
        <p:spPr>
          <a:xfrm>
            <a:off x="5821333" y="5144020"/>
            <a:ext cx="2800767" cy="276999"/>
          </a:xfrm>
          <a:prstGeom prst="rect">
            <a:avLst/>
          </a:prstGeom>
          <a:noFill/>
        </p:spPr>
        <p:txBody>
          <a:bodyPr wrap="none" rtlCol="0">
            <a:spAutoFit/>
          </a:bodyPr>
          <a:lstStyle/>
          <a:p>
            <a:r>
              <a:rPr lang="zh-CN" altLang="en-US" sz="1200" b="1" dirty="0">
                <a:latin typeface="宋体" panose="02010600030101010101" pitchFamily="2" charset="-122"/>
              </a:rPr>
              <a:t>未来：摩尔定律失效，寻求多方向突破</a:t>
            </a:r>
          </a:p>
        </p:txBody>
      </p:sp>
      <p:sp>
        <p:nvSpPr>
          <p:cNvPr id="38" name="文本框 37">
            <a:extLst>
              <a:ext uri="{FF2B5EF4-FFF2-40B4-BE49-F238E27FC236}">
                <a16:creationId xmlns:a16="http://schemas.microsoft.com/office/drawing/2014/main" id="{9FFF8A6E-9037-4743-B22E-FEDA9BE1317C}"/>
              </a:ext>
            </a:extLst>
          </p:cNvPr>
          <p:cNvSpPr txBox="1"/>
          <p:nvPr/>
        </p:nvSpPr>
        <p:spPr>
          <a:xfrm>
            <a:off x="542674" y="171271"/>
            <a:ext cx="4572000" cy="718530"/>
          </a:xfrm>
          <a:prstGeom prst="rect">
            <a:avLst/>
          </a:prstGeom>
          <a:noFill/>
        </p:spPr>
        <p:txBody>
          <a:bodyPr wrap="square">
            <a:spAutoFit/>
          </a:bodyPr>
          <a:lstStyle/>
          <a:p>
            <a:pPr eaLnBrk="1" hangingPunct="1">
              <a:lnSpc>
                <a:spcPts val="5600"/>
              </a:lnSpc>
              <a:spcBef>
                <a:spcPts val="600"/>
              </a:spcBef>
            </a:pPr>
            <a:r>
              <a:rPr lang="en-US" altLang="zh-CN" sz="3400" b="1" dirty="0">
                <a:solidFill>
                  <a:srgbClr val="0000FF"/>
                </a:solidFill>
              </a:rPr>
              <a:t>N.1  </a:t>
            </a:r>
            <a:r>
              <a:rPr lang="zh-CN" altLang="en-US" sz="3400" b="1" dirty="0">
                <a:solidFill>
                  <a:srgbClr val="0000FF"/>
                </a:solidFill>
              </a:rPr>
              <a:t>计算机系统概述</a:t>
            </a:r>
          </a:p>
        </p:txBody>
      </p:sp>
    </p:spTree>
    <p:extLst>
      <p:ext uri="{BB962C8B-B14F-4D97-AF65-F5344CB8AC3E}">
        <p14:creationId xmlns:p14="http://schemas.microsoft.com/office/powerpoint/2010/main" val="192229880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608250" y="404664"/>
            <a:ext cx="8046244" cy="485982"/>
          </a:xfrm>
        </p:spPr>
        <p:txBody>
          <a:bodyPr>
            <a:noAutofit/>
          </a:bodyPr>
          <a:lstStyle/>
          <a:p>
            <a:r>
              <a:rPr kumimoji="0" lang="en-US" altLang="zh-CN" sz="3400" b="1" i="0" u="none" strike="noStrike" kern="0" cap="none" spc="0" normalizeH="0" baseline="0" noProof="0" dirty="0">
                <a:ln>
                  <a:noFill/>
                </a:ln>
                <a:solidFill>
                  <a:srgbClr val="0000FF"/>
                </a:solidFill>
                <a:effectLst/>
                <a:uLnTx/>
                <a:uFillTx/>
                <a:latin typeface="Verdana"/>
                <a:ea typeface="宋体"/>
                <a:cs typeface="+mj-cs"/>
              </a:rPr>
              <a:t>N.4.5 ARM</a:t>
            </a:r>
            <a:r>
              <a:rPr kumimoji="0" lang="zh-CN" altLang="en-US" sz="3400" b="1" i="0" u="none" strike="noStrike" kern="0" cap="none" spc="0" normalizeH="0" baseline="0" noProof="0" dirty="0">
                <a:ln>
                  <a:noFill/>
                </a:ln>
                <a:solidFill>
                  <a:srgbClr val="0000FF"/>
                </a:solidFill>
                <a:effectLst/>
                <a:uLnTx/>
                <a:uFillTx/>
                <a:latin typeface="Verdana"/>
                <a:ea typeface="宋体"/>
                <a:cs typeface="+mj-cs"/>
              </a:rPr>
              <a:t>指令集</a:t>
            </a:r>
            <a:endParaRPr lang="zh-CN" altLang="zh-CN" sz="3400" dirty="0"/>
          </a:p>
        </p:txBody>
      </p:sp>
      <p:sp>
        <p:nvSpPr>
          <p:cNvPr id="3" name="文本占位符 2"/>
          <p:cNvSpPr>
            <a:spLocks noGrp="1"/>
          </p:cNvSpPr>
          <p:nvPr>
            <p:ph type="body" sz="quarter" idx="10"/>
          </p:nvPr>
        </p:nvSpPr>
        <p:spPr>
          <a:xfrm>
            <a:off x="600643" y="1124744"/>
            <a:ext cx="7994862" cy="3659854"/>
          </a:xfrm>
        </p:spPr>
        <p:txBody>
          <a:bodyPr/>
          <a:lstStyle/>
          <a:p>
            <a:pPr>
              <a:buFont typeface="Wingdings" panose="05000000000000000000" pitchFamily="2" charset="2"/>
              <a:buChar char="Ø"/>
            </a:pPr>
            <a:r>
              <a:rPr lang="en-US" altLang="zh-CN" sz="2400" dirty="0">
                <a:solidFill>
                  <a:schemeClr val="accent6"/>
                </a:solidFill>
                <a:latin typeface="+mn-ea"/>
                <a:ea typeface="+mn-ea"/>
              </a:rPr>
              <a:t>ARM</a:t>
            </a:r>
            <a:r>
              <a:rPr lang="zh-CN" altLang="zh-CN" sz="2400" dirty="0">
                <a:solidFill>
                  <a:schemeClr val="accent6"/>
                </a:solidFill>
                <a:latin typeface="+mn-ea"/>
                <a:ea typeface="+mn-ea"/>
              </a:rPr>
              <a:t>指令集</a:t>
            </a:r>
            <a:endParaRPr lang="en-US" altLang="zh-CN" sz="2400" dirty="0">
              <a:solidFill>
                <a:schemeClr val="accent6"/>
              </a:solidFill>
              <a:latin typeface="+mn-ea"/>
              <a:ea typeface="+mn-ea"/>
            </a:endParaRPr>
          </a:p>
          <a:p>
            <a:pPr indent="-22225">
              <a:buFont typeface="Wingdings" panose="05000000000000000000" pitchFamily="2" charset="2"/>
              <a:buChar char="ü"/>
            </a:pPr>
            <a:r>
              <a:rPr lang="en-US" altLang="zh-CN" sz="1600" dirty="0">
                <a:solidFill>
                  <a:schemeClr val="accent6"/>
                </a:solidFill>
                <a:latin typeface="+mn-ea"/>
                <a:ea typeface="+mn-ea"/>
              </a:rPr>
              <a:t>  </a:t>
            </a:r>
            <a:r>
              <a:rPr lang="zh-CN" altLang="zh-CN" sz="1600" dirty="0">
                <a:solidFill>
                  <a:schemeClr val="accent6"/>
                </a:solidFill>
                <a:latin typeface="+mn-ea"/>
                <a:ea typeface="+mn-ea"/>
              </a:rPr>
              <a:t>固定大小，固定格式。</a:t>
            </a:r>
            <a:endParaRPr lang="en-US" altLang="zh-CN" sz="1600" dirty="0">
              <a:solidFill>
                <a:schemeClr val="accent6"/>
              </a:solidFill>
              <a:latin typeface="+mn-ea"/>
              <a:ea typeface="+mn-ea"/>
            </a:endParaRPr>
          </a:p>
          <a:p>
            <a:pPr indent="-22225">
              <a:buFont typeface="Wingdings" panose="05000000000000000000" pitchFamily="2" charset="2"/>
              <a:buChar char="ü"/>
            </a:pPr>
            <a:r>
              <a:rPr lang="en-US" altLang="zh-CN" sz="1600" dirty="0">
                <a:solidFill>
                  <a:schemeClr val="accent6"/>
                </a:solidFill>
                <a:latin typeface="+mn-ea"/>
                <a:ea typeface="+mn-ea"/>
              </a:rPr>
              <a:t>  </a:t>
            </a:r>
            <a:r>
              <a:rPr lang="zh-CN" altLang="zh-CN" sz="1600" dirty="0">
                <a:solidFill>
                  <a:schemeClr val="accent6"/>
                </a:solidFill>
                <a:latin typeface="+mn-ea"/>
                <a:ea typeface="+mn-ea"/>
              </a:rPr>
              <a:t>指令地址</a:t>
            </a:r>
            <a:r>
              <a:rPr lang="en-US" altLang="zh-CN" sz="1600" dirty="0">
                <a:solidFill>
                  <a:schemeClr val="accent6"/>
                </a:solidFill>
                <a:latin typeface="+mn-ea"/>
                <a:ea typeface="+mn-ea"/>
              </a:rPr>
              <a:t>32bit</a:t>
            </a:r>
            <a:r>
              <a:rPr lang="zh-CN" altLang="zh-CN" sz="1600" dirty="0">
                <a:solidFill>
                  <a:schemeClr val="accent6"/>
                </a:solidFill>
                <a:latin typeface="+mn-ea"/>
                <a:ea typeface="+mn-ea"/>
              </a:rPr>
              <a:t>位宽，</a:t>
            </a:r>
            <a:r>
              <a:rPr lang="en-US" altLang="zh-CN" sz="1600" dirty="0">
                <a:solidFill>
                  <a:schemeClr val="accent6"/>
                </a:solidFill>
                <a:latin typeface="+mn-ea"/>
                <a:ea typeface="+mn-ea"/>
              </a:rPr>
              <a:t>4</a:t>
            </a:r>
            <a:r>
              <a:rPr lang="zh-CN" altLang="zh-CN" sz="1600" dirty="0">
                <a:solidFill>
                  <a:schemeClr val="accent6"/>
                </a:solidFill>
                <a:latin typeface="+mn-ea"/>
                <a:ea typeface="+mn-ea"/>
              </a:rPr>
              <a:t>字节对齐；</a:t>
            </a:r>
          </a:p>
          <a:p>
            <a:pPr>
              <a:buFont typeface="Wingdings" panose="05000000000000000000" pitchFamily="2" charset="2"/>
              <a:buChar char="Ø"/>
            </a:pPr>
            <a:r>
              <a:rPr lang="en-US" altLang="zh-CN" sz="2400" dirty="0">
                <a:latin typeface="+mn-ea"/>
                <a:ea typeface="+mn-ea"/>
              </a:rPr>
              <a:t>X86</a:t>
            </a:r>
            <a:r>
              <a:rPr lang="zh-CN" altLang="zh-CN" sz="2400" dirty="0">
                <a:latin typeface="+mn-ea"/>
                <a:ea typeface="+mn-ea"/>
              </a:rPr>
              <a:t>体系结构</a:t>
            </a:r>
            <a:endParaRPr lang="en-US" altLang="zh-CN" sz="2400" dirty="0">
              <a:latin typeface="+mn-ea"/>
              <a:ea typeface="+mn-ea"/>
            </a:endParaRPr>
          </a:p>
          <a:p>
            <a:pPr indent="-22225">
              <a:buFont typeface="Wingdings" panose="05000000000000000000" pitchFamily="2" charset="2"/>
              <a:buChar char="ü"/>
            </a:pPr>
            <a:r>
              <a:rPr lang="zh-CN" altLang="zh-CN" sz="1600" dirty="0">
                <a:latin typeface="+mn-ea"/>
                <a:ea typeface="+mn-ea"/>
              </a:rPr>
              <a:t>是可变长度指令集体系结构</a:t>
            </a:r>
            <a:r>
              <a:rPr lang="en-US" altLang="zh-CN" sz="1600" dirty="0">
                <a:latin typeface="+mn-ea"/>
                <a:ea typeface="+mn-ea"/>
              </a:rPr>
              <a:t>;</a:t>
            </a:r>
          </a:p>
          <a:p>
            <a:pPr indent="-22225">
              <a:buFont typeface="Wingdings" panose="05000000000000000000" pitchFamily="2" charset="2"/>
              <a:buChar char="ü"/>
            </a:pPr>
            <a:r>
              <a:rPr lang="zh-CN" altLang="zh-CN" sz="1600" dirty="0">
                <a:latin typeface="+mn-ea"/>
                <a:ea typeface="+mn-ea"/>
              </a:rPr>
              <a:t>指令地址没有对齐要求。</a:t>
            </a:r>
            <a:endParaRPr lang="en-US" altLang="zh-CN" sz="1600" dirty="0">
              <a:latin typeface="+mn-ea"/>
              <a:ea typeface="+mn-ea"/>
            </a:endParaRPr>
          </a:p>
          <a:p>
            <a:pPr marL="447675" lvl="1" indent="-447675" defTabSz="539750">
              <a:buFont typeface="Wingdings" panose="05000000000000000000" pitchFamily="2" charset="2"/>
              <a:buChar char="Ø"/>
            </a:pPr>
            <a:r>
              <a:rPr lang="zh-CN" altLang="zh-CN" sz="2400" dirty="0">
                <a:latin typeface="+mn-ea"/>
              </a:rPr>
              <a:t>主要差异</a:t>
            </a:r>
          </a:p>
          <a:p>
            <a:pPr marL="285750" lvl="2" indent="-285750">
              <a:buFont typeface="Wingdings" panose="05000000000000000000" pitchFamily="2" charset="2"/>
              <a:buChar char="ü"/>
            </a:pPr>
            <a:r>
              <a:rPr lang="zh-CN" altLang="en-US" sz="1600" dirty="0">
                <a:latin typeface="+mn-ea"/>
              </a:rPr>
              <a:t>内存操作</a:t>
            </a:r>
            <a:endParaRPr lang="en-US" altLang="zh-CN" sz="1600" dirty="0">
              <a:latin typeface="+mn-ea"/>
            </a:endParaRPr>
          </a:p>
          <a:p>
            <a:pPr marL="0" lvl="2" indent="0">
              <a:buNone/>
            </a:pPr>
            <a:r>
              <a:rPr lang="en-US" altLang="zh-CN" sz="1600" dirty="0">
                <a:latin typeface="+mn-ea"/>
              </a:rPr>
              <a:t>   ARM</a:t>
            </a:r>
            <a:r>
              <a:rPr lang="zh-CN" altLang="zh-CN" sz="1600" dirty="0">
                <a:latin typeface="+mn-ea"/>
              </a:rPr>
              <a:t>是一种</a:t>
            </a:r>
            <a:r>
              <a:rPr lang="en-US" altLang="zh-CN" sz="1600" dirty="0">
                <a:latin typeface="+mn-ea"/>
              </a:rPr>
              <a:t>load-store</a:t>
            </a:r>
            <a:r>
              <a:rPr lang="zh-CN" altLang="zh-CN" sz="1600" dirty="0">
                <a:latin typeface="+mn-ea"/>
              </a:rPr>
              <a:t>架构</a:t>
            </a:r>
            <a:r>
              <a:rPr lang="zh-CN" altLang="en-US" sz="1600" dirty="0">
                <a:latin typeface="+mn-ea"/>
              </a:rPr>
              <a:t>，</a:t>
            </a:r>
            <a:r>
              <a:rPr lang="zh-CN" altLang="zh-CN" sz="1600" dirty="0">
                <a:latin typeface="+mn-ea"/>
              </a:rPr>
              <a:t>数据处理指令</a:t>
            </a:r>
            <a:r>
              <a:rPr lang="zh-CN" altLang="zh-CN" sz="1600" b="1" dirty="0">
                <a:solidFill>
                  <a:srgbClr val="FF0000"/>
                </a:solidFill>
                <a:latin typeface="+mn-ea"/>
              </a:rPr>
              <a:t>不能直接对内存的内容进行操作</a:t>
            </a:r>
            <a:r>
              <a:rPr lang="zh-CN" altLang="zh-CN" sz="1600" dirty="0">
                <a:latin typeface="+mn-ea"/>
              </a:rPr>
              <a:t>，仅对寄存器进行操作加载和存储指令只能在寄存器和内存之间传输数据</a:t>
            </a:r>
            <a:endParaRPr lang="en-US" altLang="zh-CN" sz="1600" dirty="0">
              <a:latin typeface="+mn-ea"/>
            </a:endParaRPr>
          </a:p>
          <a:p>
            <a:pPr marL="0" lvl="2" indent="0">
              <a:buNone/>
            </a:pPr>
            <a:r>
              <a:rPr lang="en-US" altLang="zh-CN" sz="1600" dirty="0">
                <a:latin typeface="+mn-ea"/>
              </a:rPr>
              <a:t>   IA-32</a:t>
            </a:r>
            <a:r>
              <a:rPr lang="zh-CN" altLang="zh-CN" sz="1600" dirty="0">
                <a:latin typeface="+mn-ea"/>
              </a:rPr>
              <a:t>指令集的数据处理指令可以直接在内存以及寄存器上处理数据。</a:t>
            </a:r>
          </a:p>
          <a:p>
            <a:pPr marL="285750" lvl="2" indent="-285750">
              <a:buFont typeface="Wingdings" panose="05000000000000000000" pitchFamily="2" charset="2"/>
              <a:buChar char="ü"/>
            </a:pPr>
            <a:r>
              <a:rPr lang="en-US" altLang="zh-CN" sz="1600" dirty="0">
                <a:latin typeface="+mn-ea"/>
              </a:rPr>
              <a:t>I/O</a:t>
            </a:r>
            <a:r>
              <a:rPr lang="zh-CN" altLang="en-US" sz="1600" dirty="0">
                <a:latin typeface="+mn-ea"/>
              </a:rPr>
              <a:t>操作</a:t>
            </a:r>
            <a:endParaRPr lang="en-US" altLang="zh-CN" sz="1600" dirty="0">
              <a:latin typeface="+mn-ea"/>
            </a:endParaRPr>
          </a:p>
          <a:p>
            <a:pPr marL="357188" lvl="2" indent="0">
              <a:buNone/>
            </a:pPr>
            <a:r>
              <a:rPr lang="en-US" altLang="zh-CN" sz="1600" dirty="0">
                <a:latin typeface="+mn-ea"/>
              </a:rPr>
              <a:t>IA-32</a:t>
            </a:r>
            <a:r>
              <a:rPr lang="zh-CN" altLang="zh-CN" sz="1600" dirty="0">
                <a:latin typeface="+mn-ea"/>
              </a:rPr>
              <a:t>支持访问</a:t>
            </a:r>
            <a:r>
              <a:rPr lang="en-US" altLang="zh-CN" sz="1600" dirty="0">
                <a:latin typeface="+mn-ea"/>
              </a:rPr>
              <a:t>I/O</a:t>
            </a:r>
            <a:r>
              <a:rPr lang="zh-CN" altLang="zh-CN" sz="1600" dirty="0">
                <a:latin typeface="+mn-ea"/>
              </a:rPr>
              <a:t>地址空间的单独</a:t>
            </a:r>
            <a:r>
              <a:rPr lang="en-US" altLang="zh-CN" sz="1600" dirty="0">
                <a:latin typeface="+mn-ea"/>
              </a:rPr>
              <a:t>I/O</a:t>
            </a:r>
            <a:r>
              <a:rPr lang="zh-CN" altLang="zh-CN" sz="1600" dirty="0">
                <a:latin typeface="+mn-ea"/>
              </a:rPr>
              <a:t>指令</a:t>
            </a:r>
            <a:r>
              <a:rPr lang="zh-CN" altLang="en-US" sz="1600" dirty="0">
                <a:latin typeface="+mn-ea"/>
              </a:rPr>
              <a:t>。</a:t>
            </a:r>
            <a:r>
              <a:rPr lang="en-US" altLang="zh-CN" sz="1600" dirty="0">
                <a:latin typeface="+mn-ea"/>
              </a:rPr>
              <a:t>X86</a:t>
            </a:r>
            <a:r>
              <a:rPr lang="zh-CN" altLang="zh-CN" sz="1600" dirty="0">
                <a:latin typeface="+mn-ea"/>
              </a:rPr>
              <a:t>指令集</a:t>
            </a:r>
            <a:r>
              <a:rPr lang="zh-CN" altLang="en-US" sz="1600" dirty="0">
                <a:latin typeface="+mn-ea"/>
              </a:rPr>
              <a:t>提供</a:t>
            </a:r>
            <a:r>
              <a:rPr lang="zh-CN" altLang="zh-CN" sz="1600" dirty="0">
                <a:latin typeface="+mn-ea"/>
              </a:rPr>
              <a:t>直接对</a:t>
            </a:r>
            <a:r>
              <a:rPr lang="en-US" altLang="zh-CN" sz="1600" dirty="0">
                <a:latin typeface="+mn-ea"/>
              </a:rPr>
              <a:t>IO</a:t>
            </a:r>
            <a:r>
              <a:rPr lang="zh-CN" altLang="zh-CN" sz="1600" dirty="0">
                <a:latin typeface="+mn-ea"/>
              </a:rPr>
              <a:t>地址空间进行操作</a:t>
            </a:r>
            <a:r>
              <a:rPr lang="zh-CN" altLang="en-US" sz="1600" dirty="0">
                <a:latin typeface="+mn-ea"/>
              </a:rPr>
              <a:t>的指令</a:t>
            </a:r>
            <a:r>
              <a:rPr lang="zh-CN" altLang="zh-CN" sz="1600" dirty="0">
                <a:latin typeface="+mn-ea"/>
              </a:rPr>
              <a:t>。例如</a:t>
            </a:r>
            <a:r>
              <a:rPr lang="en-US" altLang="zh-CN" sz="1600" dirty="0">
                <a:latin typeface="+mn-ea"/>
              </a:rPr>
              <a:t>IN</a:t>
            </a:r>
            <a:r>
              <a:rPr lang="zh-CN" altLang="zh-CN" sz="1600" dirty="0">
                <a:latin typeface="+mn-ea"/>
              </a:rPr>
              <a:t>或者</a:t>
            </a:r>
            <a:r>
              <a:rPr lang="en-US" altLang="zh-CN" sz="1600" dirty="0">
                <a:latin typeface="+mn-ea"/>
              </a:rPr>
              <a:t>OUT</a:t>
            </a:r>
            <a:r>
              <a:rPr lang="zh-CN" altLang="zh-CN" sz="1600" dirty="0">
                <a:latin typeface="+mn-ea"/>
              </a:rPr>
              <a:t>，直接对</a:t>
            </a:r>
            <a:r>
              <a:rPr lang="en-US" altLang="zh-CN" sz="1600" dirty="0">
                <a:latin typeface="+mn-ea"/>
              </a:rPr>
              <a:t>I/O </a:t>
            </a:r>
            <a:r>
              <a:rPr lang="zh-CN" altLang="zh-CN" sz="1600" dirty="0">
                <a:latin typeface="+mn-ea"/>
              </a:rPr>
              <a:t>端口进行数据读写。</a:t>
            </a:r>
            <a:endParaRPr lang="en-US" altLang="zh-CN" sz="1600" dirty="0">
              <a:latin typeface="+mn-ea"/>
            </a:endParaRPr>
          </a:p>
          <a:p>
            <a:pPr marL="357188" lvl="2" indent="0">
              <a:buNone/>
            </a:pPr>
            <a:r>
              <a:rPr lang="en-US" altLang="zh-CN" sz="1600" dirty="0">
                <a:latin typeface="+mn-ea"/>
              </a:rPr>
              <a:t>ARM</a:t>
            </a:r>
            <a:r>
              <a:rPr lang="zh-CN" altLang="zh-CN" sz="1600" dirty="0">
                <a:latin typeface="+mn-ea"/>
              </a:rPr>
              <a:t>没有等效功能，而是假定所有外围设备都在标准</a:t>
            </a:r>
            <a:r>
              <a:rPr lang="en-US" altLang="zh-CN" sz="1600" dirty="0">
                <a:latin typeface="+mn-ea"/>
              </a:rPr>
              <a:t>4GB</a:t>
            </a:r>
            <a:r>
              <a:rPr lang="zh-CN" altLang="zh-CN" sz="1600" dirty="0">
                <a:latin typeface="+mn-ea"/>
              </a:rPr>
              <a:t>地址空间内映射到内存</a:t>
            </a:r>
            <a:r>
              <a:rPr lang="zh-CN" altLang="en-US" sz="1600" dirty="0">
                <a:latin typeface="+mn-ea"/>
              </a:rPr>
              <a:t>中</a:t>
            </a:r>
            <a:endParaRPr lang="zh-CN" altLang="zh-CN" sz="1600" dirty="0">
              <a:latin typeface="+mn-ea"/>
            </a:endParaRPr>
          </a:p>
        </p:txBody>
      </p:sp>
    </p:spTree>
    <p:extLst>
      <p:ext uri="{BB962C8B-B14F-4D97-AF65-F5344CB8AC3E}">
        <p14:creationId xmlns:p14="http://schemas.microsoft.com/office/powerpoint/2010/main" val="2013070181"/>
      </p:ext>
    </p:extLst>
  </p:cSld>
  <p:clrMapOvr>
    <a:masterClrMapping/>
  </p:clrMapOvr>
  <p:transition advClick="0" advTm="8000">
    <p:fade thruBlk="1"/>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611560" y="404664"/>
            <a:ext cx="8046244" cy="504056"/>
          </a:xfrm>
        </p:spPr>
        <p:txBody>
          <a:bodyPr>
            <a:noAutofit/>
          </a:bodyPr>
          <a:lstStyle/>
          <a:p>
            <a:r>
              <a:rPr kumimoji="0" lang="en-US" altLang="zh-CN" sz="3400" b="1" i="0" u="none" strike="noStrike" kern="0" cap="none" spc="0" normalizeH="0" baseline="0" noProof="0" dirty="0">
                <a:ln>
                  <a:noFill/>
                </a:ln>
                <a:solidFill>
                  <a:srgbClr val="0000FF"/>
                </a:solidFill>
                <a:effectLst/>
                <a:uLnTx/>
                <a:uFillTx/>
                <a:latin typeface="Verdana"/>
                <a:ea typeface="宋体"/>
                <a:cs typeface="+mj-cs"/>
              </a:rPr>
              <a:t>N.4.5 ARM</a:t>
            </a:r>
            <a:r>
              <a:rPr kumimoji="0" lang="zh-CN" altLang="en-US" sz="3400" b="1" i="0" u="none" strike="noStrike" kern="0" cap="none" spc="0" normalizeH="0" baseline="0" noProof="0" dirty="0">
                <a:ln>
                  <a:noFill/>
                </a:ln>
                <a:solidFill>
                  <a:srgbClr val="0000FF"/>
                </a:solidFill>
                <a:effectLst/>
                <a:uLnTx/>
                <a:uFillTx/>
                <a:latin typeface="Verdana"/>
                <a:ea typeface="宋体"/>
                <a:cs typeface="+mj-cs"/>
              </a:rPr>
              <a:t>指令集</a:t>
            </a:r>
            <a:endParaRPr lang="zh-CN" altLang="zh-CN" sz="3400" dirty="0"/>
          </a:p>
        </p:txBody>
      </p:sp>
      <p:sp>
        <p:nvSpPr>
          <p:cNvPr id="3" name="文本占位符 2"/>
          <p:cNvSpPr>
            <a:spLocks noGrp="1"/>
          </p:cNvSpPr>
          <p:nvPr>
            <p:ph type="body" sz="quarter" idx="10"/>
          </p:nvPr>
        </p:nvSpPr>
        <p:spPr>
          <a:xfrm>
            <a:off x="548877" y="1052736"/>
            <a:ext cx="8046245" cy="3864769"/>
          </a:xfrm>
        </p:spPr>
        <p:txBody>
          <a:bodyPr/>
          <a:lstStyle/>
          <a:p>
            <a:pPr>
              <a:lnSpc>
                <a:spcPts val="2175"/>
              </a:lnSpc>
              <a:buClr>
                <a:srgbClr val="C00000"/>
              </a:buClr>
              <a:buFont typeface="Wingdings" panose="05000000000000000000" pitchFamily="2" charset="2"/>
              <a:buChar char="ü"/>
            </a:pPr>
            <a:r>
              <a:rPr lang="zh-CN" altLang="en-US" sz="2000" b="1" dirty="0">
                <a:latin typeface="+mn-ea"/>
                <a:ea typeface="+mn-ea"/>
              </a:rPr>
              <a:t>操作数</a:t>
            </a:r>
            <a:endParaRPr lang="en-US" altLang="zh-CN" sz="2000" b="1" dirty="0">
              <a:latin typeface="+mn-ea"/>
              <a:ea typeface="+mn-ea"/>
            </a:endParaRPr>
          </a:p>
          <a:p>
            <a:pPr>
              <a:lnSpc>
                <a:spcPts val="2175"/>
              </a:lnSpc>
              <a:buFont typeface="Arial" panose="020B0604020202020204" pitchFamily="34" charset="0"/>
              <a:buChar char="•"/>
            </a:pPr>
            <a:r>
              <a:rPr lang="en-US" altLang="zh-CN" sz="1600" dirty="0">
                <a:latin typeface="+mn-ea"/>
                <a:ea typeface="+mn-ea"/>
              </a:rPr>
              <a:t>ARM</a:t>
            </a:r>
            <a:r>
              <a:rPr lang="zh-CN" altLang="zh-CN" sz="1600" dirty="0">
                <a:latin typeface="+mn-ea"/>
                <a:ea typeface="+mn-ea"/>
              </a:rPr>
              <a:t>指令</a:t>
            </a:r>
            <a:r>
              <a:rPr lang="zh-CN" altLang="en-US" sz="1600" dirty="0">
                <a:latin typeface="+mn-ea"/>
                <a:ea typeface="+mn-ea"/>
              </a:rPr>
              <a:t>不支持</a:t>
            </a:r>
            <a:r>
              <a:rPr lang="zh-CN" altLang="zh-CN" sz="1600" dirty="0">
                <a:latin typeface="+mn-ea"/>
                <a:ea typeface="+mn-ea"/>
              </a:rPr>
              <a:t>中嵌入任意</a:t>
            </a:r>
            <a:r>
              <a:rPr lang="en-US" altLang="zh-CN" sz="1600" dirty="0">
                <a:latin typeface="+mn-ea"/>
                <a:ea typeface="+mn-ea"/>
              </a:rPr>
              <a:t>32</a:t>
            </a:r>
            <a:r>
              <a:rPr lang="zh-CN" altLang="zh-CN" sz="1600" dirty="0">
                <a:latin typeface="+mn-ea"/>
                <a:ea typeface="+mn-ea"/>
              </a:rPr>
              <a:t>位地址</a:t>
            </a:r>
            <a:r>
              <a:rPr lang="zh-CN" altLang="en-US" sz="1600" dirty="0">
                <a:latin typeface="+mn-ea"/>
                <a:ea typeface="+mn-ea"/>
              </a:rPr>
              <a:t>，</a:t>
            </a:r>
            <a:r>
              <a:rPr lang="en-US" altLang="zh-CN" sz="1600" dirty="0">
                <a:latin typeface="+mn-ea"/>
              </a:rPr>
              <a:t> X86</a:t>
            </a:r>
            <a:r>
              <a:rPr lang="zh-CN" altLang="zh-CN" sz="1600" dirty="0">
                <a:latin typeface="+mn-ea"/>
              </a:rPr>
              <a:t>可以进行直接地址访问</a:t>
            </a:r>
            <a:endParaRPr lang="en-US" altLang="zh-CN" sz="1600" dirty="0">
              <a:latin typeface="+mn-ea"/>
              <a:ea typeface="+mn-ea"/>
            </a:endParaRPr>
          </a:p>
          <a:p>
            <a:pPr marL="471487" lvl="1" indent="0">
              <a:lnSpc>
                <a:spcPts val="2175"/>
              </a:lnSpc>
              <a:buNone/>
            </a:pPr>
            <a:r>
              <a:rPr lang="en-US" altLang="zh-CN" sz="1600" dirty="0">
                <a:latin typeface="+mn-ea"/>
              </a:rPr>
              <a:t>ARM</a:t>
            </a:r>
            <a:r>
              <a:rPr lang="zh-CN" altLang="zh-CN" sz="1600" dirty="0">
                <a:latin typeface="+mn-ea"/>
              </a:rPr>
              <a:t>指令是固定</a:t>
            </a:r>
            <a:r>
              <a:rPr lang="en-US" altLang="zh-CN" sz="1600" dirty="0">
                <a:latin typeface="+mn-ea"/>
              </a:rPr>
              <a:t>32bit</a:t>
            </a:r>
            <a:r>
              <a:rPr lang="zh-CN" altLang="zh-CN" sz="1600" dirty="0">
                <a:latin typeface="+mn-ea"/>
              </a:rPr>
              <a:t>宽度的，所以</a:t>
            </a:r>
            <a:r>
              <a:rPr lang="zh-CN" altLang="en-US" sz="1600" dirty="0">
                <a:latin typeface="+mn-ea"/>
              </a:rPr>
              <a:t>无法</a:t>
            </a:r>
            <a:r>
              <a:rPr lang="zh-CN" altLang="zh-CN" sz="1600" dirty="0">
                <a:latin typeface="+mn-ea"/>
              </a:rPr>
              <a:t>直接在指令中编码</a:t>
            </a:r>
            <a:r>
              <a:rPr lang="en-US" altLang="zh-CN" sz="1600" dirty="0">
                <a:latin typeface="+mn-ea"/>
              </a:rPr>
              <a:t>32bit</a:t>
            </a:r>
            <a:r>
              <a:rPr lang="zh-CN" altLang="zh-CN" sz="1600" dirty="0">
                <a:latin typeface="+mn-ea"/>
              </a:rPr>
              <a:t>的地址。</a:t>
            </a:r>
            <a:endParaRPr lang="en-US" altLang="zh-CN" sz="1600" dirty="0">
              <a:latin typeface="+mn-ea"/>
            </a:endParaRPr>
          </a:p>
          <a:p>
            <a:pPr marL="471487" lvl="1" indent="0">
              <a:lnSpc>
                <a:spcPts val="2175"/>
              </a:lnSpc>
              <a:buNone/>
            </a:pPr>
            <a:r>
              <a:rPr lang="zh-CN" altLang="zh-CN" sz="1600" dirty="0">
                <a:latin typeface="+mn-ea"/>
              </a:rPr>
              <a:t>所有的内存访问，都基于存放在一个寄存器中的地址进行索引。换句话说，所有</a:t>
            </a:r>
            <a:r>
              <a:rPr lang="en-US" altLang="zh-CN" sz="1600" dirty="0">
                <a:latin typeface="+mn-ea"/>
              </a:rPr>
              <a:t>ARM</a:t>
            </a:r>
            <a:r>
              <a:rPr lang="zh-CN" altLang="zh-CN" sz="1600" dirty="0">
                <a:latin typeface="+mn-ea"/>
              </a:rPr>
              <a:t>的内存访问都是通过通用寄存器间接进行的。由于指令集的可变长度性质，在</a:t>
            </a:r>
            <a:r>
              <a:rPr lang="en-US" altLang="zh-CN" sz="1600" dirty="0">
                <a:latin typeface="+mn-ea"/>
              </a:rPr>
              <a:t>IA-32</a:t>
            </a:r>
            <a:r>
              <a:rPr lang="zh-CN" altLang="zh-CN" sz="1600" dirty="0">
                <a:latin typeface="+mn-ea"/>
              </a:rPr>
              <a:t>中可以在指令中嵌入</a:t>
            </a:r>
            <a:r>
              <a:rPr lang="en-US" altLang="zh-CN" sz="1600" dirty="0">
                <a:latin typeface="+mn-ea"/>
              </a:rPr>
              <a:t>32</a:t>
            </a:r>
            <a:r>
              <a:rPr lang="zh-CN" altLang="zh-CN" sz="1600" dirty="0">
                <a:latin typeface="+mn-ea"/>
              </a:rPr>
              <a:t>位地址。</a:t>
            </a:r>
            <a:endParaRPr lang="en-US" altLang="zh-CN" sz="1600" dirty="0">
              <a:latin typeface="+mn-ea"/>
            </a:endParaRPr>
          </a:p>
          <a:p>
            <a:pPr>
              <a:lnSpc>
                <a:spcPts val="2175"/>
              </a:lnSpc>
              <a:buFont typeface="Arial" panose="020B0604020202020204" pitchFamily="34" charset="0"/>
              <a:buChar char="•"/>
            </a:pPr>
            <a:r>
              <a:rPr lang="en-US" altLang="zh-CN" sz="1600" dirty="0">
                <a:latin typeface="+mn-ea"/>
              </a:rPr>
              <a:t>ARM</a:t>
            </a:r>
            <a:r>
              <a:rPr lang="zh-CN" altLang="zh-CN" sz="1600" dirty="0">
                <a:latin typeface="+mn-ea"/>
              </a:rPr>
              <a:t>指令不能包含任意的</a:t>
            </a:r>
            <a:r>
              <a:rPr lang="en-US" altLang="zh-CN" sz="1600" dirty="0">
                <a:latin typeface="+mn-ea"/>
              </a:rPr>
              <a:t>32</a:t>
            </a:r>
            <a:r>
              <a:rPr lang="zh-CN" altLang="zh-CN" sz="1600" dirty="0">
                <a:latin typeface="+mn-ea"/>
              </a:rPr>
              <a:t>位常量</a:t>
            </a:r>
            <a:r>
              <a:rPr lang="zh-CN" altLang="en-US" sz="1600" dirty="0">
                <a:latin typeface="+mn-ea"/>
              </a:rPr>
              <a:t>（</a:t>
            </a:r>
            <a:r>
              <a:rPr lang="en-US" altLang="zh-CN" sz="1600" dirty="0">
                <a:latin typeface="+mn-ea"/>
              </a:rPr>
              <a:t>ARM</a:t>
            </a:r>
            <a:r>
              <a:rPr lang="zh-CN" altLang="zh-CN" sz="1600" dirty="0">
                <a:latin typeface="+mn-ea"/>
              </a:rPr>
              <a:t>不能直接生成</a:t>
            </a:r>
            <a:r>
              <a:rPr lang="en-US" altLang="zh-CN" sz="1600" dirty="0">
                <a:latin typeface="+mn-ea"/>
              </a:rPr>
              <a:t>32bit</a:t>
            </a:r>
            <a:r>
              <a:rPr lang="zh-CN" altLang="zh-CN" sz="1600" dirty="0">
                <a:latin typeface="+mn-ea"/>
              </a:rPr>
              <a:t>宽度的立即数</a:t>
            </a:r>
            <a:r>
              <a:rPr lang="zh-CN" altLang="en-US" sz="1600" dirty="0">
                <a:latin typeface="+mn-ea"/>
              </a:rPr>
              <a:t>）。</a:t>
            </a:r>
            <a:endParaRPr lang="en-US" altLang="zh-CN" sz="1600" dirty="0">
              <a:latin typeface="+mn-ea"/>
            </a:endParaRPr>
          </a:p>
          <a:p>
            <a:pPr>
              <a:lnSpc>
                <a:spcPts val="2175"/>
              </a:lnSpc>
              <a:buFont typeface="Arial" panose="020B0604020202020204" pitchFamily="34" charset="0"/>
              <a:buChar char="•"/>
            </a:pPr>
            <a:r>
              <a:rPr lang="en-US" altLang="zh-CN" sz="1600" dirty="0">
                <a:latin typeface="+mn-ea"/>
                <a:ea typeface="+mn-ea"/>
              </a:rPr>
              <a:t>ARM</a:t>
            </a:r>
            <a:r>
              <a:rPr lang="zh-CN" altLang="zh-CN" sz="1600" dirty="0">
                <a:latin typeface="+mn-ea"/>
                <a:ea typeface="+mn-ea"/>
              </a:rPr>
              <a:t>操作长度较长的立即数时，需要通过</a:t>
            </a:r>
            <a:r>
              <a:rPr lang="en-US" altLang="zh-CN" sz="1600" dirty="0">
                <a:latin typeface="+mn-ea"/>
                <a:ea typeface="+mn-ea"/>
              </a:rPr>
              <a:t>mov/movk </a:t>
            </a:r>
            <a:r>
              <a:rPr lang="zh-CN" altLang="zh-CN" sz="1600" dirty="0">
                <a:latin typeface="+mn-ea"/>
                <a:ea typeface="+mn-ea"/>
              </a:rPr>
              <a:t>多次进行生成。</a:t>
            </a:r>
          </a:p>
          <a:p>
            <a:pPr>
              <a:lnSpc>
                <a:spcPts val="2175"/>
              </a:lnSpc>
              <a:buFont typeface="Wingdings" panose="05000000000000000000" pitchFamily="2" charset="2"/>
              <a:buChar char="ü"/>
            </a:pPr>
            <a:r>
              <a:rPr lang="zh-CN" altLang="zh-CN" sz="2000" b="1" dirty="0">
                <a:solidFill>
                  <a:srgbClr val="FF0000"/>
                </a:solidFill>
                <a:latin typeface="+mn-ea"/>
                <a:ea typeface="+mn-ea"/>
              </a:rPr>
              <a:t>寻址模型</a:t>
            </a:r>
          </a:p>
          <a:p>
            <a:pPr marL="0" lvl="1" indent="471488">
              <a:lnSpc>
                <a:spcPts val="2175"/>
              </a:lnSpc>
              <a:buFont typeface="Arial" panose="020B0604020202020204" pitchFamily="34" charset="0"/>
              <a:buChar char="•"/>
            </a:pPr>
            <a:r>
              <a:rPr lang="en-US" altLang="zh-CN" sz="1600" dirty="0">
                <a:latin typeface="+mn-ea"/>
              </a:rPr>
              <a:t>IA-32</a:t>
            </a:r>
            <a:r>
              <a:rPr lang="zh-CN" altLang="zh-CN" sz="1600" dirty="0">
                <a:latin typeface="+mn-ea"/>
              </a:rPr>
              <a:t>使用分段</a:t>
            </a:r>
            <a:r>
              <a:rPr lang="zh-CN" altLang="en-US" sz="1600" dirty="0">
                <a:latin typeface="+mn-ea"/>
              </a:rPr>
              <a:t>寻址方式。</a:t>
            </a:r>
            <a:r>
              <a:rPr lang="zh-CN" altLang="zh-CN" sz="1600" dirty="0">
                <a:latin typeface="+mn-ea"/>
              </a:rPr>
              <a:t>所有</a:t>
            </a:r>
            <a:r>
              <a:rPr lang="en-US" altLang="zh-CN" sz="1600" dirty="0">
                <a:latin typeface="+mn-ea"/>
              </a:rPr>
              <a:t>IA-32</a:t>
            </a:r>
            <a:r>
              <a:rPr lang="zh-CN" altLang="zh-CN" sz="1600" dirty="0">
                <a:latin typeface="+mn-ea"/>
              </a:rPr>
              <a:t>内存</a:t>
            </a:r>
            <a:r>
              <a:rPr lang="en-US" altLang="zh-CN" sz="1600" dirty="0">
                <a:latin typeface="+mn-ea"/>
              </a:rPr>
              <a:t>/</a:t>
            </a:r>
            <a:r>
              <a:rPr lang="zh-CN" altLang="zh-CN" sz="1600" dirty="0">
                <a:latin typeface="+mn-ea"/>
              </a:rPr>
              <a:t>存储器访问都相对于段寄存器之一，因此必须首先设置这些访问。 较大的偏移量需要较大的指令才能对较大的常数进行编码。</a:t>
            </a:r>
            <a:r>
              <a:rPr lang="en-US" altLang="zh-CN" sz="1600" dirty="0">
                <a:latin typeface="+mn-ea"/>
              </a:rPr>
              <a:t> ARM</a:t>
            </a:r>
            <a:r>
              <a:rPr lang="zh-CN" altLang="zh-CN" sz="1600" dirty="0">
                <a:latin typeface="+mn-ea"/>
              </a:rPr>
              <a:t>没有分段寻址的概念，并且没有等效的分段寄存器。</a:t>
            </a:r>
          </a:p>
          <a:p>
            <a:pPr marL="0" lvl="1" indent="471488">
              <a:lnSpc>
                <a:spcPts val="2175"/>
              </a:lnSpc>
              <a:buFont typeface="Arial" panose="020B0604020202020204" pitchFamily="34" charset="0"/>
              <a:buChar char="•"/>
            </a:pPr>
            <a:r>
              <a:rPr lang="en-US" altLang="zh-CN" sz="1600" dirty="0">
                <a:latin typeface="+mn-ea"/>
              </a:rPr>
              <a:t>DS: Offset(base,index,scale)  </a:t>
            </a:r>
            <a:r>
              <a:rPr lang="en-US" altLang="zh-CN" sz="1600" dirty="0">
                <a:latin typeface="+mn-ea"/>
                <a:sym typeface="Wingdings" panose="05000000000000000000" pitchFamily="2" charset="2"/>
              </a:rPr>
              <a:t></a:t>
            </a:r>
            <a:r>
              <a:rPr lang="en-US" altLang="zh-CN" sz="1600" dirty="0">
                <a:latin typeface="+mn-ea"/>
              </a:rPr>
              <a:t>  offset(base)</a:t>
            </a:r>
            <a:endParaRPr lang="zh-CN" altLang="zh-CN" sz="1600" dirty="0">
              <a:latin typeface="+mn-ea"/>
            </a:endParaRPr>
          </a:p>
        </p:txBody>
      </p:sp>
    </p:spTree>
    <p:extLst>
      <p:ext uri="{BB962C8B-B14F-4D97-AF65-F5344CB8AC3E}">
        <p14:creationId xmlns:p14="http://schemas.microsoft.com/office/powerpoint/2010/main" val="2369223346"/>
      </p:ext>
    </p:extLst>
  </p:cSld>
  <p:clrMapOvr>
    <a:masterClrMapping/>
  </p:clrMapOvr>
  <p:transition advClick="0" advTm="8000">
    <p:fade thruBlk="1"/>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611560" y="404664"/>
            <a:ext cx="8046244" cy="485982"/>
          </a:xfrm>
        </p:spPr>
        <p:txBody>
          <a:bodyPr>
            <a:noAutofit/>
          </a:bodyPr>
          <a:lstStyle/>
          <a:p>
            <a:r>
              <a:rPr kumimoji="0" lang="en-US" altLang="zh-CN" sz="3400" b="1" i="0" u="none" strike="noStrike" kern="0" cap="none" spc="0" normalizeH="0" baseline="0" noProof="0" dirty="0">
                <a:ln>
                  <a:noFill/>
                </a:ln>
                <a:solidFill>
                  <a:srgbClr val="0000FF"/>
                </a:solidFill>
                <a:effectLst/>
                <a:uLnTx/>
                <a:uFillTx/>
                <a:latin typeface="Verdana"/>
                <a:ea typeface="宋体"/>
                <a:cs typeface="+mj-cs"/>
              </a:rPr>
              <a:t>N.4.5 ARM</a:t>
            </a:r>
            <a:r>
              <a:rPr kumimoji="0" lang="zh-CN" altLang="en-US" sz="3400" b="1" i="0" u="none" strike="noStrike" kern="0" cap="none" spc="0" normalizeH="0" baseline="0" noProof="0" dirty="0">
                <a:ln>
                  <a:noFill/>
                </a:ln>
                <a:solidFill>
                  <a:srgbClr val="0000FF"/>
                </a:solidFill>
                <a:effectLst/>
                <a:uLnTx/>
                <a:uFillTx/>
                <a:latin typeface="Verdana"/>
                <a:ea typeface="宋体"/>
                <a:cs typeface="+mj-cs"/>
              </a:rPr>
              <a:t>指令集</a:t>
            </a:r>
            <a:endParaRPr lang="zh-CN" altLang="zh-CN" sz="3400" dirty="0"/>
          </a:p>
        </p:txBody>
      </p:sp>
      <p:sp>
        <p:nvSpPr>
          <p:cNvPr id="3" name="文本占位符 2"/>
          <p:cNvSpPr>
            <a:spLocks noGrp="1"/>
          </p:cNvSpPr>
          <p:nvPr>
            <p:ph type="body" sz="quarter" idx="10"/>
          </p:nvPr>
        </p:nvSpPr>
        <p:spPr/>
        <p:txBody>
          <a:bodyPr/>
          <a:lstStyle/>
          <a:p>
            <a:pPr>
              <a:buFont typeface="Wingdings" panose="05000000000000000000" pitchFamily="2" charset="2"/>
              <a:buChar char="ü"/>
            </a:pPr>
            <a:r>
              <a:rPr lang="en-US" altLang="zh-CN" sz="1800" b="1" dirty="0">
                <a:solidFill>
                  <a:schemeClr val="accent6"/>
                </a:solidFill>
                <a:latin typeface="+mn-ea"/>
                <a:ea typeface="+mn-ea"/>
              </a:rPr>
              <a:t>ARM</a:t>
            </a:r>
            <a:r>
              <a:rPr lang="zh-CN" altLang="zh-CN" sz="1800" b="1" dirty="0">
                <a:solidFill>
                  <a:schemeClr val="accent6"/>
                </a:solidFill>
                <a:latin typeface="+mn-ea"/>
                <a:ea typeface="+mn-ea"/>
              </a:rPr>
              <a:t>指令通常都有</a:t>
            </a:r>
            <a:r>
              <a:rPr lang="en-US" altLang="zh-CN" sz="1800" b="1" dirty="0">
                <a:solidFill>
                  <a:schemeClr val="accent6"/>
                </a:solidFill>
                <a:latin typeface="+mn-ea"/>
                <a:ea typeface="+mn-ea"/>
              </a:rPr>
              <a:t>3</a:t>
            </a:r>
            <a:r>
              <a:rPr lang="zh-CN" altLang="zh-CN" sz="1800" b="1" dirty="0">
                <a:solidFill>
                  <a:schemeClr val="accent6"/>
                </a:solidFill>
                <a:latin typeface="+mn-ea"/>
                <a:ea typeface="+mn-ea"/>
              </a:rPr>
              <a:t>个操作数；</a:t>
            </a:r>
            <a:endParaRPr lang="en-US" altLang="zh-CN" sz="1800" b="1" dirty="0">
              <a:solidFill>
                <a:schemeClr val="accent6"/>
              </a:solidFill>
              <a:latin typeface="+mn-ea"/>
              <a:ea typeface="+mn-ea"/>
            </a:endParaRPr>
          </a:p>
          <a:p>
            <a:pPr marL="0" indent="0">
              <a:buNone/>
            </a:pPr>
            <a:r>
              <a:rPr lang="en-US" altLang="zh-CN" sz="1800" b="1" dirty="0">
                <a:solidFill>
                  <a:schemeClr val="accent6"/>
                </a:solidFill>
                <a:latin typeface="+mn-ea"/>
                <a:ea typeface="+mn-ea"/>
              </a:rPr>
              <a:t>    X86 </a:t>
            </a:r>
            <a:r>
              <a:rPr lang="zh-CN" altLang="zh-CN" sz="1800" b="1" dirty="0">
                <a:solidFill>
                  <a:schemeClr val="accent6"/>
                </a:solidFill>
                <a:latin typeface="+mn-ea"/>
                <a:ea typeface="+mn-ea"/>
              </a:rPr>
              <a:t>指令存在隐含操作数</a:t>
            </a:r>
          </a:p>
          <a:p>
            <a:pPr marL="285750" lvl="1" indent="-285750">
              <a:lnSpc>
                <a:spcPct val="150000"/>
              </a:lnSpc>
              <a:buFont typeface="Arial" panose="020B0604020202020204" pitchFamily="34" charset="0"/>
              <a:buChar char="•"/>
            </a:pPr>
            <a:r>
              <a:rPr lang="zh-CN" altLang="zh-CN" sz="1600" dirty="0">
                <a:latin typeface="+mn-ea"/>
              </a:rPr>
              <a:t>大多数</a:t>
            </a:r>
            <a:r>
              <a:rPr lang="en-US" altLang="zh-CN" sz="1600" dirty="0">
                <a:latin typeface="+mn-ea"/>
              </a:rPr>
              <a:t>ARM</a:t>
            </a:r>
            <a:r>
              <a:rPr lang="zh-CN" altLang="zh-CN" sz="1600" dirty="0">
                <a:latin typeface="+mn-ea"/>
              </a:rPr>
              <a:t>数据处理指令采用</a:t>
            </a:r>
            <a:r>
              <a:rPr lang="zh-CN" altLang="zh-CN" sz="1600" dirty="0">
                <a:solidFill>
                  <a:srgbClr val="C00000"/>
                </a:solidFill>
                <a:latin typeface="+mn-ea"/>
              </a:rPr>
              <a:t>三个操作数</a:t>
            </a:r>
            <a:r>
              <a:rPr lang="zh-CN" altLang="zh-CN" sz="1600" dirty="0">
                <a:latin typeface="+mn-ea"/>
              </a:rPr>
              <a:t>，所有这些操作数可以是寄存器，其中之一可以是常量。 相反，</a:t>
            </a:r>
            <a:r>
              <a:rPr lang="en-US" altLang="zh-CN" sz="1600" dirty="0">
                <a:latin typeface="+mn-ea"/>
              </a:rPr>
              <a:t>IA-32</a:t>
            </a:r>
            <a:r>
              <a:rPr lang="zh-CN" altLang="zh-CN" sz="1600" dirty="0">
                <a:latin typeface="+mn-ea"/>
              </a:rPr>
              <a:t>指令通常具有只有</a:t>
            </a:r>
            <a:r>
              <a:rPr lang="zh-CN" altLang="zh-CN" sz="1600" dirty="0">
                <a:solidFill>
                  <a:srgbClr val="C00000"/>
                </a:solidFill>
                <a:latin typeface="+mn-ea"/>
              </a:rPr>
              <a:t>两个操作数</a:t>
            </a:r>
            <a:r>
              <a:rPr lang="zh-CN" altLang="zh-CN" sz="1600" dirty="0">
                <a:latin typeface="+mn-ea"/>
              </a:rPr>
              <a:t>，从而使它们本质上具有破坏性（即，其中一个操作数被结果覆盖）。 这使</a:t>
            </a:r>
            <a:r>
              <a:rPr lang="en-US" altLang="zh-CN" sz="1600" dirty="0">
                <a:latin typeface="+mn-ea"/>
              </a:rPr>
              <a:t>ARM</a:t>
            </a:r>
            <a:r>
              <a:rPr lang="zh-CN" altLang="zh-CN" sz="1600" dirty="0">
                <a:latin typeface="+mn-ea"/>
              </a:rPr>
              <a:t>在指令级别上更加灵活。</a:t>
            </a:r>
          </a:p>
          <a:p>
            <a:pPr marL="285750" lvl="1" indent="-285750">
              <a:lnSpc>
                <a:spcPct val="150000"/>
              </a:lnSpc>
              <a:buFont typeface="Arial" panose="020B0604020202020204" pitchFamily="34" charset="0"/>
              <a:buChar char="•"/>
            </a:pPr>
            <a:r>
              <a:rPr lang="zh-CN" altLang="zh-CN" sz="1600" dirty="0">
                <a:latin typeface="+mn-ea"/>
              </a:rPr>
              <a:t>例如，可以将两个寄存器加在一起并将结果放在第三个寄存器中使用一条指令。相同的操作在</a:t>
            </a:r>
            <a:r>
              <a:rPr lang="en-US" altLang="zh-CN" sz="1600" dirty="0">
                <a:latin typeface="+mn-ea"/>
              </a:rPr>
              <a:t>IA-32</a:t>
            </a:r>
            <a:r>
              <a:rPr lang="zh-CN" altLang="zh-CN" sz="1600" dirty="0">
                <a:latin typeface="+mn-ea"/>
              </a:rPr>
              <a:t>上需要两条指令。</a:t>
            </a:r>
            <a:endParaRPr lang="en-US" altLang="zh-CN" sz="1600" dirty="0">
              <a:latin typeface="+mn-ea"/>
            </a:endParaRPr>
          </a:p>
        </p:txBody>
      </p:sp>
      <p:pic>
        <p:nvPicPr>
          <p:cNvPr id="16" name="图片 15"/>
          <p:cNvPicPr/>
          <p:nvPr/>
        </p:nvPicPr>
        <p:blipFill>
          <a:blip r:embed="rId3"/>
          <a:stretch>
            <a:fillRect/>
          </a:stretch>
        </p:blipFill>
        <p:spPr>
          <a:xfrm>
            <a:off x="1115616" y="3933056"/>
            <a:ext cx="6668087" cy="1284136"/>
          </a:xfrm>
          <a:prstGeom prst="rect">
            <a:avLst/>
          </a:prstGeom>
        </p:spPr>
      </p:pic>
    </p:spTree>
    <p:extLst>
      <p:ext uri="{BB962C8B-B14F-4D97-AF65-F5344CB8AC3E}">
        <p14:creationId xmlns:p14="http://schemas.microsoft.com/office/powerpoint/2010/main" val="4118302931"/>
      </p:ext>
    </p:extLst>
  </p:cSld>
  <p:clrMapOvr>
    <a:masterClrMapping/>
  </p:clrMapOvr>
  <p:transition advClick="0" advTm="8000">
    <p:fade thruBlk="1"/>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611560" y="404664"/>
            <a:ext cx="8046244" cy="485982"/>
          </a:xfrm>
        </p:spPr>
        <p:txBody>
          <a:bodyPr>
            <a:noAutofit/>
          </a:bodyPr>
          <a:lstStyle/>
          <a:p>
            <a:r>
              <a:rPr kumimoji="0" lang="en-US" altLang="zh-CN" sz="3400" b="1" i="0" u="none" strike="noStrike" kern="0" cap="none" spc="0" normalizeH="0" baseline="0" noProof="0" dirty="0">
                <a:ln>
                  <a:noFill/>
                </a:ln>
                <a:solidFill>
                  <a:srgbClr val="0000FF"/>
                </a:solidFill>
                <a:effectLst/>
                <a:uLnTx/>
                <a:uFillTx/>
                <a:latin typeface="Verdana"/>
                <a:ea typeface="宋体"/>
                <a:cs typeface="+mj-cs"/>
              </a:rPr>
              <a:t>N.4.5 ARM</a:t>
            </a:r>
            <a:r>
              <a:rPr kumimoji="0" lang="zh-CN" altLang="en-US" sz="3400" b="1" i="0" u="none" strike="noStrike" kern="0" cap="none" spc="0" normalizeH="0" baseline="0" noProof="0" dirty="0">
                <a:ln>
                  <a:noFill/>
                </a:ln>
                <a:solidFill>
                  <a:srgbClr val="0000FF"/>
                </a:solidFill>
                <a:effectLst/>
                <a:uLnTx/>
                <a:uFillTx/>
                <a:latin typeface="Verdana"/>
                <a:ea typeface="宋体"/>
                <a:cs typeface="+mj-cs"/>
              </a:rPr>
              <a:t>指令集</a:t>
            </a:r>
            <a:endParaRPr lang="zh-CN" altLang="zh-CN" sz="3400" dirty="0"/>
          </a:p>
        </p:txBody>
      </p:sp>
      <p:sp>
        <p:nvSpPr>
          <p:cNvPr id="3" name="文本占位符 2"/>
          <p:cNvSpPr>
            <a:spLocks noGrp="1"/>
          </p:cNvSpPr>
          <p:nvPr>
            <p:ph type="body" sz="quarter" idx="10"/>
          </p:nvPr>
        </p:nvSpPr>
        <p:spPr>
          <a:xfrm>
            <a:off x="611559" y="1052736"/>
            <a:ext cx="8046245" cy="4879805"/>
          </a:xfrm>
        </p:spPr>
        <p:txBody>
          <a:bodyPr/>
          <a:lstStyle/>
          <a:p>
            <a:pPr>
              <a:buFont typeface="Wingdings" panose="05000000000000000000" pitchFamily="2" charset="2"/>
              <a:buChar char="ü"/>
            </a:pPr>
            <a:r>
              <a:rPr lang="zh-CN" altLang="zh-CN" sz="1800" b="1" dirty="0">
                <a:latin typeface="+mn-ea"/>
                <a:ea typeface="+mn-ea"/>
              </a:rPr>
              <a:t>许多复杂的</a:t>
            </a:r>
            <a:r>
              <a:rPr lang="en-US" altLang="zh-CN" sz="1800" b="1" dirty="0">
                <a:latin typeface="+mn-ea"/>
                <a:ea typeface="+mn-ea"/>
              </a:rPr>
              <a:t>IA-32</a:t>
            </a:r>
            <a:r>
              <a:rPr lang="zh-CN" altLang="zh-CN" sz="1800" b="1" dirty="0">
                <a:latin typeface="+mn-ea"/>
                <a:ea typeface="+mn-ea"/>
              </a:rPr>
              <a:t>指令都没有与</a:t>
            </a:r>
            <a:r>
              <a:rPr lang="en-US" altLang="zh-CN" sz="1800" b="1" dirty="0">
                <a:latin typeface="+mn-ea"/>
                <a:ea typeface="+mn-ea"/>
              </a:rPr>
              <a:t>ARM</a:t>
            </a:r>
            <a:r>
              <a:rPr lang="zh-CN" altLang="zh-CN" sz="1800" b="1" dirty="0">
                <a:latin typeface="+mn-ea"/>
                <a:ea typeface="+mn-ea"/>
              </a:rPr>
              <a:t>直接对应的指令</a:t>
            </a:r>
            <a:endParaRPr lang="en-US" altLang="zh-CN" sz="1800" b="1" dirty="0">
              <a:latin typeface="+mn-ea"/>
              <a:ea typeface="+mn-ea"/>
            </a:endParaRPr>
          </a:p>
          <a:p>
            <a:pPr lvl="1">
              <a:lnSpc>
                <a:spcPct val="150000"/>
              </a:lnSpc>
            </a:pPr>
            <a:r>
              <a:rPr lang="zh-CN" altLang="zh-CN" sz="1600" dirty="0">
                <a:latin typeface="+mn-ea"/>
              </a:rPr>
              <a:t>因为</a:t>
            </a:r>
            <a:r>
              <a:rPr lang="en-US" altLang="zh-CN" sz="1600" dirty="0">
                <a:latin typeface="+mn-ea"/>
              </a:rPr>
              <a:t>x86</a:t>
            </a:r>
            <a:r>
              <a:rPr lang="zh-CN" altLang="zh-CN" sz="1600" dirty="0">
                <a:latin typeface="+mn-ea"/>
              </a:rPr>
              <a:t>的芯片电路相对设计复杂，可以支持较多复杂操作的指令。例如</a:t>
            </a:r>
            <a:r>
              <a:rPr lang="en-US" altLang="zh-CN" sz="1600" dirty="0">
                <a:latin typeface="+mn-ea"/>
              </a:rPr>
              <a:t>BCD</a:t>
            </a:r>
            <a:r>
              <a:rPr lang="zh-CN" altLang="zh-CN" sz="1600" dirty="0">
                <a:latin typeface="+mn-ea"/>
              </a:rPr>
              <a:t>转换和操作，点积，三角函数和对数函数等。</a:t>
            </a:r>
            <a:endParaRPr lang="en-US" altLang="zh-CN" sz="1600" dirty="0">
              <a:latin typeface="+mn-ea"/>
            </a:endParaRPr>
          </a:p>
          <a:p>
            <a:pPr>
              <a:buFont typeface="Wingdings" panose="05000000000000000000" pitchFamily="2" charset="2"/>
              <a:buChar char="ü"/>
            </a:pPr>
            <a:r>
              <a:rPr lang="en-US" altLang="zh-CN" sz="1800" b="1" dirty="0">
                <a:latin typeface="+mn-ea"/>
                <a:ea typeface="+mn-ea"/>
              </a:rPr>
              <a:t>ARM</a:t>
            </a:r>
            <a:r>
              <a:rPr lang="zh-CN" altLang="zh-CN" sz="1800" b="1" dirty="0">
                <a:latin typeface="+mn-ea"/>
                <a:ea typeface="+mn-ea"/>
              </a:rPr>
              <a:t>子例程通常不使用</a:t>
            </a:r>
            <a:r>
              <a:rPr lang="en-US" altLang="zh-CN" sz="1800" b="1" dirty="0">
                <a:latin typeface="+mn-ea"/>
                <a:ea typeface="+mn-ea"/>
              </a:rPr>
              <a:t>stack</a:t>
            </a:r>
          </a:p>
          <a:p>
            <a:pPr lvl="1">
              <a:lnSpc>
                <a:spcPct val="150000"/>
              </a:lnSpc>
            </a:pPr>
            <a:r>
              <a:rPr lang="en-US" altLang="zh-CN" sz="1600" dirty="0">
                <a:latin typeface="+mn-ea"/>
              </a:rPr>
              <a:t>ARM BL/B/</a:t>
            </a:r>
            <a:r>
              <a:rPr lang="en-US" altLang="zh-CN" sz="1600" dirty="0" err="1">
                <a:latin typeface="+mn-ea"/>
              </a:rPr>
              <a:t>B.cond</a:t>
            </a:r>
            <a:r>
              <a:rPr lang="en-US" altLang="zh-CN" sz="1600" dirty="0">
                <a:latin typeface="+mn-ea"/>
              </a:rPr>
              <a:t> </a:t>
            </a:r>
            <a:r>
              <a:rPr lang="zh-CN" altLang="en-US" sz="1600" dirty="0">
                <a:latin typeface="+mn-ea"/>
              </a:rPr>
              <a:t>分支</a:t>
            </a:r>
            <a:r>
              <a:rPr lang="zh-CN" altLang="zh-CN" sz="1600" dirty="0">
                <a:latin typeface="+mn-ea"/>
              </a:rPr>
              <a:t>指令（用于子例程调用），是将返回地址防止在链接寄存器</a:t>
            </a:r>
            <a:r>
              <a:rPr lang="en-US" altLang="zh-CN" sz="1600" dirty="0">
                <a:latin typeface="+mn-ea"/>
              </a:rPr>
              <a:t>LR, </a:t>
            </a:r>
            <a:r>
              <a:rPr lang="zh-CN" altLang="zh-CN" sz="1600" dirty="0">
                <a:latin typeface="+mn-ea"/>
              </a:rPr>
              <a:t>而不是把地址放到栈里。同样，子例程返回之后的返回地址，是从</a:t>
            </a:r>
            <a:r>
              <a:rPr lang="en-US" altLang="zh-CN" sz="1600" dirty="0">
                <a:latin typeface="+mn-ea"/>
              </a:rPr>
              <a:t>LR</a:t>
            </a:r>
            <a:r>
              <a:rPr lang="zh-CN" altLang="zh-CN" sz="1600" dirty="0">
                <a:latin typeface="+mn-ea"/>
              </a:rPr>
              <a:t>里返回，而不是存储在栈上的。</a:t>
            </a:r>
            <a:endParaRPr lang="en-US" altLang="zh-CN" sz="1600" dirty="0">
              <a:latin typeface="+mn-ea"/>
            </a:endParaRPr>
          </a:p>
          <a:p>
            <a:pPr lvl="1">
              <a:lnSpc>
                <a:spcPct val="150000"/>
              </a:lnSpc>
            </a:pPr>
            <a:r>
              <a:rPr lang="en-US" altLang="zh-CN" sz="1600" dirty="0">
                <a:latin typeface="+mn-ea"/>
              </a:rPr>
              <a:t>X86 call </a:t>
            </a:r>
            <a:r>
              <a:rPr lang="zh-CN" altLang="zh-CN" sz="1600" dirty="0">
                <a:latin typeface="+mn-ea"/>
              </a:rPr>
              <a:t>和</a:t>
            </a:r>
            <a:r>
              <a:rPr lang="en-US" altLang="zh-CN" sz="1600" dirty="0">
                <a:latin typeface="+mn-ea"/>
              </a:rPr>
              <a:t>Ret </a:t>
            </a:r>
            <a:r>
              <a:rPr lang="zh-CN" altLang="zh-CN" sz="1600" dirty="0">
                <a:latin typeface="+mn-ea"/>
              </a:rPr>
              <a:t>指令，将返回地址放在堆栈上并分别取出。此外，提供了</a:t>
            </a:r>
            <a:r>
              <a:rPr lang="en-US" altLang="zh-CN" sz="1600" dirty="0">
                <a:latin typeface="+mn-ea"/>
              </a:rPr>
              <a:t>ENTER</a:t>
            </a:r>
            <a:r>
              <a:rPr lang="zh-CN" altLang="zh-CN" sz="1600" dirty="0">
                <a:latin typeface="+mn-ea"/>
              </a:rPr>
              <a:t>和</a:t>
            </a:r>
            <a:r>
              <a:rPr lang="en-US" altLang="zh-CN" sz="1600" dirty="0">
                <a:latin typeface="+mn-ea"/>
              </a:rPr>
              <a:t>LEAVE</a:t>
            </a:r>
            <a:r>
              <a:rPr lang="zh-CN" altLang="zh-CN" sz="1600" dirty="0">
                <a:latin typeface="+mn-ea"/>
              </a:rPr>
              <a:t>指令，以在进入和离开过程时创建和释放固定格式的堆栈帧。</a:t>
            </a:r>
            <a:r>
              <a:rPr lang="en-US" altLang="zh-CN" sz="1600" dirty="0">
                <a:latin typeface="+mn-ea"/>
              </a:rPr>
              <a:t>ARM</a:t>
            </a:r>
            <a:r>
              <a:rPr lang="zh-CN" altLang="zh-CN" sz="1600" dirty="0">
                <a:latin typeface="+mn-ea"/>
              </a:rPr>
              <a:t>没有与此等效的方法，因为从堆栈指针中添加固定值或从中减去固定值非常简单。</a:t>
            </a:r>
          </a:p>
          <a:p>
            <a:pPr lvl="1"/>
            <a:endParaRPr lang="en-US" altLang="zh-CN" sz="1600" dirty="0">
              <a:latin typeface="+mn-ea"/>
            </a:endParaRPr>
          </a:p>
        </p:txBody>
      </p:sp>
    </p:spTree>
    <p:extLst>
      <p:ext uri="{BB962C8B-B14F-4D97-AF65-F5344CB8AC3E}">
        <p14:creationId xmlns:p14="http://schemas.microsoft.com/office/powerpoint/2010/main" val="3265776680"/>
      </p:ext>
    </p:extLst>
  </p:cSld>
  <p:clrMapOvr>
    <a:masterClrMapping/>
  </p:clrMapOvr>
  <p:transition advClick="0" advTm="8000">
    <p:fade thruBlk="1"/>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11560" y="404664"/>
            <a:ext cx="8046244" cy="485982"/>
          </a:xfrm>
        </p:spPr>
        <p:txBody>
          <a:bodyPr>
            <a:noAutofit/>
          </a:bodyPr>
          <a:lstStyle/>
          <a:p>
            <a:r>
              <a:rPr lang="en-US" altLang="zh-CN" sz="3400" b="1" dirty="0">
                <a:solidFill>
                  <a:srgbClr val="0000FF"/>
                </a:solidFill>
                <a:latin typeface="+mj-lt"/>
                <a:ea typeface="+mj-ea"/>
                <a:sym typeface="+mn-lt"/>
              </a:rPr>
              <a:t>N.4.6 ARM</a:t>
            </a:r>
            <a:r>
              <a:rPr lang="zh-CN" altLang="en-US" sz="3400" b="1" dirty="0">
                <a:solidFill>
                  <a:srgbClr val="0000FF"/>
                </a:solidFill>
                <a:latin typeface="+mj-lt"/>
                <a:ea typeface="+mj-ea"/>
                <a:sym typeface="+mn-lt"/>
              </a:rPr>
              <a:t>编译与调试</a:t>
            </a:r>
            <a:endParaRPr lang="zh-CN" altLang="en-US" sz="3400" b="1" dirty="0">
              <a:solidFill>
                <a:srgbClr val="0000FF"/>
              </a:solidFill>
              <a:latin typeface="+mj-lt"/>
              <a:ea typeface="+mj-ea"/>
            </a:endParaRPr>
          </a:p>
        </p:txBody>
      </p:sp>
      <p:sp>
        <p:nvSpPr>
          <p:cNvPr id="2" name="文本占位符 1"/>
          <p:cNvSpPr>
            <a:spLocks noGrp="1"/>
          </p:cNvSpPr>
          <p:nvPr>
            <p:ph type="body" sz="quarter" idx="10"/>
          </p:nvPr>
        </p:nvSpPr>
        <p:spPr/>
        <p:txBody>
          <a:bodyPr/>
          <a:lstStyle/>
          <a:p>
            <a:pPr>
              <a:buFont typeface="Wingdings" panose="05000000000000000000" pitchFamily="2" charset="2"/>
              <a:buChar char="Ø"/>
            </a:pPr>
            <a:r>
              <a:rPr lang="zh-CN" altLang="en-US" dirty="0"/>
              <a:t>使用</a:t>
            </a:r>
            <a:r>
              <a:rPr lang="en-US" altLang="zh-CN" dirty="0" err="1"/>
              <a:t>gcc</a:t>
            </a:r>
            <a:r>
              <a:rPr lang="zh-CN" altLang="en-US" dirty="0"/>
              <a:t>编译器编译</a:t>
            </a:r>
            <a:r>
              <a:rPr lang="en-US" altLang="zh-CN" dirty="0"/>
              <a:t>c</a:t>
            </a:r>
            <a:r>
              <a:rPr lang="zh-CN" altLang="en-US" dirty="0"/>
              <a:t>文件流程</a:t>
            </a:r>
            <a:endParaRPr lang="en-US" altLang="zh-CN" dirty="0"/>
          </a:p>
          <a:p>
            <a:pPr lvl="1"/>
            <a:r>
              <a:rPr lang="zh-CN" altLang="en-US" dirty="0"/>
              <a:t>预编译处理，生成</a:t>
            </a:r>
            <a:r>
              <a:rPr lang="en-US" altLang="zh-CN" dirty="0" err="1"/>
              <a:t>main.i</a:t>
            </a:r>
            <a:r>
              <a:rPr lang="zh-CN" altLang="en-US" dirty="0"/>
              <a:t>文件</a:t>
            </a:r>
            <a:endParaRPr lang="en-US" altLang="zh-CN" dirty="0"/>
          </a:p>
          <a:p>
            <a:pPr lvl="1"/>
            <a:r>
              <a:rPr lang="zh-CN" altLang="en-US" dirty="0"/>
              <a:t>编译处理，生成</a:t>
            </a:r>
            <a:r>
              <a:rPr lang="en-US" altLang="zh-CN" dirty="0" err="1"/>
              <a:t>main.s</a:t>
            </a:r>
            <a:r>
              <a:rPr lang="zh-CN" altLang="en-US" dirty="0"/>
              <a:t>文件</a:t>
            </a:r>
            <a:endParaRPr lang="en-US" altLang="zh-CN" dirty="0"/>
          </a:p>
          <a:p>
            <a:pPr lvl="1"/>
            <a:r>
              <a:rPr lang="zh-CN" altLang="en-US" dirty="0"/>
              <a:t>汇编处理，生成</a:t>
            </a:r>
            <a:r>
              <a:rPr lang="en-US" altLang="zh-CN" dirty="0" err="1"/>
              <a:t>main.o</a:t>
            </a:r>
            <a:r>
              <a:rPr lang="zh-CN" altLang="en-US" dirty="0"/>
              <a:t>文件</a:t>
            </a:r>
            <a:endParaRPr lang="en-US" altLang="zh-CN" dirty="0"/>
          </a:p>
          <a:p>
            <a:pPr lvl="1"/>
            <a:r>
              <a:rPr lang="zh-CN" altLang="en-US" dirty="0"/>
              <a:t>链接处理，生成</a:t>
            </a:r>
            <a:r>
              <a:rPr lang="en-US" altLang="zh-CN" dirty="0"/>
              <a:t>main.exe</a:t>
            </a:r>
            <a:r>
              <a:rPr lang="zh-CN" altLang="en-US" dirty="0"/>
              <a:t>文件</a:t>
            </a:r>
            <a:endParaRPr lang="en-US" altLang="zh-CN" dirty="0"/>
          </a:p>
        </p:txBody>
      </p:sp>
    </p:spTree>
    <p:extLst>
      <p:ext uri="{BB962C8B-B14F-4D97-AF65-F5344CB8AC3E}">
        <p14:creationId xmlns:p14="http://schemas.microsoft.com/office/powerpoint/2010/main" val="16407237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11560" y="404664"/>
            <a:ext cx="8046244" cy="485982"/>
          </a:xfrm>
        </p:spPr>
        <p:txBody>
          <a:bodyPr>
            <a:noAutofit/>
          </a:bodyPr>
          <a:lstStyle/>
          <a:p>
            <a:r>
              <a:rPr lang="en-US" altLang="zh-CN" sz="3400" b="1" dirty="0">
                <a:solidFill>
                  <a:srgbClr val="0000FF"/>
                </a:solidFill>
                <a:latin typeface="+mj-lt"/>
                <a:ea typeface="+mj-ea"/>
                <a:sym typeface="+mn-lt"/>
              </a:rPr>
              <a:t>N.4.6 ARM</a:t>
            </a:r>
            <a:r>
              <a:rPr lang="zh-CN" altLang="en-US" sz="3400" b="1" dirty="0">
                <a:solidFill>
                  <a:srgbClr val="0000FF"/>
                </a:solidFill>
                <a:latin typeface="+mj-lt"/>
                <a:ea typeface="+mj-ea"/>
                <a:sym typeface="+mn-lt"/>
              </a:rPr>
              <a:t>编译与调试</a:t>
            </a:r>
            <a:endParaRPr lang="zh-CN" altLang="en-US" sz="3400" b="1" dirty="0">
              <a:solidFill>
                <a:srgbClr val="0000FF"/>
              </a:solidFill>
              <a:latin typeface="+mj-lt"/>
              <a:ea typeface="+mj-ea"/>
            </a:endParaRPr>
          </a:p>
        </p:txBody>
      </p:sp>
      <p:sp>
        <p:nvSpPr>
          <p:cNvPr id="2" name="文本占位符 1"/>
          <p:cNvSpPr>
            <a:spLocks noGrp="1"/>
          </p:cNvSpPr>
          <p:nvPr>
            <p:ph type="body" sz="quarter" idx="10"/>
          </p:nvPr>
        </p:nvSpPr>
        <p:spPr/>
        <p:txBody>
          <a:bodyPr/>
          <a:lstStyle/>
          <a:p>
            <a:r>
              <a:rPr lang="zh-CN" altLang="zh-CN" sz="2400" dirty="0"/>
              <a:t>使</a:t>
            </a:r>
            <a:r>
              <a:rPr lang="zh-CN" altLang="en-US" sz="2400" dirty="0"/>
              <a:t>用</a:t>
            </a:r>
            <a:r>
              <a:rPr lang="en-US" altLang="zh-CN" sz="2400" dirty="0"/>
              <a:t>SSH</a:t>
            </a:r>
            <a:r>
              <a:rPr lang="zh-CN" altLang="en-US" sz="2400" dirty="0"/>
              <a:t>工</a:t>
            </a:r>
            <a:r>
              <a:rPr lang="zh-CN" altLang="zh-CN" sz="2400" dirty="0"/>
              <a:t>具，输</a:t>
            </a:r>
            <a:r>
              <a:rPr lang="zh-CN" altLang="en-US" sz="2400" dirty="0"/>
              <a:t>入用</a:t>
            </a:r>
            <a:r>
              <a:rPr lang="zh-CN" altLang="zh-CN" sz="2400" dirty="0"/>
              <a:t>户名和密码，登</a:t>
            </a:r>
            <a:r>
              <a:rPr lang="zh-CN" altLang="en-US" sz="2400" dirty="0"/>
              <a:t>录云服务器</a:t>
            </a:r>
            <a:endParaRPr lang="en-US" altLang="zh-CN" sz="2400" dirty="0"/>
          </a:p>
        </p:txBody>
      </p:sp>
      <p:pic>
        <p:nvPicPr>
          <p:cNvPr id="5" name="图片 4" descr="C:\Users\lwx941162\AppData\Roaming\eSpace_Desktop\UserData\lwx941162\imagefiles\3CEEFFA5-0C26-4970-AA0C-7E7FF1771708.png"/>
          <p:cNvPicPr/>
          <p:nvPr/>
        </p:nvPicPr>
        <p:blipFill>
          <a:blip r:embed="rId2">
            <a:extLst>
              <a:ext uri="{28A0092B-C50C-407E-A947-70E740481C1C}">
                <a14:useLocalDpi xmlns:a14="http://schemas.microsoft.com/office/drawing/2010/main" val="0"/>
              </a:ext>
            </a:extLst>
          </a:blip>
          <a:srcRect/>
          <a:stretch>
            <a:fillRect/>
          </a:stretch>
        </p:blipFill>
        <p:spPr bwMode="auto">
          <a:xfrm>
            <a:off x="611560" y="1700808"/>
            <a:ext cx="7069071" cy="2964376"/>
          </a:xfrm>
          <a:prstGeom prst="rect">
            <a:avLst/>
          </a:prstGeom>
          <a:noFill/>
          <a:ln>
            <a:noFill/>
          </a:ln>
        </p:spPr>
      </p:pic>
    </p:spTree>
    <p:extLst>
      <p:ext uri="{BB962C8B-B14F-4D97-AF65-F5344CB8AC3E}">
        <p14:creationId xmlns:p14="http://schemas.microsoft.com/office/powerpoint/2010/main" val="396275625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11560" y="404664"/>
            <a:ext cx="8046244" cy="485982"/>
          </a:xfrm>
        </p:spPr>
        <p:txBody>
          <a:bodyPr>
            <a:noAutofit/>
          </a:bodyPr>
          <a:lstStyle/>
          <a:p>
            <a:r>
              <a:rPr lang="en-US" altLang="zh-CN" sz="3400" b="1" dirty="0">
                <a:solidFill>
                  <a:srgbClr val="0000FF"/>
                </a:solidFill>
                <a:latin typeface="+mj-lt"/>
                <a:ea typeface="+mj-ea"/>
                <a:sym typeface="+mn-lt"/>
              </a:rPr>
              <a:t>N.4.6 ARM</a:t>
            </a:r>
            <a:r>
              <a:rPr lang="zh-CN" altLang="en-US" sz="3400" b="1" dirty="0">
                <a:solidFill>
                  <a:srgbClr val="0000FF"/>
                </a:solidFill>
                <a:latin typeface="+mj-lt"/>
                <a:ea typeface="+mj-ea"/>
                <a:sym typeface="+mn-lt"/>
              </a:rPr>
              <a:t>编译与调试</a:t>
            </a:r>
            <a:endParaRPr lang="zh-CN" altLang="en-US" sz="3400" b="1" dirty="0">
              <a:solidFill>
                <a:srgbClr val="0000FF"/>
              </a:solidFill>
              <a:latin typeface="+mj-lt"/>
              <a:ea typeface="+mj-ea"/>
            </a:endParaRPr>
          </a:p>
        </p:txBody>
      </p:sp>
      <p:sp>
        <p:nvSpPr>
          <p:cNvPr id="2" name="文本占位符 1"/>
          <p:cNvSpPr>
            <a:spLocks noGrp="1"/>
          </p:cNvSpPr>
          <p:nvPr>
            <p:ph type="body" sz="quarter" idx="10"/>
          </p:nvPr>
        </p:nvSpPr>
        <p:spPr/>
        <p:txBody>
          <a:bodyPr/>
          <a:lstStyle/>
          <a:p>
            <a:r>
              <a:rPr lang="zh-CN" altLang="zh-CN" sz="1600" dirty="0">
                <a:effectLst>
                  <a:outerShdw sx="0" sy="0">
                    <a:srgbClr val="000000"/>
                  </a:outerShdw>
                </a:effectLst>
                <a:latin typeface="+mn-ea"/>
                <a:ea typeface="+mn-ea"/>
              </a:rPr>
              <a:t>更新编译环境，命令如下：</a:t>
            </a:r>
          </a:p>
          <a:p>
            <a:pPr marL="0" indent="342900">
              <a:buNone/>
            </a:pPr>
            <a:endParaRPr lang="en-US" altLang="zh-CN" b="1" dirty="0">
              <a:effectLst>
                <a:outerShdw blurRad="38100" dist="38100" dir="2700000" algn="tl">
                  <a:srgbClr val="000000">
                    <a:alpha val="43137"/>
                  </a:srgbClr>
                </a:outerShdw>
              </a:effectLst>
              <a:latin typeface="+mn-ea"/>
              <a:ea typeface="+mn-ea"/>
            </a:endParaRPr>
          </a:p>
          <a:p>
            <a:r>
              <a:rPr lang="zh-CN" altLang="zh-CN" sz="1600" dirty="0">
                <a:effectLst>
                  <a:outerShdw sx="0" sy="0">
                    <a:srgbClr val="000000"/>
                  </a:outerShdw>
                </a:effectLst>
                <a:latin typeface="+mn-ea"/>
                <a:ea typeface="+mn-ea"/>
              </a:rPr>
              <a:t>升级</a:t>
            </a:r>
            <a:r>
              <a:rPr lang="en-US" altLang="zh-CN" sz="1600" dirty="0">
                <a:effectLst>
                  <a:outerShdw sx="0" sy="0">
                    <a:srgbClr val="000000"/>
                  </a:outerShdw>
                </a:effectLst>
                <a:latin typeface="+mn-ea"/>
                <a:ea typeface="+mn-ea"/>
              </a:rPr>
              <a:t>gcc</a:t>
            </a:r>
            <a:r>
              <a:rPr lang="zh-CN" altLang="zh-CN" sz="1600" dirty="0">
                <a:effectLst>
                  <a:outerShdw sx="0" sy="0">
                    <a:srgbClr val="000000"/>
                  </a:outerShdw>
                </a:effectLst>
                <a:latin typeface="+mn-ea"/>
                <a:ea typeface="+mn-ea"/>
              </a:rPr>
              <a:t>版本，依次如下命令：</a:t>
            </a:r>
            <a:endParaRPr lang="en-US" altLang="zh-CN" sz="1600" dirty="0">
              <a:effectLst>
                <a:outerShdw sx="0" sy="0">
                  <a:srgbClr val="000000"/>
                </a:outerShdw>
              </a:effectLst>
              <a:latin typeface="+mn-ea"/>
              <a:ea typeface="+mn-ea"/>
            </a:endParaRPr>
          </a:p>
          <a:p>
            <a:pPr marL="0" indent="342900" algn="l">
              <a:buNone/>
            </a:pPr>
            <a:endParaRPr lang="en-US" altLang="zh-CN" b="1" dirty="0">
              <a:effectLst>
                <a:outerShdw blurRad="38100" dist="38100" dir="2700000" algn="tl">
                  <a:srgbClr val="000000">
                    <a:alpha val="43137"/>
                  </a:srgbClr>
                </a:outerShdw>
              </a:effectLst>
              <a:latin typeface="+mn-ea"/>
              <a:ea typeface="+mn-ea"/>
            </a:endParaRPr>
          </a:p>
        </p:txBody>
      </p:sp>
      <p:sp>
        <p:nvSpPr>
          <p:cNvPr id="5" name="文本框 4"/>
          <p:cNvSpPr txBox="1"/>
          <p:nvPr/>
        </p:nvSpPr>
        <p:spPr>
          <a:xfrm>
            <a:off x="548877" y="1518408"/>
            <a:ext cx="8046245" cy="304379"/>
          </a:xfrm>
          <a:prstGeom prst="rect">
            <a:avLst/>
          </a:prstGeom>
          <a:solidFill>
            <a:schemeClr val="bg1">
              <a:lumMod val="85000"/>
            </a:schemeClr>
          </a:solidFill>
        </p:spPr>
        <p:txBody>
          <a:bodyPr wrap="square" rtlCol="0">
            <a:spAutoFit/>
          </a:bodyPr>
          <a:lstStyle/>
          <a:p>
            <a:pPr>
              <a:lnSpc>
                <a:spcPts val="1575"/>
              </a:lnSpc>
            </a:pPr>
            <a:r>
              <a:rPr lang="en-US" altLang="zh-CN" b="1" dirty="0">
                <a:effectLst>
                  <a:outerShdw blurRad="38100" dist="38100" dir="2700000" algn="tl">
                    <a:srgbClr val="000000">
                      <a:alpha val="43137"/>
                    </a:srgbClr>
                  </a:outerShdw>
                </a:effectLst>
                <a:latin typeface="宋体" panose="02010600030101010101" pitchFamily="2" charset="-122"/>
              </a:rPr>
              <a:t>yum </a:t>
            </a:r>
            <a:r>
              <a:rPr lang="en-US" altLang="zh-CN" b="1" dirty="0" err="1">
                <a:effectLst>
                  <a:outerShdw blurRad="38100" dist="38100" dir="2700000" algn="tl">
                    <a:srgbClr val="000000">
                      <a:alpha val="43137"/>
                    </a:srgbClr>
                  </a:outerShdw>
                </a:effectLst>
                <a:latin typeface="宋体" panose="02010600030101010101" pitchFamily="2" charset="-122"/>
              </a:rPr>
              <a:t>groupinstall</a:t>
            </a:r>
            <a:r>
              <a:rPr lang="en-US" altLang="zh-CN" b="1" dirty="0">
                <a:effectLst>
                  <a:outerShdw blurRad="38100" dist="38100" dir="2700000" algn="tl">
                    <a:srgbClr val="000000">
                      <a:alpha val="43137"/>
                    </a:srgbClr>
                  </a:outerShdw>
                </a:effectLst>
                <a:latin typeface="宋体" panose="02010600030101010101" pitchFamily="2" charset="-122"/>
              </a:rPr>
              <a:t> "Development tools“</a:t>
            </a:r>
            <a:endParaRPr lang="pt-BR"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endParaRPr>
          </a:p>
        </p:txBody>
      </p:sp>
      <p:sp>
        <p:nvSpPr>
          <p:cNvPr id="6" name="文本框 5"/>
          <p:cNvSpPr txBox="1"/>
          <p:nvPr/>
        </p:nvSpPr>
        <p:spPr>
          <a:xfrm>
            <a:off x="548876" y="2362537"/>
            <a:ext cx="8046245" cy="1125116"/>
          </a:xfrm>
          <a:prstGeom prst="rect">
            <a:avLst/>
          </a:prstGeom>
          <a:solidFill>
            <a:schemeClr val="bg1">
              <a:lumMod val="85000"/>
            </a:schemeClr>
          </a:solidFill>
        </p:spPr>
        <p:txBody>
          <a:bodyPr wrap="square" rtlCol="0">
            <a:spAutoFit/>
          </a:bodyPr>
          <a:lstStyle/>
          <a:p>
            <a:pPr>
              <a:lnSpc>
                <a:spcPts val="1575"/>
              </a:lnSpc>
            </a:pPr>
            <a:r>
              <a:rPr lang="en-US" altLang="zh-CN" b="1" dirty="0">
                <a:effectLst>
                  <a:outerShdw blurRad="38100" dist="38100" dir="2700000" algn="tl">
                    <a:srgbClr val="000000">
                      <a:alpha val="43137"/>
                    </a:srgbClr>
                  </a:outerShdw>
                </a:effectLst>
                <a:latin typeface="宋体" panose="02010600030101010101" pitchFamily="2" charset="-122"/>
              </a:rPr>
              <a:t>yum -y install centos-release-</a:t>
            </a:r>
            <a:r>
              <a:rPr lang="en-US" altLang="zh-CN" b="1" dirty="0" err="1">
                <a:effectLst>
                  <a:outerShdw blurRad="38100" dist="38100" dir="2700000" algn="tl">
                    <a:srgbClr val="000000">
                      <a:alpha val="43137"/>
                    </a:srgbClr>
                  </a:outerShdw>
                </a:effectLst>
                <a:latin typeface="宋体" panose="02010600030101010101" pitchFamily="2" charset="-122"/>
              </a:rPr>
              <a:t>scl</a:t>
            </a:r>
            <a:endParaRPr lang="en-US" altLang="zh-CN" b="1" dirty="0">
              <a:effectLst>
                <a:outerShdw blurRad="38100" dist="38100" dir="2700000" algn="tl">
                  <a:srgbClr val="000000">
                    <a:alpha val="43137"/>
                  </a:srgbClr>
                </a:outerShdw>
              </a:effectLst>
              <a:latin typeface="宋体" panose="02010600030101010101" pitchFamily="2" charset="-122"/>
            </a:endParaRPr>
          </a:p>
          <a:p>
            <a:pPr>
              <a:lnSpc>
                <a:spcPts val="1575"/>
              </a:lnSpc>
            </a:pPr>
            <a:r>
              <a:rPr lang="en-US" altLang="zh-CN" b="1" dirty="0">
                <a:effectLst>
                  <a:outerShdw blurRad="38100" dist="38100" dir="2700000" algn="tl">
                    <a:srgbClr val="000000">
                      <a:alpha val="43137"/>
                    </a:srgbClr>
                  </a:outerShdw>
                </a:effectLst>
                <a:latin typeface="宋体" panose="02010600030101010101" pitchFamily="2" charset="-122"/>
              </a:rPr>
              <a:t>yum -y install devtoolset-7-gcc devtoolset-7-gcc-c++ devtoolset-7-binutils</a:t>
            </a:r>
          </a:p>
          <a:p>
            <a:pPr>
              <a:lnSpc>
                <a:spcPts val="1575"/>
              </a:lnSpc>
            </a:pPr>
            <a:r>
              <a:rPr lang="en-US" altLang="zh-CN" b="1" dirty="0" err="1">
                <a:effectLst>
                  <a:outerShdw blurRad="38100" dist="38100" dir="2700000" algn="tl">
                    <a:srgbClr val="000000">
                      <a:alpha val="43137"/>
                    </a:srgbClr>
                  </a:outerShdw>
                </a:effectLst>
                <a:latin typeface="宋体" panose="02010600030101010101" pitchFamily="2" charset="-122"/>
              </a:rPr>
              <a:t>scl</a:t>
            </a:r>
            <a:r>
              <a:rPr lang="en-US" altLang="zh-CN" b="1" dirty="0">
                <a:effectLst>
                  <a:outerShdw blurRad="38100" dist="38100" dir="2700000" algn="tl">
                    <a:srgbClr val="000000">
                      <a:alpha val="43137"/>
                    </a:srgbClr>
                  </a:outerShdw>
                </a:effectLst>
                <a:latin typeface="宋体" panose="02010600030101010101" pitchFamily="2" charset="-122"/>
              </a:rPr>
              <a:t> enable devtoolset-7 bash</a:t>
            </a:r>
          </a:p>
          <a:p>
            <a:pPr>
              <a:lnSpc>
                <a:spcPts val="1575"/>
              </a:lnSpc>
            </a:pPr>
            <a:r>
              <a:rPr lang="en-US" altLang="zh-CN" b="1" dirty="0">
                <a:effectLst>
                  <a:outerShdw blurRad="38100" dist="38100" dir="2700000" algn="tl">
                    <a:srgbClr val="000000">
                      <a:alpha val="43137"/>
                    </a:srgbClr>
                  </a:outerShdw>
                </a:effectLst>
                <a:latin typeface="宋体" panose="02010600030101010101" pitchFamily="2" charset="-122"/>
              </a:rPr>
              <a:t>echo "source /opt/</a:t>
            </a:r>
            <a:r>
              <a:rPr lang="en-US" altLang="zh-CN" b="1" dirty="0" err="1">
                <a:effectLst>
                  <a:outerShdw blurRad="38100" dist="38100" dir="2700000" algn="tl">
                    <a:srgbClr val="000000">
                      <a:alpha val="43137"/>
                    </a:srgbClr>
                  </a:outerShdw>
                </a:effectLst>
                <a:latin typeface="宋体" panose="02010600030101010101" pitchFamily="2" charset="-122"/>
              </a:rPr>
              <a:t>rh</a:t>
            </a:r>
            <a:r>
              <a:rPr lang="en-US" altLang="zh-CN" b="1" dirty="0">
                <a:effectLst>
                  <a:outerShdw blurRad="38100" dist="38100" dir="2700000" algn="tl">
                    <a:srgbClr val="000000">
                      <a:alpha val="43137"/>
                    </a:srgbClr>
                  </a:outerShdw>
                </a:effectLst>
                <a:latin typeface="宋体" panose="02010600030101010101" pitchFamily="2" charset="-122"/>
              </a:rPr>
              <a:t>/devtoolset-7/enable" &gt;&gt;/etc/profile</a:t>
            </a:r>
            <a:endParaRPr lang="pt-BR"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endParaRPr>
          </a:p>
        </p:txBody>
      </p:sp>
    </p:spTree>
    <p:extLst>
      <p:ext uri="{BB962C8B-B14F-4D97-AF65-F5344CB8AC3E}">
        <p14:creationId xmlns:p14="http://schemas.microsoft.com/office/powerpoint/2010/main" val="9913160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30212" y="404664"/>
            <a:ext cx="8046244" cy="485982"/>
          </a:xfrm>
        </p:spPr>
        <p:txBody>
          <a:bodyPr>
            <a:noAutofit/>
          </a:bodyPr>
          <a:lstStyle/>
          <a:p>
            <a:r>
              <a:rPr lang="en-US" altLang="zh-CN" sz="3400" b="1" dirty="0">
                <a:solidFill>
                  <a:srgbClr val="0000FF"/>
                </a:solidFill>
                <a:latin typeface="+mj-lt"/>
                <a:ea typeface="+mj-ea"/>
                <a:sym typeface="+mn-lt"/>
              </a:rPr>
              <a:t>N.4.6 ARM</a:t>
            </a:r>
            <a:r>
              <a:rPr lang="zh-CN" altLang="en-US" sz="3400" b="1" dirty="0">
                <a:solidFill>
                  <a:srgbClr val="0000FF"/>
                </a:solidFill>
                <a:latin typeface="+mj-lt"/>
                <a:ea typeface="+mj-ea"/>
                <a:sym typeface="+mn-lt"/>
              </a:rPr>
              <a:t>编译与调试</a:t>
            </a:r>
            <a:endParaRPr lang="zh-CN" altLang="en-US" sz="3400" b="1" dirty="0">
              <a:solidFill>
                <a:srgbClr val="0000FF"/>
              </a:solidFill>
              <a:latin typeface="+mj-lt"/>
              <a:ea typeface="+mj-ea"/>
            </a:endParaRPr>
          </a:p>
        </p:txBody>
      </p:sp>
      <p:sp>
        <p:nvSpPr>
          <p:cNvPr id="2" name="文本占位符 1"/>
          <p:cNvSpPr>
            <a:spLocks noGrp="1"/>
          </p:cNvSpPr>
          <p:nvPr>
            <p:ph type="body" sz="quarter" idx="10"/>
          </p:nvPr>
        </p:nvSpPr>
        <p:spPr/>
        <p:txBody>
          <a:bodyPr/>
          <a:lstStyle/>
          <a:p>
            <a:pPr algn="l"/>
            <a:r>
              <a:rPr lang="zh-CN" altLang="en-US" sz="2000" dirty="0">
                <a:effectLst>
                  <a:outerShdw sx="0" sy="0">
                    <a:srgbClr val="000000"/>
                  </a:outerShdw>
                </a:effectLst>
                <a:latin typeface="宋体" panose="02010600030101010101" pitchFamily="2" charset="-122"/>
                <a:ea typeface="宋体" panose="02010600030101010101" pitchFamily="2" charset="-122"/>
              </a:rPr>
              <a:t>使用“</a:t>
            </a:r>
            <a:r>
              <a:rPr lang="en-US" altLang="zh-CN" sz="2000" dirty="0">
                <a:effectLst>
                  <a:outerShdw sx="0" sy="0">
                    <a:srgbClr val="000000"/>
                  </a:outerShdw>
                </a:effectLst>
                <a:latin typeface="宋体" panose="02010600030101010101" pitchFamily="2" charset="-122"/>
                <a:ea typeface="宋体" panose="02010600030101010101" pitchFamily="2" charset="-122"/>
              </a:rPr>
              <a:t>gcc -v”</a:t>
            </a:r>
            <a:r>
              <a:rPr lang="zh-CN" altLang="en-US" sz="2000" dirty="0">
                <a:effectLst>
                  <a:outerShdw sx="0" sy="0">
                    <a:srgbClr val="000000"/>
                  </a:outerShdw>
                </a:effectLst>
                <a:latin typeface="宋体" panose="02010600030101010101" pitchFamily="2" charset="-122"/>
                <a:ea typeface="宋体" panose="02010600030101010101" pitchFamily="2" charset="-122"/>
              </a:rPr>
              <a:t>命令可以输出</a:t>
            </a:r>
            <a:r>
              <a:rPr lang="en-US" altLang="zh-CN" sz="2000" dirty="0">
                <a:effectLst>
                  <a:outerShdw sx="0" sy="0">
                    <a:srgbClr val="000000"/>
                  </a:outerShdw>
                </a:effectLst>
                <a:latin typeface="宋体" panose="02010600030101010101" pitchFamily="2" charset="-122"/>
                <a:ea typeface="宋体" panose="02010600030101010101" pitchFamily="2" charset="-122"/>
              </a:rPr>
              <a:t>gcc</a:t>
            </a:r>
            <a:r>
              <a:rPr lang="zh-CN" altLang="en-US" sz="2000" dirty="0">
                <a:effectLst>
                  <a:outerShdw sx="0" sy="0">
                    <a:srgbClr val="000000"/>
                  </a:outerShdw>
                </a:effectLst>
                <a:latin typeface="宋体" panose="02010600030101010101" pitchFamily="2" charset="-122"/>
                <a:ea typeface="宋体" panose="02010600030101010101" pitchFamily="2" charset="-122"/>
              </a:rPr>
              <a:t>版本，过程截图如下：</a:t>
            </a:r>
            <a:endParaRPr lang="en-US" altLang="zh-CN" sz="20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pic>
        <p:nvPicPr>
          <p:cNvPr id="5" name="图片 4" descr="C:\Users\lwx941162\AppData\Roaming\eSpace_Desktop\UserData\lwx941162\imagefiles\240EA18B-19F3-4FD0-A4F5-F112F64E1FE2.png"/>
          <p:cNvPicPr/>
          <p:nvPr/>
        </p:nvPicPr>
        <p:blipFill>
          <a:blip r:embed="rId2">
            <a:extLst>
              <a:ext uri="{28A0092B-C50C-407E-A947-70E740481C1C}">
                <a14:useLocalDpi xmlns:a14="http://schemas.microsoft.com/office/drawing/2010/main" val="0"/>
              </a:ext>
            </a:extLst>
          </a:blip>
          <a:srcRect/>
          <a:stretch>
            <a:fillRect/>
          </a:stretch>
        </p:blipFill>
        <p:spPr bwMode="auto">
          <a:xfrm>
            <a:off x="556234" y="2223317"/>
            <a:ext cx="8038889" cy="3005883"/>
          </a:xfrm>
          <a:prstGeom prst="rect">
            <a:avLst/>
          </a:prstGeom>
          <a:noFill/>
          <a:ln>
            <a:noFill/>
          </a:ln>
        </p:spPr>
      </p:pic>
    </p:spTree>
    <p:extLst>
      <p:ext uri="{BB962C8B-B14F-4D97-AF65-F5344CB8AC3E}">
        <p14:creationId xmlns:p14="http://schemas.microsoft.com/office/powerpoint/2010/main" val="333472284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30212" y="404664"/>
            <a:ext cx="8046244" cy="485982"/>
          </a:xfrm>
        </p:spPr>
        <p:txBody>
          <a:bodyPr>
            <a:noAutofit/>
          </a:bodyPr>
          <a:lstStyle/>
          <a:p>
            <a:r>
              <a:rPr lang="en-US" altLang="zh-CN" sz="3400" b="1" dirty="0">
                <a:solidFill>
                  <a:srgbClr val="0000FF"/>
                </a:solidFill>
                <a:latin typeface="+mj-lt"/>
                <a:ea typeface="+mj-ea"/>
                <a:sym typeface="+mn-lt"/>
              </a:rPr>
              <a:t>N.4.6 ARM</a:t>
            </a:r>
            <a:r>
              <a:rPr lang="zh-CN" altLang="en-US" sz="3400" b="1" dirty="0">
                <a:solidFill>
                  <a:srgbClr val="0000FF"/>
                </a:solidFill>
                <a:latin typeface="+mj-lt"/>
                <a:ea typeface="+mj-ea"/>
                <a:sym typeface="+mn-lt"/>
              </a:rPr>
              <a:t>编译与调试</a:t>
            </a:r>
            <a:endParaRPr lang="zh-CN" altLang="en-US" sz="3400" b="1" dirty="0">
              <a:solidFill>
                <a:srgbClr val="0000FF"/>
              </a:solidFill>
              <a:latin typeface="+mj-lt"/>
              <a:ea typeface="+mj-ea"/>
            </a:endParaRPr>
          </a:p>
        </p:txBody>
      </p:sp>
      <p:sp>
        <p:nvSpPr>
          <p:cNvPr id="2" name="文本占位符 1"/>
          <p:cNvSpPr>
            <a:spLocks noGrp="1"/>
          </p:cNvSpPr>
          <p:nvPr>
            <p:ph type="body" sz="quarter" idx="10"/>
          </p:nvPr>
        </p:nvSpPr>
        <p:spPr>
          <a:xfrm>
            <a:off x="548878" y="1124744"/>
            <a:ext cx="8046245" cy="4879805"/>
          </a:xfrm>
        </p:spPr>
        <p:txBody>
          <a:bodyPr/>
          <a:lstStyle/>
          <a:p>
            <a:pPr>
              <a:lnSpc>
                <a:spcPts val="1500"/>
              </a:lnSpc>
            </a:pPr>
            <a:r>
              <a:rPr lang="zh-CN" altLang="en-US" sz="2000" dirty="0">
                <a:latin typeface="+mn-ea"/>
                <a:ea typeface="+mn-ea"/>
              </a:rPr>
              <a:t>使用</a:t>
            </a:r>
            <a:r>
              <a:rPr lang="en-US" altLang="zh-CN" sz="2000" dirty="0">
                <a:latin typeface="+mn-ea"/>
                <a:ea typeface="+mn-ea"/>
              </a:rPr>
              <a:t>gcc</a:t>
            </a:r>
            <a:r>
              <a:rPr lang="zh-CN" altLang="en-US" sz="2000" dirty="0">
                <a:latin typeface="+mn-ea"/>
                <a:ea typeface="+mn-ea"/>
              </a:rPr>
              <a:t>来编译</a:t>
            </a:r>
            <a:r>
              <a:rPr lang="en-US" altLang="zh-CN" sz="2000" dirty="0">
                <a:latin typeface="+mn-ea"/>
                <a:ea typeface="+mn-ea"/>
              </a:rPr>
              <a:t>c</a:t>
            </a:r>
            <a:r>
              <a:rPr lang="zh-CN" altLang="en-US" sz="2000" dirty="0">
                <a:latin typeface="+mn-ea"/>
                <a:ea typeface="+mn-ea"/>
              </a:rPr>
              <a:t>语言程序</a:t>
            </a:r>
            <a:endParaRPr lang="en-US" altLang="zh-CN" sz="2000" dirty="0">
              <a:latin typeface="+mn-ea"/>
              <a:ea typeface="+mn-ea"/>
            </a:endParaRPr>
          </a:p>
          <a:p>
            <a:pPr>
              <a:lnSpc>
                <a:spcPts val="1500"/>
              </a:lnSpc>
            </a:pPr>
            <a:endParaRPr lang="zh-CN" altLang="en-US" sz="2000" dirty="0">
              <a:latin typeface="+mn-ea"/>
              <a:ea typeface="+mn-ea"/>
            </a:endParaRPr>
          </a:p>
          <a:p>
            <a:pPr lvl="1">
              <a:lnSpc>
                <a:spcPts val="1500"/>
              </a:lnSpc>
            </a:pPr>
            <a:r>
              <a:rPr lang="zh-CN" altLang="zh-CN" sz="1800" dirty="0">
                <a:effectLst>
                  <a:outerShdw sx="0" sy="0">
                    <a:srgbClr val="000000"/>
                  </a:outerShdw>
                </a:effectLst>
                <a:latin typeface="+mn-ea"/>
              </a:rPr>
              <a:t>新建汇编源文件，命令如下</a:t>
            </a:r>
            <a:endParaRPr lang="en-US" altLang="zh-CN" sz="1800" dirty="0">
              <a:effectLst>
                <a:outerShdw sx="0" sy="0">
                  <a:srgbClr val="000000"/>
                </a:outerShdw>
              </a:effectLst>
              <a:latin typeface="+mn-ea"/>
            </a:endParaRPr>
          </a:p>
          <a:p>
            <a:pPr lvl="1">
              <a:lnSpc>
                <a:spcPts val="1500"/>
              </a:lnSpc>
            </a:pPr>
            <a:endParaRPr lang="en-US" altLang="zh-CN" sz="1800" dirty="0">
              <a:effectLst>
                <a:outerShdw sx="0" sy="0">
                  <a:srgbClr val="000000"/>
                </a:outerShdw>
              </a:effectLst>
              <a:latin typeface="+mn-ea"/>
            </a:endParaRPr>
          </a:p>
          <a:p>
            <a:pPr marL="471487" lvl="1" indent="0">
              <a:lnSpc>
                <a:spcPts val="1500"/>
              </a:lnSpc>
              <a:buNone/>
            </a:pPr>
            <a:endParaRPr lang="en-US" altLang="zh-CN" sz="1800" dirty="0">
              <a:effectLst>
                <a:outerShdw sx="0" sy="0">
                  <a:srgbClr val="000000"/>
                </a:outerShdw>
              </a:effectLst>
              <a:latin typeface="+mn-ea"/>
            </a:endParaRPr>
          </a:p>
          <a:p>
            <a:pPr marL="302279" lvl="1" indent="0">
              <a:lnSpc>
                <a:spcPts val="1500"/>
              </a:lnSpc>
              <a:buNone/>
            </a:pPr>
            <a:endParaRPr lang="en-US" altLang="zh-CN" sz="1800" b="1" dirty="0">
              <a:effectLst>
                <a:outerShdw blurRad="38100" dist="38100" dir="2700000" algn="tl">
                  <a:srgbClr val="000000">
                    <a:alpha val="43137"/>
                  </a:srgbClr>
                </a:outerShdw>
              </a:effectLst>
              <a:latin typeface="+mn-ea"/>
            </a:endParaRPr>
          </a:p>
          <a:p>
            <a:pPr lvl="1">
              <a:lnSpc>
                <a:spcPts val="1500"/>
              </a:lnSpc>
            </a:pPr>
            <a:r>
              <a:rPr lang="zh-CN" altLang="en-US" sz="1800" dirty="0">
                <a:effectLst>
                  <a:outerShdw sx="0" sy="0">
                    <a:srgbClr val="000000"/>
                  </a:outerShdw>
                </a:effectLst>
                <a:latin typeface="+mn-ea"/>
              </a:rPr>
              <a:t>在</a:t>
            </a:r>
            <a:r>
              <a:rPr lang="en-US" altLang="zh-CN" sz="1800" dirty="0" err="1">
                <a:effectLst>
                  <a:outerShdw sx="0" sy="0">
                    <a:srgbClr val="000000"/>
                  </a:outerShdw>
                </a:effectLst>
                <a:latin typeface="+mn-ea"/>
              </a:rPr>
              <a:t>hello.s</a:t>
            </a:r>
            <a:r>
              <a:rPr lang="zh-CN" altLang="en-US" sz="1800" dirty="0">
                <a:effectLst>
                  <a:outerShdw sx="0" sy="0">
                    <a:srgbClr val="000000"/>
                  </a:outerShdw>
                </a:effectLst>
                <a:latin typeface="+mn-ea"/>
              </a:rPr>
              <a:t>中</a:t>
            </a:r>
            <a:r>
              <a:rPr lang="zh-CN" altLang="zh-CN" sz="1800" dirty="0">
                <a:effectLst>
                  <a:outerShdw sx="0" sy="0">
                    <a:srgbClr val="000000"/>
                  </a:outerShdw>
                </a:effectLst>
                <a:latin typeface="+mn-ea"/>
              </a:rPr>
              <a:t>输入以下代码</a:t>
            </a:r>
            <a:r>
              <a:rPr lang="zh-CN" altLang="en-US" sz="1800" dirty="0">
                <a:effectLst>
                  <a:outerShdw sx="0" sy="0">
                    <a:srgbClr val="000000"/>
                  </a:outerShdw>
                </a:effectLst>
                <a:latin typeface="+mn-ea"/>
              </a:rPr>
              <a:t>：</a:t>
            </a:r>
            <a:endParaRPr lang="en-US" altLang="zh-CN" sz="1800" dirty="0">
              <a:effectLst>
                <a:outerShdw sx="0" sy="0">
                  <a:srgbClr val="000000"/>
                </a:outerShdw>
              </a:effectLst>
              <a:latin typeface="+mn-ea"/>
            </a:endParaRPr>
          </a:p>
        </p:txBody>
      </p:sp>
      <p:sp>
        <p:nvSpPr>
          <p:cNvPr id="5" name="矩形 4"/>
          <p:cNvSpPr/>
          <p:nvPr/>
        </p:nvSpPr>
        <p:spPr>
          <a:xfrm>
            <a:off x="868027" y="3065721"/>
            <a:ext cx="7727095" cy="2976136"/>
          </a:xfrm>
          <a:prstGeom prst="rect">
            <a:avLst/>
          </a:prstGeom>
          <a:solidFill>
            <a:schemeClr val="bg1">
              <a:lumMod val="85000"/>
            </a:schemeClr>
          </a:solidFill>
        </p:spPr>
        <p:txBody>
          <a:bodyPr wrap="square">
            <a:spAutoFit/>
          </a:bodyPr>
          <a:lstStyle/>
          <a:p>
            <a:pPr>
              <a:lnSpc>
                <a:spcPts val="1275"/>
              </a:lnSpc>
            </a:pPr>
            <a:r>
              <a:rPr lang="en-US" altLang="zh-CN" dirty="0">
                <a:effectLst>
                  <a:outerShdw blurRad="38100" dist="38100" dir="2700000" algn="tl">
                    <a:srgbClr val="000000">
                      <a:alpha val="43137"/>
                    </a:srgbClr>
                  </a:outerShdw>
                </a:effectLst>
                <a:latin typeface="+mn-ea"/>
                <a:ea typeface="+mn-ea"/>
              </a:rPr>
              <a:t>.text</a:t>
            </a:r>
            <a:endParaRPr lang="zh-CN" altLang="zh-CN" dirty="0">
              <a:effectLst>
                <a:outerShdw blurRad="38100" dist="38100" dir="2700000" algn="tl">
                  <a:srgbClr val="000000">
                    <a:alpha val="43137"/>
                  </a:srgbClr>
                </a:outerShdw>
              </a:effectLst>
              <a:latin typeface="+mn-ea"/>
              <a:ea typeface="+mn-ea"/>
            </a:endParaRPr>
          </a:p>
          <a:p>
            <a:pPr>
              <a:lnSpc>
                <a:spcPts val="1275"/>
              </a:lnSpc>
            </a:pPr>
            <a:r>
              <a:rPr lang="en-US" altLang="zh-CN" dirty="0">
                <a:effectLst>
                  <a:outerShdw blurRad="38100" dist="38100" dir="2700000" algn="tl">
                    <a:srgbClr val="000000">
                      <a:alpha val="43137"/>
                    </a:srgbClr>
                  </a:outerShdw>
                </a:effectLst>
                <a:latin typeface="+mn-ea"/>
                <a:ea typeface="+mn-ea"/>
              </a:rPr>
              <a:t>.global _start</a:t>
            </a:r>
            <a:endParaRPr lang="zh-CN" altLang="zh-CN" dirty="0">
              <a:effectLst>
                <a:outerShdw blurRad="38100" dist="38100" dir="2700000" algn="tl">
                  <a:srgbClr val="000000">
                    <a:alpha val="43137"/>
                  </a:srgbClr>
                </a:outerShdw>
              </a:effectLst>
              <a:latin typeface="+mn-ea"/>
              <a:ea typeface="+mn-ea"/>
            </a:endParaRPr>
          </a:p>
          <a:p>
            <a:pPr>
              <a:lnSpc>
                <a:spcPts val="1275"/>
              </a:lnSpc>
            </a:pPr>
            <a:r>
              <a:rPr lang="en-US" altLang="zh-CN" dirty="0">
                <a:effectLst>
                  <a:outerShdw blurRad="38100" dist="38100" dir="2700000" algn="tl">
                    <a:srgbClr val="000000">
                      <a:alpha val="43137"/>
                    </a:srgbClr>
                  </a:outerShdw>
                </a:effectLst>
                <a:latin typeface="+mn-ea"/>
                <a:ea typeface="+mn-ea"/>
              </a:rPr>
              <a:t>_start:</a:t>
            </a:r>
            <a:endParaRPr lang="zh-CN" altLang="zh-CN" dirty="0">
              <a:effectLst>
                <a:outerShdw blurRad="38100" dist="38100" dir="2700000" algn="tl">
                  <a:srgbClr val="000000">
                    <a:alpha val="43137"/>
                  </a:srgbClr>
                </a:outerShdw>
              </a:effectLst>
              <a:latin typeface="+mn-ea"/>
              <a:ea typeface="+mn-ea"/>
            </a:endParaRPr>
          </a:p>
          <a:p>
            <a:pPr>
              <a:lnSpc>
                <a:spcPts val="1275"/>
              </a:lnSpc>
            </a:pPr>
            <a:r>
              <a:rPr lang="en-US" altLang="zh-CN" dirty="0">
                <a:effectLst>
                  <a:outerShdw blurRad="38100" dist="38100" dir="2700000" algn="tl">
                    <a:srgbClr val="000000">
                      <a:alpha val="43137"/>
                    </a:srgbClr>
                  </a:outerShdw>
                </a:effectLst>
                <a:latin typeface="+mn-ea"/>
                <a:ea typeface="+mn-ea"/>
              </a:rPr>
              <a:t>	mov x0,#0</a:t>
            </a:r>
            <a:endParaRPr lang="zh-CN" altLang="zh-CN" dirty="0">
              <a:effectLst>
                <a:outerShdw blurRad="38100" dist="38100" dir="2700000" algn="tl">
                  <a:srgbClr val="000000">
                    <a:alpha val="43137"/>
                  </a:srgbClr>
                </a:outerShdw>
              </a:effectLst>
              <a:latin typeface="+mn-ea"/>
              <a:ea typeface="+mn-ea"/>
            </a:endParaRPr>
          </a:p>
          <a:p>
            <a:pPr>
              <a:lnSpc>
                <a:spcPts val="1275"/>
              </a:lnSpc>
            </a:pPr>
            <a:r>
              <a:rPr lang="en-US" altLang="zh-CN" dirty="0">
                <a:effectLst>
                  <a:outerShdw blurRad="38100" dist="38100" dir="2700000" algn="tl">
                    <a:srgbClr val="000000">
                      <a:alpha val="43137"/>
                    </a:srgbClr>
                  </a:outerShdw>
                </a:effectLst>
                <a:latin typeface="+mn-ea"/>
                <a:ea typeface="+mn-ea"/>
              </a:rPr>
              <a:t>	</a:t>
            </a:r>
            <a:r>
              <a:rPr lang="en-US" altLang="zh-CN" dirty="0" err="1">
                <a:effectLst>
                  <a:outerShdw blurRad="38100" dist="38100" dir="2700000" algn="tl">
                    <a:srgbClr val="000000">
                      <a:alpha val="43137"/>
                    </a:srgbClr>
                  </a:outerShdw>
                </a:effectLst>
                <a:latin typeface="+mn-ea"/>
                <a:ea typeface="+mn-ea"/>
              </a:rPr>
              <a:t>ldr</a:t>
            </a:r>
            <a:r>
              <a:rPr lang="en-US" altLang="zh-CN" dirty="0">
                <a:effectLst>
                  <a:outerShdw blurRad="38100" dist="38100" dir="2700000" algn="tl">
                    <a:srgbClr val="000000">
                      <a:alpha val="43137"/>
                    </a:srgbClr>
                  </a:outerShdw>
                </a:effectLst>
                <a:latin typeface="+mn-ea"/>
                <a:ea typeface="+mn-ea"/>
              </a:rPr>
              <a:t> x1,=</a:t>
            </a:r>
            <a:r>
              <a:rPr lang="en-US" altLang="zh-CN" dirty="0" err="1">
                <a:effectLst>
                  <a:outerShdw blurRad="38100" dist="38100" dir="2700000" algn="tl">
                    <a:srgbClr val="000000">
                      <a:alpha val="43137"/>
                    </a:srgbClr>
                  </a:outerShdw>
                </a:effectLst>
                <a:latin typeface="+mn-ea"/>
                <a:ea typeface="+mn-ea"/>
              </a:rPr>
              <a:t>msg</a:t>
            </a:r>
            <a:endParaRPr lang="zh-CN" altLang="zh-CN" dirty="0">
              <a:effectLst>
                <a:outerShdw blurRad="38100" dist="38100" dir="2700000" algn="tl">
                  <a:srgbClr val="000000">
                    <a:alpha val="43137"/>
                  </a:srgbClr>
                </a:outerShdw>
              </a:effectLst>
              <a:latin typeface="+mn-ea"/>
              <a:ea typeface="+mn-ea"/>
            </a:endParaRPr>
          </a:p>
          <a:p>
            <a:pPr>
              <a:lnSpc>
                <a:spcPts val="1275"/>
              </a:lnSpc>
            </a:pPr>
            <a:r>
              <a:rPr lang="en-US" altLang="zh-CN" dirty="0">
                <a:effectLst>
                  <a:outerShdw blurRad="38100" dist="38100" dir="2700000" algn="tl">
                    <a:srgbClr val="000000">
                      <a:alpha val="43137"/>
                    </a:srgbClr>
                  </a:outerShdw>
                </a:effectLst>
                <a:latin typeface="+mn-ea"/>
                <a:ea typeface="+mn-ea"/>
              </a:rPr>
              <a:t>	</a:t>
            </a:r>
            <a:r>
              <a:rPr lang="en-US" altLang="zh-CN" dirty="0" err="1">
                <a:effectLst>
                  <a:outerShdw blurRad="38100" dist="38100" dir="2700000" algn="tl">
                    <a:srgbClr val="000000">
                      <a:alpha val="43137"/>
                    </a:srgbClr>
                  </a:outerShdw>
                </a:effectLst>
                <a:latin typeface="+mn-ea"/>
                <a:ea typeface="+mn-ea"/>
              </a:rPr>
              <a:t>mov</a:t>
            </a:r>
            <a:r>
              <a:rPr lang="en-US" altLang="zh-CN" dirty="0">
                <a:effectLst>
                  <a:outerShdw blurRad="38100" dist="38100" dir="2700000" algn="tl">
                    <a:srgbClr val="000000">
                      <a:alpha val="43137"/>
                    </a:srgbClr>
                  </a:outerShdw>
                </a:effectLst>
                <a:latin typeface="+mn-ea"/>
                <a:ea typeface="+mn-ea"/>
              </a:rPr>
              <a:t> x2,len</a:t>
            </a:r>
            <a:endParaRPr lang="zh-CN" altLang="zh-CN" dirty="0">
              <a:effectLst>
                <a:outerShdw blurRad="38100" dist="38100" dir="2700000" algn="tl">
                  <a:srgbClr val="000000">
                    <a:alpha val="43137"/>
                  </a:srgbClr>
                </a:outerShdw>
              </a:effectLst>
              <a:latin typeface="+mn-ea"/>
              <a:ea typeface="+mn-ea"/>
            </a:endParaRPr>
          </a:p>
          <a:p>
            <a:pPr>
              <a:lnSpc>
                <a:spcPts val="1275"/>
              </a:lnSpc>
            </a:pPr>
            <a:r>
              <a:rPr lang="en-US" altLang="zh-CN" dirty="0">
                <a:effectLst>
                  <a:outerShdw blurRad="38100" dist="38100" dir="2700000" algn="tl">
                    <a:srgbClr val="000000">
                      <a:alpha val="43137"/>
                    </a:srgbClr>
                  </a:outerShdw>
                </a:effectLst>
                <a:latin typeface="+mn-ea"/>
                <a:ea typeface="+mn-ea"/>
              </a:rPr>
              <a:t>	</a:t>
            </a:r>
            <a:r>
              <a:rPr lang="en-US" altLang="zh-CN" dirty="0" err="1">
                <a:effectLst>
                  <a:outerShdw blurRad="38100" dist="38100" dir="2700000" algn="tl">
                    <a:srgbClr val="000000">
                      <a:alpha val="43137"/>
                    </a:srgbClr>
                  </a:outerShdw>
                </a:effectLst>
                <a:latin typeface="+mn-ea"/>
                <a:ea typeface="+mn-ea"/>
              </a:rPr>
              <a:t>mov</a:t>
            </a:r>
            <a:r>
              <a:rPr lang="en-US" altLang="zh-CN" dirty="0">
                <a:effectLst>
                  <a:outerShdw blurRad="38100" dist="38100" dir="2700000" algn="tl">
                    <a:srgbClr val="000000">
                      <a:alpha val="43137"/>
                    </a:srgbClr>
                  </a:outerShdw>
                </a:effectLst>
                <a:latin typeface="+mn-ea"/>
                <a:ea typeface="+mn-ea"/>
              </a:rPr>
              <a:t> x8,64</a:t>
            </a:r>
            <a:endParaRPr lang="zh-CN" altLang="zh-CN" dirty="0">
              <a:effectLst>
                <a:outerShdw blurRad="38100" dist="38100" dir="2700000" algn="tl">
                  <a:srgbClr val="000000">
                    <a:alpha val="43137"/>
                  </a:srgbClr>
                </a:outerShdw>
              </a:effectLst>
              <a:latin typeface="+mn-ea"/>
              <a:ea typeface="+mn-ea"/>
            </a:endParaRPr>
          </a:p>
          <a:p>
            <a:pPr>
              <a:lnSpc>
                <a:spcPts val="1275"/>
              </a:lnSpc>
            </a:pPr>
            <a:r>
              <a:rPr lang="en-US" altLang="zh-CN" dirty="0">
                <a:effectLst>
                  <a:outerShdw blurRad="38100" dist="38100" dir="2700000" algn="tl">
                    <a:srgbClr val="000000">
                      <a:alpha val="43137"/>
                    </a:srgbClr>
                  </a:outerShdw>
                </a:effectLst>
                <a:latin typeface="+mn-ea"/>
                <a:ea typeface="+mn-ea"/>
              </a:rPr>
              <a:t>	svc #0</a:t>
            </a:r>
            <a:endParaRPr lang="zh-CN" altLang="zh-CN" dirty="0">
              <a:effectLst>
                <a:outerShdw blurRad="38100" dist="38100" dir="2700000" algn="tl">
                  <a:srgbClr val="000000">
                    <a:alpha val="43137"/>
                  </a:srgbClr>
                </a:outerShdw>
              </a:effectLst>
              <a:latin typeface="+mn-ea"/>
              <a:ea typeface="+mn-ea"/>
            </a:endParaRPr>
          </a:p>
          <a:p>
            <a:pPr>
              <a:lnSpc>
                <a:spcPts val="1275"/>
              </a:lnSpc>
            </a:pPr>
            <a:r>
              <a:rPr lang="en-US" altLang="zh-CN" dirty="0">
                <a:effectLst>
                  <a:outerShdw blurRad="38100" dist="38100" dir="2700000" algn="tl">
                    <a:srgbClr val="000000">
                      <a:alpha val="43137"/>
                    </a:srgbClr>
                  </a:outerShdw>
                </a:effectLst>
                <a:latin typeface="+mn-ea"/>
                <a:ea typeface="+mn-ea"/>
              </a:rPr>
              <a:t> </a:t>
            </a:r>
            <a:endParaRPr lang="zh-CN" altLang="zh-CN" dirty="0">
              <a:effectLst>
                <a:outerShdw blurRad="38100" dist="38100" dir="2700000" algn="tl">
                  <a:srgbClr val="000000">
                    <a:alpha val="43137"/>
                  </a:srgbClr>
                </a:outerShdw>
              </a:effectLst>
              <a:latin typeface="+mn-ea"/>
              <a:ea typeface="+mn-ea"/>
            </a:endParaRPr>
          </a:p>
          <a:p>
            <a:pPr>
              <a:lnSpc>
                <a:spcPts val="1275"/>
              </a:lnSpc>
            </a:pPr>
            <a:r>
              <a:rPr lang="en-US" altLang="zh-CN" dirty="0">
                <a:effectLst>
                  <a:outerShdw blurRad="38100" dist="38100" dir="2700000" algn="tl">
                    <a:srgbClr val="000000">
                      <a:alpha val="43137"/>
                    </a:srgbClr>
                  </a:outerShdw>
                </a:effectLst>
                <a:latin typeface="+mn-ea"/>
                <a:ea typeface="+mn-ea"/>
              </a:rPr>
              <a:t>	</a:t>
            </a:r>
            <a:r>
              <a:rPr lang="en-US" altLang="zh-CN" dirty="0" err="1">
                <a:effectLst>
                  <a:outerShdw blurRad="38100" dist="38100" dir="2700000" algn="tl">
                    <a:srgbClr val="000000">
                      <a:alpha val="43137"/>
                    </a:srgbClr>
                  </a:outerShdw>
                </a:effectLst>
                <a:latin typeface="+mn-ea"/>
                <a:ea typeface="+mn-ea"/>
              </a:rPr>
              <a:t>mov</a:t>
            </a:r>
            <a:r>
              <a:rPr lang="en-US" altLang="zh-CN" dirty="0">
                <a:effectLst>
                  <a:outerShdw blurRad="38100" dist="38100" dir="2700000" algn="tl">
                    <a:srgbClr val="000000">
                      <a:alpha val="43137"/>
                    </a:srgbClr>
                  </a:outerShdw>
                </a:effectLst>
                <a:latin typeface="+mn-ea"/>
                <a:ea typeface="+mn-ea"/>
              </a:rPr>
              <a:t> x0,123</a:t>
            </a:r>
            <a:endParaRPr lang="zh-CN" altLang="zh-CN" dirty="0">
              <a:effectLst>
                <a:outerShdw blurRad="38100" dist="38100" dir="2700000" algn="tl">
                  <a:srgbClr val="000000">
                    <a:alpha val="43137"/>
                  </a:srgbClr>
                </a:outerShdw>
              </a:effectLst>
              <a:latin typeface="+mn-ea"/>
              <a:ea typeface="+mn-ea"/>
            </a:endParaRPr>
          </a:p>
          <a:p>
            <a:pPr>
              <a:lnSpc>
                <a:spcPts val="1275"/>
              </a:lnSpc>
            </a:pPr>
            <a:r>
              <a:rPr lang="en-US" altLang="zh-CN" dirty="0">
                <a:effectLst>
                  <a:outerShdw blurRad="38100" dist="38100" dir="2700000" algn="tl">
                    <a:srgbClr val="000000">
                      <a:alpha val="43137"/>
                    </a:srgbClr>
                  </a:outerShdw>
                </a:effectLst>
                <a:latin typeface="+mn-ea"/>
                <a:ea typeface="+mn-ea"/>
              </a:rPr>
              <a:t>	</a:t>
            </a:r>
            <a:r>
              <a:rPr lang="en-US" altLang="zh-CN" dirty="0" err="1">
                <a:effectLst>
                  <a:outerShdw blurRad="38100" dist="38100" dir="2700000" algn="tl">
                    <a:srgbClr val="000000">
                      <a:alpha val="43137"/>
                    </a:srgbClr>
                  </a:outerShdw>
                </a:effectLst>
                <a:latin typeface="+mn-ea"/>
                <a:ea typeface="+mn-ea"/>
              </a:rPr>
              <a:t>mov</a:t>
            </a:r>
            <a:r>
              <a:rPr lang="en-US" altLang="zh-CN" dirty="0">
                <a:effectLst>
                  <a:outerShdw blurRad="38100" dist="38100" dir="2700000" algn="tl">
                    <a:srgbClr val="000000">
                      <a:alpha val="43137"/>
                    </a:srgbClr>
                  </a:outerShdw>
                </a:effectLst>
                <a:latin typeface="+mn-ea"/>
                <a:ea typeface="+mn-ea"/>
              </a:rPr>
              <a:t> x8,93</a:t>
            </a:r>
            <a:endParaRPr lang="zh-CN" altLang="zh-CN" dirty="0">
              <a:effectLst>
                <a:outerShdw blurRad="38100" dist="38100" dir="2700000" algn="tl">
                  <a:srgbClr val="000000">
                    <a:alpha val="43137"/>
                  </a:srgbClr>
                </a:outerShdw>
              </a:effectLst>
              <a:latin typeface="+mn-ea"/>
              <a:ea typeface="+mn-ea"/>
            </a:endParaRPr>
          </a:p>
          <a:p>
            <a:pPr>
              <a:lnSpc>
                <a:spcPts val="1275"/>
              </a:lnSpc>
            </a:pPr>
            <a:r>
              <a:rPr lang="en-US" altLang="zh-CN" dirty="0">
                <a:effectLst>
                  <a:outerShdw blurRad="38100" dist="38100" dir="2700000" algn="tl">
                    <a:srgbClr val="000000">
                      <a:alpha val="43137"/>
                    </a:srgbClr>
                  </a:outerShdw>
                </a:effectLst>
                <a:latin typeface="+mn-ea"/>
                <a:ea typeface="+mn-ea"/>
              </a:rPr>
              <a:t>	svc #0</a:t>
            </a:r>
            <a:endParaRPr lang="zh-CN" altLang="zh-CN" dirty="0">
              <a:effectLst>
                <a:outerShdw blurRad="38100" dist="38100" dir="2700000" algn="tl">
                  <a:srgbClr val="000000">
                    <a:alpha val="43137"/>
                  </a:srgbClr>
                </a:outerShdw>
              </a:effectLst>
              <a:latin typeface="+mn-ea"/>
              <a:ea typeface="+mn-ea"/>
            </a:endParaRPr>
          </a:p>
          <a:p>
            <a:pPr>
              <a:lnSpc>
                <a:spcPts val="1275"/>
              </a:lnSpc>
            </a:pPr>
            <a:r>
              <a:rPr lang="en-US" altLang="zh-CN" dirty="0">
                <a:effectLst>
                  <a:outerShdw blurRad="38100" dist="38100" dir="2700000" algn="tl">
                    <a:srgbClr val="000000">
                      <a:alpha val="43137"/>
                    </a:srgbClr>
                  </a:outerShdw>
                </a:effectLst>
                <a:latin typeface="+mn-ea"/>
                <a:ea typeface="+mn-ea"/>
              </a:rPr>
              <a:t> </a:t>
            </a:r>
            <a:endParaRPr lang="zh-CN" altLang="zh-CN" dirty="0">
              <a:effectLst>
                <a:outerShdw blurRad="38100" dist="38100" dir="2700000" algn="tl">
                  <a:srgbClr val="000000">
                    <a:alpha val="43137"/>
                  </a:srgbClr>
                </a:outerShdw>
              </a:effectLst>
              <a:latin typeface="+mn-ea"/>
              <a:ea typeface="+mn-ea"/>
            </a:endParaRPr>
          </a:p>
          <a:p>
            <a:pPr>
              <a:lnSpc>
                <a:spcPts val="1275"/>
              </a:lnSpc>
            </a:pPr>
            <a:r>
              <a:rPr lang="en-US" altLang="zh-CN" dirty="0">
                <a:effectLst>
                  <a:outerShdw blurRad="38100" dist="38100" dir="2700000" algn="tl">
                    <a:srgbClr val="000000">
                      <a:alpha val="43137"/>
                    </a:srgbClr>
                  </a:outerShdw>
                </a:effectLst>
                <a:latin typeface="+mn-ea"/>
                <a:ea typeface="+mn-ea"/>
              </a:rPr>
              <a:t>.data</a:t>
            </a:r>
            <a:endParaRPr lang="zh-CN" altLang="zh-CN" dirty="0">
              <a:effectLst>
                <a:outerShdw blurRad="38100" dist="38100" dir="2700000" algn="tl">
                  <a:srgbClr val="000000">
                    <a:alpha val="43137"/>
                  </a:srgbClr>
                </a:outerShdw>
              </a:effectLst>
              <a:latin typeface="+mn-ea"/>
              <a:ea typeface="+mn-ea"/>
            </a:endParaRPr>
          </a:p>
          <a:p>
            <a:pPr>
              <a:lnSpc>
                <a:spcPts val="1275"/>
              </a:lnSpc>
            </a:pPr>
            <a:r>
              <a:rPr lang="en-US" altLang="zh-CN" dirty="0" err="1">
                <a:effectLst>
                  <a:outerShdw blurRad="38100" dist="38100" dir="2700000" algn="tl">
                    <a:srgbClr val="000000">
                      <a:alpha val="43137"/>
                    </a:srgbClr>
                  </a:outerShdw>
                </a:effectLst>
                <a:latin typeface="+mn-ea"/>
                <a:ea typeface="+mn-ea"/>
              </a:rPr>
              <a:t>msg</a:t>
            </a:r>
            <a:r>
              <a:rPr lang="en-US" altLang="zh-CN" dirty="0">
                <a:effectLst>
                  <a:outerShdw blurRad="38100" dist="38100" dir="2700000" algn="tl">
                    <a:srgbClr val="000000">
                      <a:alpha val="43137"/>
                    </a:srgbClr>
                  </a:outerShdw>
                </a:effectLst>
                <a:latin typeface="+mn-ea"/>
                <a:ea typeface="+mn-ea"/>
              </a:rPr>
              <a:t>:</a:t>
            </a:r>
            <a:endParaRPr lang="zh-CN" altLang="zh-CN" dirty="0">
              <a:effectLst>
                <a:outerShdw blurRad="38100" dist="38100" dir="2700000" algn="tl">
                  <a:srgbClr val="000000">
                    <a:alpha val="43137"/>
                  </a:srgbClr>
                </a:outerShdw>
              </a:effectLst>
              <a:latin typeface="+mn-ea"/>
              <a:ea typeface="+mn-ea"/>
            </a:endParaRPr>
          </a:p>
          <a:p>
            <a:pPr>
              <a:lnSpc>
                <a:spcPts val="1275"/>
              </a:lnSpc>
            </a:pPr>
            <a:r>
              <a:rPr lang="en-US" altLang="zh-CN" dirty="0">
                <a:effectLst>
                  <a:outerShdw blurRad="38100" dist="38100" dir="2700000" algn="tl">
                    <a:srgbClr val="000000">
                      <a:alpha val="43137"/>
                    </a:srgbClr>
                  </a:outerShdw>
                </a:effectLst>
                <a:latin typeface="+mn-ea"/>
                <a:ea typeface="+mn-ea"/>
              </a:rPr>
              <a:t>	.ascii "Hello World!\n"</a:t>
            </a:r>
            <a:endParaRPr lang="zh-CN" altLang="zh-CN" dirty="0">
              <a:effectLst>
                <a:outerShdw blurRad="38100" dist="38100" dir="2700000" algn="tl">
                  <a:srgbClr val="000000">
                    <a:alpha val="43137"/>
                  </a:srgbClr>
                </a:outerShdw>
              </a:effectLst>
              <a:latin typeface="+mn-ea"/>
              <a:ea typeface="+mn-ea"/>
            </a:endParaRPr>
          </a:p>
          <a:p>
            <a:pPr>
              <a:lnSpc>
                <a:spcPts val="1275"/>
              </a:lnSpc>
            </a:pPr>
            <a:r>
              <a:rPr lang="en-US" altLang="zh-CN" dirty="0" err="1">
                <a:effectLst>
                  <a:outerShdw blurRad="38100" dist="38100" dir="2700000" algn="tl">
                    <a:srgbClr val="000000">
                      <a:alpha val="43137"/>
                    </a:srgbClr>
                  </a:outerShdw>
                </a:effectLst>
                <a:latin typeface="+mn-ea"/>
                <a:ea typeface="+mn-ea"/>
              </a:rPr>
              <a:t>len</a:t>
            </a:r>
            <a:r>
              <a:rPr lang="en-US" altLang="zh-CN" dirty="0">
                <a:effectLst>
                  <a:outerShdw blurRad="38100" dist="38100" dir="2700000" algn="tl">
                    <a:srgbClr val="000000">
                      <a:alpha val="43137"/>
                    </a:srgbClr>
                  </a:outerShdw>
                </a:effectLst>
                <a:latin typeface="+mn-ea"/>
                <a:ea typeface="+mn-ea"/>
              </a:rPr>
              <a:t>=.-</a:t>
            </a:r>
            <a:r>
              <a:rPr lang="en-US" altLang="zh-CN" dirty="0" err="1">
                <a:effectLst>
                  <a:outerShdw blurRad="38100" dist="38100" dir="2700000" algn="tl">
                    <a:srgbClr val="000000">
                      <a:alpha val="43137"/>
                    </a:srgbClr>
                  </a:outerShdw>
                </a:effectLst>
                <a:latin typeface="+mn-ea"/>
                <a:ea typeface="+mn-ea"/>
              </a:rPr>
              <a:t>msg</a:t>
            </a:r>
            <a:endParaRPr lang="en-US" altLang="zh-CN" sz="2700" dirty="0">
              <a:solidFill>
                <a:prstClr val="black"/>
              </a:solidFill>
              <a:effectLst>
                <a:outerShdw blurRad="38100" dist="38100" dir="2700000" algn="tl">
                  <a:srgbClr val="000000">
                    <a:alpha val="43137"/>
                  </a:srgbClr>
                </a:outerShdw>
              </a:effectLst>
              <a:latin typeface="+mn-ea"/>
              <a:ea typeface="+mn-ea"/>
            </a:endParaRPr>
          </a:p>
        </p:txBody>
      </p:sp>
      <p:sp>
        <p:nvSpPr>
          <p:cNvPr id="6" name="文本框 5"/>
          <p:cNvSpPr txBox="1"/>
          <p:nvPr/>
        </p:nvSpPr>
        <p:spPr>
          <a:xfrm>
            <a:off x="868027" y="1988840"/>
            <a:ext cx="7727094" cy="304379"/>
          </a:xfrm>
          <a:prstGeom prst="rect">
            <a:avLst/>
          </a:prstGeom>
          <a:solidFill>
            <a:schemeClr val="bg1">
              <a:lumMod val="85000"/>
            </a:schemeClr>
          </a:solidFill>
        </p:spPr>
        <p:txBody>
          <a:bodyPr wrap="square" rtlCol="0">
            <a:spAutoFit/>
          </a:bodyPr>
          <a:lstStyle/>
          <a:p>
            <a:pPr>
              <a:lnSpc>
                <a:spcPts val="1575"/>
              </a:lnSpc>
            </a:pPr>
            <a:r>
              <a:rPr lang="en-US" altLang="zh-CN" b="1" dirty="0">
                <a:effectLst>
                  <a:outerShdw blurRad="38100" dist="38100" dir="2700000" algn="tl">
                    <a:srgbClr val="000000">
                      <a:alpha val="43137"/>
                    </a:srgbClr>
                  </a:outerShdw>
                </a:effectLst>
                <a:latin typeface="宋体" panose="02010600030101010101" pitchFamily="2" charset="-122"/>
              </a:rPr>
              <a:t>vim </a:t>
            </a:r>
            <a:r>
              <a:rPr lang="en-US" altLang="zh-CN" b="1" dirty="0" err="1">
                <a:effectLst>
                  <a:outerShdw blurRad="38100" dist="38100" dir="2700000" algn="tl">
                    <a:srgbClr val="000000">
                      <a:alpha val="43137"/>
                    </a:srgbClr>
                  </a:outerShdw>
                </a:effectLst>
                <a:latin typeface="宋体" panose="02010600030101010101" pitchFamily="2" charset="-122"/>
              </a:rPr>
              <a:t>hello.s</a:t>
            </a:r>
            <a:endParaRPr lang="pt-BR"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endParaRPr>
          </a:p>
        </p:txBody>
      </p:sp>
    </p:spTree>
    <p:extLst>
      <p:ext uri="{BB962C8B-B14F-4D97-AF65-F5344CB8AC3E}">
        <p14:creationId xmlns:p14="http://schemas.microsoft.com/office/powerpoint/2010/main" val="40582154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30212" y="404664"/>
            <a:ext cx="8046244" cy="485982"/>
          </a:xfrm>
        </p:spPr>
        <p:txBody>
          <a:bodyPr>
            <a:noAutofit/>
          </a:bodyPr>
          <a:lstStyle/>
          <a:p>
            <a:r>
              <a:rPr lang="en-US" altLang="zh-CN" sz="3400" b="1" dirty="0">
                <a:solidFill>
                  <a:srgbClr val="0000FF"/>
                </a:solidFill>
                <a:latin typeface="+mj-lt"/>
                <a:ea typeface="+mj-ea"/>
                <a:sym typeface="+mn-lt"/>
              </a:rPr>
              <a:t>N.4.6 ARM</a:t>
            </a:r>
            <a:r>
              <a:rPr lang="zh-CN" altLang="en-US" sz="3400" b="1" dirty="0">
                <a:solidFill>
                  <a:srgbClr val="0000FF"/>
                </a:solidFill>
                <a:latin typeface="+mj-lt"/>
                <a:ea typeface="+mj-ea"/>
                <a:sym typeface="+mn-lt"/>
              </a:rPr>
              <a:t>编译与调试</a:t>
            </a:r>
            <a:endParaRPr lang="zh-CN" altLang="en-US" sz="3400" b="1" dirty="0">
              <a:solidFill>
                <a:srgbClr val="0000FF"/>
              </a:solidFill>
              <a:latin typeface="+mj-lt"/>
              <a:ea typeface="+mj-ea"/>
            </a:endParaRPr>
          </a:p>
        </p:txBody>
      </p:sp>
      <p:sp>
        <p:nvSpPr>
          <p:cNvPr id="2" name="文本占位符 1"/>
          <p:cNvSpPr>
            <a:spLocks noGrp="1"/>
          </p:cNvSpPr>
          <p:nvPr>
            <p:ph type="body" sz="quarter" idx="10"/>
          </p:nvPr>
        </p:nvSpPr>
        <p:spPr/>
        <p:txBody>
          <a:bodyPr/>
          <a:lstStyle/>
          <a:p>
            <a:pPr marL="257175" lvl="5" indent="-257175">
              <a:lnSpc>
                <a:spcPts val="2625"/>
              </a:lnSpc>
              <a:spcBef>
                <a:spcPts val="0"/>
              </a:spcBef>
            </a:pPr>
            <a:r>
              <a:rPr lang="zh-CN" altLang="zh-CN" sz="1800" dirty="0">
                <a:effectLst>
                  <a:outerShdw sx="0" sy="0">
                    <a:srgbClr val="000000"/>
                  </a:outerShdw>
                </a:effectLst>
                <a:latin typeface="宋体" panose="02010600030101010101" pitchFamily="2" charset="-122"/>
                <a:ea typeface="宋体" panose="02010600030101010101" pitchFamily="2" charset="-122"/>
              </a:rPr>
              <a:t>保存</a:t>
            </a:r>
            <a:r>
              <a:rPr lang="en-US" altLang="zh-CN" sz="1800" dirty="0" err="1">
                <a:effectLst>
                  <a:outerShdw sx="0" sy="0">
                    <a:srgbClr val="000000"/>
                  </a:outerShdw>
                </a:effectLst>
                <a:latin typeface="宋体" panose="02010600030101010101" pitchFamily="2" charset="-122"/>
                <a:ea typeface="宋体" panose="02010600030101010101" pitchFamily="2" charset="-122"/>
              </a:rPr>
              <a:t>hello.s</a:t>
            </a:r>
            <a:r>
              <a:rPr lang="zh-CN" altLang="zh-CN" sz="1800" dirty="0">
                <a:effectLst>
                  <a:outerShdw sx="0" sy="0">
                    <a:srgbClr val="000000"/>
                  </a:outerShdw>
                </a:effectLst>
                <a:latin typeface="宋体" panose="02010600030101010101" pitchFamily="2" charset="-122"/>
                <a:ea typeface="宋体" panose="02010600030101010101" pitchFamily="2" charset="-122"/>
              </a:rPr>
              <a:t>文件，然后通过运行以下命令将其编译为二进制文件</a:t>
            </a:r>
          </a:p>
          <a:p>
            <a:pPr marL="0" indent="342900">
              <a:lnSpc>
                <a:spcPts val="2625"/>
              </a:lnSpc>
              <a:spcBef>
                <a:spcPts val="0"/>
              </a:spcBef>
              <a:buNone/>
            </a:pPr>
            <a:endParaRPr lang="zh-CN" altLang="zh-CN" sz="1800" b="1" dirty="0">
              <a:effectLst>
                <a:outerShdw blurRad="38100" dist="38100" dir="2700000" algn="tl">
                  <a:srgbClr val="000000">
                    <a:alpha val="43137"/>
                  </a:srgbClr>
                </a:outerShdw>
              </a:effectLst>
            </a:endParaRPr>
          </a:p>
          <a:p>
            <a:pPr marL="0" lvl="5" indent="342900">
              <a:lnSpc>
                <a:spcPts val="2625"/>
              </a:lnSpc>
              <a:spcBef>
                <a:spcPts val="0"/>
              </a:spcBef>
              <a:buNone/>
            </a:pPr>
            <a:r>
              <a:rPr lang="zh-CN" altLang="zh-CN" sz="1800" dirty="0">
                <a:effectLst>
                  <a:outerShdw sx="0" sy="0">
                    <a:srgbClr val="000000"/>
                  </a:outerShdw>
                </a:effectLst>
                <a:latin typeface="宋体" panose="02010600030101010101" pitchFamily="2" charset="-122"/>
                <a:ea typeface="宋体" panose="02010600030101010101" pitchFamily="2" charset="-122"/>
              </a:rPr>
              <a:t>使用以下命令进行链接，输出可执行文件</a:t>
            </a:r>
          </a:p>
          <a:p>
            <a:pPr marL="0" indent="342900">
              <a:lnSpc>
                <a:spcPts val="2625"/>
              </a:lnSpc>
              <a:spcBef>
                <a:spcPts val="0"/>
              </a:spcBef>
              <a:buNone/>
            </a:pPr>
            <a:endParaRPr lang="zh-CN" altLang="zh-CN" sz="1800" b="1" dirty="0">
              <a:effectLst>
                <a:outerShdw blurRad="38100" dist="38100" dir="2700000" algn="tl">
                  <a:srgbClr val="000000">
                    <a:alpha val="43137"/>
                  </a:srgbClr>
                </a:outerShdw>
              </a:effectLst>
            </a:endParaRPr>
          </a:p>
          <a:p>
            <a:pPr marL="0" lvl="5" indent="342900">
              <a:lnSpc>
                <a:spcPts val="2625"/>
              </a:lnSpc>
              <a:spcBef>
                <a:spcPts val="0"/>
              </a:spcBef>
              <a:buNone/>
            </a:pPr>
            <a:r>
              <a:rPr lang="zh-CN" altLang="zh-CN" sz="1800" dirty="0">
                <a:effectLst>
                  <a:outerShdw sx="0" sy="0">
                    <a:srgbClr val="000000"/>
                  </a:outerShdw>
                </a:effectLst>
                <a:latin typeface="宋体" panose="02010600030101010101" pitchFamily="2" charset="-122"/>
                <a:ea typeface="宋体" panose="02010600030101010101" pitchFamily="2" charset="-122"/>
              </a:rPr>
              <a:t>使用以下命令执行</a:t>
            </a:r>
            <a:r>
              <a:rPr lang="en-US" altLang="zh-CN" sz="1800" dirty="0">
                <a:effectLst>
                  <a:outerShdw sx="0" sy="0">
                    <a:srgbClr val="000000"/>
                  </a:outerShdw>
                </a:effectLst>
                <a:latin typeface="宋体" panose="02010600030101010101" pitchFamily="2" charset="-122"/>
                <a:ea typeface="宋体" panose="02010600030101010101" pitchFamily="2" charset="-122"/>
              </a:rPr>
              <a:t>hello</a:t>
            </a:r>
            <a:r>
              <a:rPr lang="zh-CN" altLang="zh-CN" sz="1800" dirty="0">
                <a:effectLst>
                  <a:outerShdw sx="0" sy="0">
                    <a:srgbClr val="000000"/>
                  </a:outerShdw>
                </a:effectLst>
                <a:latin typeface="宋体" panose="02010600030101010101" pitchFamily="2" charset="-122"/>
                <a:ea typeface="宋体" panose="02010600030101010101" pitchFamily="2" charset="-122"/>
              </a:rPr>
              <a:t>程序</a:t>
            </a:r>
          </a:p>
        </p:txBody>
      </p:sp>
      <p:sp>
        <p:nvSpPr>
          <p:cNvPr id="5" name="文本框 4"/>
          <p:cNvSpPr txBox="1"/>
          <p:nvPr/>
        </p:nvSpPr>
        <p:spPr>
          <a:xfrm>
            <a:off x="868028" y="2047020"/>
            <a:ext cx="7727094" cy="304379"/>
          </a:xfrm>
          <a:prstGeom prst="rect">
            <a:avLst/>
          </a:prstGeom>
          <a:solidFill>
            <a:schemeClr val="bg1">
              <a:lumMod val="85000"/>
            </a:schemeClr>
          </a:solidFill>
        </p:spPr>
        <p:txBody>
          <a:bodyPr wrap="square" rtlCol="0">
            <a:spAutoFit/>
          </a:bodyPr>
          <a:lstStyle/>
          <a:p>
            <a:pPr>
              <a:lnSpc>
                <a:spcPts val="1575"/>
              </a:lnSpc>
            </a:pPr>
            <a:r>
              <a:rPr lang="en-US" altLang="zh-CN" b="1" dirty="0">
                <a:effectLst>
                  <a:outerShdw blurRad="38100" dist="38100" dir="2700000" algn="tl">
                    <a:srgbClr val="000000">
                      <a:alpha val="43137"/>
                    </a:srgbClr>
                  </a:outerShdw>
                </a:effectLst>
                <a:latin typeface="宋体" panose="02010600030101010101" pitchFamily="2" charset="-122"/>
              </a:rPr>
              <a:t>as </a:t>
            </a:r>
            <a:r>
              <a:rPr lang="en-US" altLang="zh-CN" b="1" dirty="0" err="1">
                <a:effectLst>
                  <a:outerShdw blurRad="38100" dist="38100" dir="2700000" algn="tl">
                    <a:srgbClr val="000000">
                      <a:alpha val="43137"/>
                    </a:srgbClr>
                  </a:outerShdw>
                </a:effectLst>
                <a:latin typeface="宋体" panose="02010600030101010101" pitchFamily="2" charset="-122"/>
              </a:rPr>
              <a:t>hello.s</a:t>
            </a:r>
            <a:r>
              <a:rPr lang="en-US" altLang="zh-CN" b="1" dirty="0">
                <a:effectLst>
                  <a:outerShdw blurRad="38100" dist="38100" dir="2700000" algn="tl">
                    <a:srgbClr val="000000">
                      <a:alpha val="43137"/>
                    </a:srgbClr>
                  </a:outerShdw>
                </a:effectLst>
                <a:latin typeface="宋体" panose="02010600030101010101" pitchFamily="2" charset="-122"/>
              </a:rPr>
              <a:t> –o </a:t>
            </a:r>
            <a:r>
              <a:rPr lang="en-US" altLang="zh-CN" b="1" dirty="0" err="1">
                <a:effectLst>
                  <a:outerShdw blurRad="38100" dist="38100" dir="2700000" algn="tl">
                    <a:srgbClr val="000000">
                      <a:alpha val="43137"/>
                    </a:srgbClr>
                  </a:outerShdw>
                </a:effectLst>
                <a:latin typeface="宋体" panose="02010600030101010101" pitchFamily="2" charset="-122"/>
              </a:rPr>
              <a:t>hello.o</a:t>
            </a:r>
            <a:endParaRPr lang="pt-BR"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endParaRPr>
          </a:p>
        </p:txBody>
      </p:sp>
      <p:sp>
        <p:nvSpPr>
          <p:cNvPr id="8" name="文本框 7"/>
          <p:cNvSpPr txBox="1"/>
          <p:nvPr/>
        </p:nvSpPr>
        <p:spPr>
          <a:xfrm>
            <a:off x="868028" y="2852936"/>
            <a:ext cx="7727094" cy="304379"/>
          </a:xfrm>
          <a:prstGeom prst="rect">
            <a:avLst/>
          </a:prstGeom>
          <a:solidFill>
            <a:schemeClr val="bg1">
              <a:lumMod val="85000"/>
            </a:schemeClr>
          </a:solidFill>
        </p:spPr>
        <p:txBody>
          <a:bodyPr wrap="square" rtlCol="0">
            <a:spAutoFit/>
          </a:bodyPr>
          <a:lstStyle/>
          <a:p>
            <a:pPr>
              <a:lnSpc>
                <a:spcPts val="1575"/>
              </a:lnSpc>
            </a:pPr>
            <a:r>
              <a:rPr lang="en-US" altLang="zh-CN" b="1" dirty="0" err="1">
                <a:effectLst>
                  <a:outerShdw blurRad="38100" dist="38100" dir="2700000" algn="tl">
                    <a:srgbClr val="000000">
                      <a:alpha val="43137"/>
                    </a:srgbClr>
                  </a:outerShdw>
                </a:effectLst>
                <a:latin typeface="宋体" panose="02010600030101010101" pitchFamily="2" charset="-122"/>
              </a:rPr>
              <a:t>ld</a:t>
            </a:r>
            <a:r>
              <a:rPr lang="en-US" altLang="zh-CN" b="1" dirty="0">
                <a:effectLst>
                  <a:outerShdw blurRad="38100" dist="38100" dir="2700000" algn="tl">
                    <a:srgbClr val="000000">
                      <a:alpha val="43137"/>
                    </a:srgbClr>
                  </a:outerShdw>
                </a:effectLst>
                <a:latin typeface="宋体" panose="02010600030101010101" pitchFamily="2" charset="-122"/>
              </a:rPr>
              <a:t> </a:t>
            </a:r>
            <a:r>
              <a:rPr lang="en-US" altLang="zh-CN" b="1" dirty="0" err="1">
                <a:effectLst>
                  <a:outerShdw blurRad="38100" dist="38100" dir="2700000" algn="tl">
                    <a:srgbClr val="000000">
                      <a:alpha val="43137"/>
                    </a:srgbClr>
                  </a:outerShdw>
                </a:effectLst>
                <a:latin typeface="宋体" panose="02010600030101010101" pitchFamily="2" charset="-122"/>
              </a:rPr>
              <a:t>hello.o</a:t>
            </a:r>
            <a:r>
              <a:rPr lang="en-US" altLang="zh-CN" b="1" dirty="0">
                <a:effectLst>
                  <a:outerShdw blurRad="38100" dist="38100" dir="2700000" algn="tl">
                    <a:srgbClr val="000000">
                      <a:alpha val="43137"/>
                    </a:srgbClr>
                  </a:outerShdw>
                </a:effectLst>
                <a:latin typeface="宋体" panose="02010600030101010101" pitchFamily="2" charset="-122"/>
              </a:rPr>
              <a:t> –o hello</a:t>
            </a:r>
            <a:endParaRPr lang="pt-BR"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endParaRPr>
          </a:p>
        </p:txBody>
      </p:sp>
      <p:sp>
        <p:nvSpPr>
          <p:cNvPr id="9" name="文本框 8"/>
          <p:cNvSpPr txBox="1"/>
          <p:nvPr/>
        </p:nvSpPr>
        <p:spPr>
          <a:xfrm>
            <a:off x="868029" y="3410278"/>
            <a:ext cx="7727094" cy="297517"/>
          </a:xfrm>
          <a:prstGeom prst="rect">
            <a:avLst/>
          </a:prstGeom>
          <a:solidFill>
            <a:schemeClr val="bg1">
              <a:lumMod val="85000"/>
            </a:schemeClr>
          </a:solidFill>
        </p:spPr>
        <p:txBody>
          <a:bodyPr wrap="square" rtlCol="0">
            <a:spAutoFit/>
          </a:bodyPr>
          <a:lstStyle/>
          <a:p>
            <a:pPr>
              <a:lnSpc>
                <a:spcPts val="1575"/>
              </a:lnSpc>
            </a:pPr>
            <a:r>
              <a:rPr lang="en-US" altLang="zh-CN" b="1" dirty="0">
                <a:effectLst>
                  <a:outerShdw blurRad="38100" dist="38100" dir="2700000" algn="tl">
                    <a:srgbClr val="000000">
                      <a:alpha val="43137"/>
                    </a:srgbClr>
                  </a:outerShdw>
                </a:effectLst>
                <a:latin typeface="宋体" panose="02010600030101010101" pitchFamily="2" charset="-122"/>
              </a:rPr>
              <a:t>./hello</a:t>
            </a:r>
          </a:p>
        </p:txBody>
      </p:sp>
    </p:spTree>
    <p:extLst>
      <p:ext uri="{BB962C8B-B14F-4D97-AF65-F5344CB8AC3E}">
        <p14:creationId xmlns:p14="http://schemas.microsoft.com/office/powerpoint/2010/main" val="1984583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a:xfrm>
            <a:off x="606878" y="925252"/>
            <a:ext cx="8046244" cy="485982"/>
          </a:xfrm>
        </p:spPr>
        <p:txBody>
          <a:bodyPr>
            <a:normAutofit fontScale="90000"/>
          </a:bodyPr>
          <a:lstStyle/>
          <a:p>
            <a:pPr marL="457200" indent="-457200" eaLnBrk="1" hangingPunct="1">
              <a:lnSpc>
                <a:spcPts val="5600"/>
              </a:lnSpc>
              <a:spcBef>
                <a:spcPts val="600"/>
              </a:spcBef>
              <a:buFont typeface="Wingdings" panose="05000000000000000000" pitchFamily="2" charset="2"/>
              <a:buChar char="Ø"/>
            </a:pPr>
            <a:r>
              <a:rPr lang="zh-CN" altLang="en-US" sz="3200" b="1" kern="1200" dirty="0">
                <a:solidFill>
                  <a:srgbClr val="0000FF"/>
                </a:solidFill>
                <a:latin typeface="Verdana" pitchFamily="34" charset="0"/>
                <a:ea typeface="宋体" pitchFamily="2" charset="-122"/>
                <a:cs typeface="+mn-cs"/>
              </a:rPr>
              <a:t>主流</a:t>
            </a:r>
            <a:r>
              <a:rPr lang="en-US" altLang="zh-CN" sz="3200" b="1" kern="1200" dirty="0">
                <a:solidFill>
                  <a:srgbClr val="0000FF"/>
                </a:solidFill>
                <a:latin typeface="Verdana" pitchFamily="34" charset="0"/>
                <a:ea typeface="宋体" pitchFamily="2" charset="-122"/>
                <a:cs typeface="+mn-cs"/>
              </a:rPr>
              <a:t>CPU</a:t>
            </a:r>
            <a:r>
              <a:rPr lang="zh-CN" altLang="en-US" sz="3200" b="1" kern="1200" dirty="0">
                <a:solidFill>
                  <a:srgbClr val="0000FF"/>
                </a:solidFill>
                <a:latin typeface="Verdana" pitchFamily="34" charset="0"/>
                <a:ea typeface="宋体" pitchFamily="2" charset="-122"/>
                <a:cs typeface="+mn-cs"/>
              </a:rPr>
              <a:t>发展路径</a:t>
            </a:r>
          </a:p>
        </p:txBody>
      </p:sp>
      <p:cxnSp>
        <p:nvCxnSpPr>
          <p:cNvPr id="7" name="直接箭头连接符 6"/>
          <p:cNvCxnSpPr/>
          <p:nvPr/>
        </p:nvCxnSpPr>
        <p:spPr bwMode="auto">
          <a:xfrm flipV="1">
            <a:off x="1096590" y="1831646"/>
            <a:ext cx="0" cy="350166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 name="直接箭头连接符 9"/>
          <p:cNvCxnSpPr/>
          <p:nvPr/>
        </p:nvCxnSpPr>
        <p:spPr bwMode="auto">
          <a:xfrm>
            <a:off x="1096590" y="5333312"/>
            <a:ext cx="7319726" cy="367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2" name="矩形 11"/>
          <p:cNvSpPr/>
          <p:nvPr/>
        </p:nvSpPr>
        <p:spPr bwMode="auto">
          <a:xfrm>
            <a:off x="1259733" y="5357465"/>
            <a:ext cx="810090" cy="216000"/>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r>
              <a:rPr lang="en-US" altLang="zh-CN" sz="1050" dirty="0">
                <a:latin typeface="宋体" panose="02010600030101010101" pitchFamily="2" charset="-122"/>
              </a:rPr>
              <a:t>1970s</a:t>
            </a:r>
            <a:endParaRPr lang="zh-CN" altLang="en-US" sz="1050" dirty="0">
              <a:latin typeface="宋体" panose="02010600030101010101" pitchFamily="2" charset="-122"/>
            </a:endParaRPr>
          </a:p>
        </p:txBody>
      </p:sp>
      <p:sp>
        <p:nvSpPr>
          <p:cNvPr id="14" name="矩形 13"/>
          <p:cNvSpPr/>
          <p:nvPr/>
        </p:nvSpPr>
        <p:spPr bwMode="auto">
          <a:xfrm>
            <a:off x="3344113" y="5363389"/>
            <a:ext cx="2476910" cy="216000"/>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r>
              <a:rPr lang="en-US" altLang="zh-CN" sz="1050" dirty="0">
                <a:latin typeface="宋体" panose="02010600030101010101" pitchFamily="2" charset="-122"/>
              </a:rPr>
              <a:t>1990s</a:t>
            </a:r>
          </a:p>
        </p:txBody>
      </p:sp>
      <p:sp>
        <p:nvSpPr>
          <p:cNvPr id="15" name="矩形 14"/>
          <p:cNvSpPr/>
          <p:nvPr/>
        </p:nvSpPr>
        <p:spPr bwMode="auto">
          <a:xfrm>
            <a:off x="2348648" y="5365033"/>
            <a:ext cx="810090" cy="216000"/>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r>
              <a:rPr lang="en-US" altLang="zh-CN" sz="1050" dirty="0">
                <a:latin typeface="宋体" panose="02010600030101010101" pitchFamily="2" charset="-122"/>
              </a:rPr>
              <a:t>1980s</a:t>
            </a:r>
            <a:endParaRPr lang="zh-CN" altLang="en-US" sz="1050" dirty="0">
              <a:latin typeface="宋体" panose="02010600030101010101" pitchFamily="2" charset="-122"/>
            </a:endParaRPr>
          </a:p>
        </p:txBody>
      </p:sp>
      <p:sp>
        <p:nvSpPr>
          <p:cNvPr id="16" name="矩形 15"/>
          <p:cNvSpPr/>
          <p:nvPr/>
        </p:nvSpPr>
        <p:spPr bwMode="auto">
          <a:xfrm>
            <a:off x="5986174" y="5373240"/>
            <a:ext cx="1942465" cy="216000"/>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r>
              <a:rPr lang="en-US" altLang="zh-CN" sz="1050" dirty="0">
                <a:latin typeface="宋体" panose="02010600030101010101" pitchFamily="2" charset="-122"/>
              </a:rPr>
              <a:t>2000s</a:t>
            </a:r>
            <a:endParaRPr lang="zh-CN" altLang="en-US" sz="1050" dirty="0">
              <a:latin typeface="宋体" panose="02010600030101010101" pitchFamily="2" charset="-122"/>
            </a:endParaRPr>
          </a:p>
        </p:txBody>
      </p:sp>
      <p:sp>
        <p:nvSpPr>
          <p:cNvPr id="13" name="矩形 12"/>
          <p:cNvSpPr/>
          <p:nvPr/>
        </p:nvSpPr>
        <p:spPr bwMode="auto">
          <a:xfrm>
            <a:off x="1332851" y="3323378"/>
            <a:ext cx="677079" cy="227737"/>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fontAlgn="t"/>
            <a:r>
              <a:rPr lang="en-US" altLang="zh-CN" sz="900" dirty="0">
                <a:solidFill>
                  <a:schemeClr val="bg1"/>
                </a:solidFill>
                <a:latin typeface="宋体" panose="02010600030101010101" pitchFamily="2" charset="-122"/>
              </a:rPr>
              <a:t>IBM801</a:t>
            </a:r>
          </a:p>
          <a:p>
            <a:pPr algn="ctr" defTabSz="685800" fontAlgn="t"/>
            <a:endParaRPr lang="zh-CN" altLang="en-US" sz="900" dirty="0">
              <a:solidFill>
                <a:schemeClr val="bg1"/>
              </a:solidFill>
              <a:latin typeface="宋体" panose="02010600030101010101" pitchFamily="2" charset="-122"/>
            </a:endParaRPr>
          </a:p>
        </p:txBody>
      </p:sp>
      <p:sp>
        <p:nvSpPr>
          <p:cNvPr id="18" name="矩形 17"/>
          <p:cNvSpPr/>
          <p:nvPr/>
        </p:nvSpPr>
        <p:spPr bwMode="auto">
          <a:xfrm>
            <a:off x="6148054" y="2938421"/>
            <a:ext cx="648516" cy="216000"/>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900" dirty="0">
                <a:solidFill>
                  <a:schemeClr val="bg1"/>
                </a:solidFill>
                <a:latin typeface="宋体" panose="02010600030101010101" pitchFamily="2" charset="-122"/>
              </a:rPr>
              <a:t>POWER5</a:t>
            </a:r>
            <a:endParaRPr lang="zh-CN" altLang="en-US" sz="900" dirty="0">
              <a:solidFill>
                <a:schemeClr val="bg1"/>
              </a:solidFill>
              <a:latin typeface="宋体" panose="02010600030101010101" pitchFamily="2" charset="-122"/>
            </a:endParaRPr>
          </a:p>
        </p:txBody>
      </p:sp>
      <p:sp>
        <p:nvSpPr>
          <p:cNvPr id="22" name="矩形 21"/>
          <p:cNvSpPr/>
          <p:nvPr/>
        </p:nvSpPr>
        <p:spPr bwMode="auto">
          <a:xfrm>
            <a:off x="6975548" y="2941527"/>
            <a:ext cx="712709" cy="216000"/>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900" dirty="0">
                <a:solidFill>
                  <a:schemeClr val="bg1"/>
                </a:solidFill>
                <a:latin typeface="宋体" panose="02010600030101010101" pitchFamily="2" charset="-122"/>
              </a:rPr>
              <a:t>POWER6</a:t>
            </a:r>
            <a:endParaRPr lang="zh-CN" altLang="en-US" sz="900" dirty="0">
              <a:solidFill>
                <a:schemeClr val="bg1"/>
              </a:solidFill>
              <a:latin typeface="宋体" panose="02010600030101010101" pitchFamily="2" charset="-122"/>
            </a:endParaRPr>
          </a:p>
        </p:txBody>
      </p:sp>
      <p:sp>
        <p:nvSpPr>
          <p:cNvPr id="23" name="矩形 22"/>
          <p:cNvSpPr/>
          <p:nvPr/>
        </p:nvSpPr>
        <p:spPr bwMode="auto">
          <a:xfrm>
            <a:off x="4451907" y="2938422"/>
            <a:ext cx="693702" cy="216000"/>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900" dirty="0">
                <a:solidFill>
                  <a:schemeClr val="bg1"/>
                </a:solidFill>
                <a:latin typeface="宋体" panose="02010600030101010101" pitchFamily="2" charset="-122"/>
              </a:rPr>
              <a:t>POWER3</a:t>
            </a:r>
            <a:endParaRPr lang="zh-CN" altLang="en-US" sz="900" dirty="0">
              <a:solidFill>
                <a:schemeClr val="bg1"/>
              </a:solidFill>
              <a:latin typeface="宋体" panose="02010600030101010101" pitchFamily="2" charset="-122"/>
            </a:endParaRPr>
          </a:p>
        </p:txBody>
      </p:sp>
      <p:sp>
        <p:nvSpPr>
          <p:cNvPr id="24" name="矩形 23"/>
          <p:cNvSpPr/>
          <p:nvPr/>
        </p:nvSpPr>
        <p:spPr bwMode="auto">
          <a:xfrm>
            <a:off x="3684256" y="2935597"/>
            <a:ext cx="623012" cy="216000"/>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900" dirty="0">
                <a:solidFill>
                  <a:schemeClr val="bg1"/>
                </a:solidFill>
                <a:latin typeface="宋体" panose="02010600030101010101" pitchFamily="2" charset="-122"/>
              </a:rPr>
              <a:t>POWER2</a:t>
            </a:r>
            <a:endParaRPr lang="zh-CN" altLang="en-US" sz="900" dirty="0">
              <a:solidFill>
                <a:schemeClr val="bg1"/>
              </a:solidFill>
              <a:latin typeface="宋体" panose="02010600030101010101" pitchFamily="2" charset="-122"/>
            </a:endParaRPr>
          </a:p>
        </p:txBody>
      </p:sp>
      <p:sp>
        <p:nvSpPr>
          <p:cNvPr id="25" name="矩形 24"/>
          <p:cNvSpPr/>
          <p:nvPr/>
        </p:nvSpPr>
        <p:spPr bwMode="auto">
          <a:xfrm>
            <a:off x="3809933" y="3869207"/>
            <a:ext cx="820067" cy="216000"/>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r>
              <a:rPr lang="en-US" altLang="zh-CN" sz="900" dirty="0">
                <a:latin typeface="宋体" panose="02010600030101010101" pitchFamily="2" charset="-122"/>
              </a:rPr>
              <a:t> e100/e200</a:t>
            </a:r>
            <a:endParaRPr lang="zh-CN" altLang="en-US" sz="900" dirty="0">
              <a:latin typeface="宋体" panose="02010600030101010101" pitchFamily="2" charset="-122"/>
            </a:endParaRPr>
          </a:p>
        </p:txBody>
      </p:sp>
      <p:sp>
        <p:nvSpPr>
          <p:cNvPr id="28" name="椭圆 27"/>
          <p:cNvSpPr/>
          <p:nvPr/>
        </p:nvSpPr>
        <p:spPr bwMode="auto">
          <a:xfrm>
            <a:off x="3265420" y="4834862"/>
            <a:ext cx="716103" cy="297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r>
              <a:rPr lang="en-US" altLang="zh-CN" sz="900" dirty="0">
                <a:latin typeface="宋体" panose="02010600030101010101" pitchFamily="2" charset="-122"/>
              </a:rPr>
              <a:t>ARM7</a:t>
            </a:r>
          </a:p>
        </p:txBody>
      </p:sp>
      <p:cxnSp>
        <p:nvCxnSpPr>
          <p:cNvPr id="30" name="直接连接符 29"/>
          <p:cNvCxnSpPr/>
          <p:nvPr/>
        </p:nvCxnSpPr>
        <p:spPr bwMode="auto">
          <a:xfrm>
            <a:off x="1096590" y="4685240"/>
            <a:ext cx="669674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直接连接符 31"/>
          <p:cNvCxnSpPr/>
          <p:nvPr/>
        </p:nvCxnSpPr>
        <p:spPr bwMode="auto">
          <a:xfrm>
            <a:off x="1096590" y="4118177"/>
            <a:ext cx="6723747" cy="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3" name="直接连接符 32"/>
          <p:cNvCxnSpPr/>
          <p:nvPr/>
        </p:nvCxnSpPr>
        <p:spPr bwMode="auto">
          <a:xfrm flipV="1">
            <a:off x="1096590" y="2822033"/>
            <a:ext cx="6794589" cy="2600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6" name="直接连接符 35"/>
          <p:cNvCxnSpPr/>
          <p:nvPr/>
        </p:nvCxnSpPr>
        <p:spPr bwMode="auto">
          <a:xfrm flipV="1">
            <a:off x="5878022" y="1870923"/>
            <a:ext cx="0" cy="3462389"/>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5" name="文本框 34"/>
          <p:cNvSpPr txBox="1"/>
          <p:nvPr/>
        </p:nvSpPr>
        <p:spPr bwMode="auto">
          <a:xfrm>
            <a:off x="545474" y="4892592"/>
            <a:ext cx="664380" cy="228078"/>
          </a:xfrm>
          <a:prstGeom prst="rect">
            <a:avLst/>
          </a:prstGeom>
          <a:noFill/>
          <a:ln w="9525" algn="ctr">
            <a:noFill/>
            <a:miter lim="800000"/>
            <a:headEnd/>
            <a:tailEnd/>
          </a:ln>
        </p:spPr>
        <p:txBody>
          <a:bodyPr vert="horz" wrap="square" lIns="65852" tIns="32926" rIns="65852" bIns="32926" numCol="1" rtlCol="0" anchor="ctr" anchorCtr="0" compatLnSpc="1">
            <a:prstTxWarp prst="textNoShape">
              <a:avLst/>
            </a:prstTxWarp>
            <a:spAutoFit/>
          </a:bodyPr>
          <a:lstStyle/>
          <a:p>
            <a:pPr algn="ctr"/>
            <a:r>
              <a:rPr lang="en-US" altLang="zh-CN" sz="1050" dirty="0">
                <a:latin typeface="宋体" panose="02010600030101010101" pitchFamily="2" charset="-122"/>
              </a:rPr>
              <a:t>ARM</a:t>
            </a:r>
            <a:endParaRPr lang="zh-CN" altLang="en-US" sz="1050" dirty="0">
              <a:latin typeface="宋体" panose="02010600030101010101" pitchFamily="2" charset="-122"/>
            </a:endParaRPr>
          </a:p>
        </p:txBody>
      </p:sp>
      <p:sp>
        <p:nvSpPr>
          <p:cNvPr id="39" name="文本框 38"/>
          <p:cNvSpPr txBox="1"/>
          <p:nvPr/>
        </p:nvSpPr>
        <p:spPr bwMode="auto">
          <a:xfrm>
            <a:off x="596143" y="3125736"/>
            <a:ext cx="559552" cy="228078"/>
          </a:xfrm>
          <a:prstGeom prst="rect">
            <a:avLst/>
          </a:prstGeom>
          <a:noFill/>
          <a:ln w="9525" algn="ctr">
            <a:noFill/>
            <a:miter lim="800000"/>
            <a:headEnd/>
            <a:tailEnd/>
          </a:ln>
        </p:spPr>
        <p:txBody>
          <a:bodyPr vert="horz" wrap="square" lIns="65852" tIns="32926" rIns="65852" bIns="32926" numCol="1" rtlCol="0" anchor="ctr" anchorCtr="0" compatLnSpc="1">
            <a:prstTxWarp prst="textNoShape">
              <a:avLst/>
            </a:prstTxWarp>
            <a:spAutoFit/>
          </a:bodyPr>
          <a:lstStyle/>
          <a:p>
            <a:pPr algn="ctr"/>
            <a:r>
              <a:rPr lang="en-US" altLang="zh-CN" sz="1050" dirty="0">
                <a:latin typeface="宋体" panose="02010600030101010101" pitchFamily="2" charset="-122"/>
              </a:rPr>
              <a:t>PPC</a:t>
            </a:r>
            <a:endParaRPr lang="zh-CN" altLang="en-US" sz="1050" dirty="0">
              <a:latin typeface="宋体" panose="02010600030101010101" pitchFamily="2" charset="-122"/>
            </a:endParaRPr>
          </a:p>
        </p:txBody>
      </p:sp>
      <p:sp>
        <p:nvSpPr>
          <p:cNvPr id="40" name="文本框 39"/>
          <p:cNvSpPr txBox="1"/>
          <p:nvPr/>
        </p:nvSpPr>
        <p:spPr bwMode="auto">
          <a:xfrm>
            <a:off x="545474" y="4178275"/>
            <a:ext cx="679122" cy="228078"/>
          </a:xfrm>
          <a:prstGeom prst="rect">
            <a:avLst/>
          </a:prstGeom>
          <a:noFill/>
          <a:ln w="9525" algn="ctr">
            <a:noFill/>
            <a:miter lim="800000"/>
            <a:headEnd/>
            <a:tailEnd/>
          </a:ln>
        </p:spPr>
        <p:txBody>
          <a:bodyPr vert="horz" wrap="square" lIns="65852" tIns="32926" rIns="65852" bIns="32926" numCol="1" rtlCol="0" anchor="ctr" anchorCtr="0" compatLnSpc="1">
            <a:prstTxWarp prst="textNoShape">
              <a:avLst/>
            </a:prstTxWarp>
            <a:spAutoFit/>
          </a:bodyPr>
          <a:lstStyle/>
          <a:p>
            <a:pPr algn="ctr"/>
            <a:r>
              <a:rPr lang="en-US" altLang="zh-CN" sz="1050" dirty="0">
                <a:latin typeface="宋体" panose="02010600030101010101" pitchFamily="2" charset="-122"/>
              </a:rPr>
              <a:t>MIPS</a:t>
            </a:r>
            <a:endParaRPr lang="zh-CN" altLang="en-US" sz="1050" dirty="0">
              <a:latin typeface="宋体" panose="02010600030101010101" pitchFamily="2" charset="-122"/>
            </a:endParaRPr>
          </a:p>
        </p:txBody>
      </p:sp>
      <p:sp>
        <p:nvSpPr>
          <p:cNvPr id="41" name="文本框 40"/>
          <p:cNvSpPr txBox="1"/>
          <p:nvPr/>
        </p:nvSpPr>
        <p:spPr bwMode="auto">
          <a:xfrm>
            <a:off x="641774" y="2183211"/>
            <a:ext cx="508567" cy="228078"/>
          </a:xfrm>
          <a:prstGeom prst="rect">
            <a:avLst/>
          </a:prstGeom>
          <a:noFill/>
          <a:ln w="9525" algn="ctr">
            <a:noFill/>
            <a:miter lim="800000"/>
            <a:headEnd/>
            <a:tailEnd/>
          </a:ln>
        </p:spPr>
        <p:txBody>
          <a:bodyPr vert="horz" wrap="square" lIns="65852" tIns="32926" rIns="65852" bIns="32926" numCol="1" rtlCol="0" anchor="ctr" anchorCtr="0" compatLnSpc="1">
            <a:prstTxWarp prst="textNoShape">
              <a:avLst/>
            </a:prstTxWarp>
            <a:spAutoFit/>
          </a:bodyPr>
          <a:lstStyle/>
          <a:p>
            <a:pPr algn="ctr"/>
            <a:r>
              <a:rPr lang="en-US" altLang="zh-CN" sz="1050" dirty="0">
                <a:latin typeface="宋体" panose="02010600030101010101" pitchFamily="2" charset="-122"/>
              </a:rPr>
              <a:t>X86</a:t>
            </a:r>
            <a:endParaRPr lang="zh-CN" altLang="en-US" sz="1050" dirty="0">
              <a:latin typeface="宋体" panose="02010600030101010101" pitchFamily="2" charset="-122"/>
            </a:endParaRPr>
          </a:p>
        </p:txBody>
      </p:sp>
      <p:sp>
        <p:nvSpPr>
          <p:cNvPr id="42" name="椭圆 41"/>
          <p:cNvSpPr/>
          <p:nvPr/>
        </p:nvSpPr>
        <p:spPr bwMode="auto">
          <a:xfrm>
            <a:off x="4082536" y="4834862"/>
            <a:ext cx="716103" cy="297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r>
              <a:rPr lang="en-US" altLang="zh-CN" sz="900" dirty="0">
                <a:latin typeface="宋体" panose="02010600030101010101" pitchFamily="2" charset="-122"/>
              </a:rPr>
              <a:t>ARM9</a:t>
            </a:r>
          </a:p>
        </p:txBody>
      </p:sp>
      <p:sp>
        <p:nvSpPr>
          <p:cNvPr id="43" name="椭圆 42"/>
          <p:cNvSpPr/>
          <p:nvPr/>
        </p:nvSpPr>
        <p:spPr bwMode="auto">
          <a:xfrm>
            <a:off x="5839364" y="4823410"/>
            <a:ext cx="871931" cy="297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r>
              <a:rPr lang="en-US" altLang="zh-CN" sz="900" dirty="0">
                <a:latin typeface="宋体" panose="02010600030101010101" pitchFamily="2" charset="-122"/>
              </a:rPr>
              <a:t>ARM11</a:t>
            </a:r>
            <a:endParaRPr lang="zh-CN" altLang="en-US" sz="900" dirty="0">
              <a:latin typeface="宋体" panose="02010600030101010101" pitchFamily="2" charset="-122"/>
            </a:endParaRPr>
          </a:p>
        </p:txBody>
      </p:sp>
      <p:sp>
        <p:nvSpPr>
          <p:cNvPr id="44" name="椭圆 43"/>
          <p:cNvSpPr/>
          <p:nvPr/>
        </p:nvSpPr>
        <p:spPr bwMode="auto">
          <a:xfrm>
            <a:off x="4890218" y="4834862"/>
            <a:ext cx="792076" cy="297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r>
              <a:rPr lang="en-US" altLang="zh-CN" sz="900" dirty="0">
                <a:latin typeface="宋体" panose="02010600030101010101" pitchFamily="2" charset="-122"/>
              </a:rPr>
              <a:t>ARM10</a:t>
            </a:r>
            <a:endParaRPr lang="zh-CN" altLang="en-US" sz="900" dirty="0">
              <a:latin typeface="宋体" panose="02010600030101010101" pitchFamily="2" charset="-122"/>
            </a:endParaRPr>
          </a:p>
        </p:txBody>
      </p:sp>
      <p:sp>
        <p:nvSpPr>
          <p:cNvPr id="45" name="椭圆 44"/>
          <p:cNvSpPr/>
          <p:nvPr/>
        </p:nvSpPr>
        <p:spPr bwMode="auto">
          <a:xfrm>
            <a:off x="3258890" y="4285941"/>
            <a:ext cx="782643" cy="351000"/>
          </a:xfrm>
          <a:prstGeom prst="ellipse">
            <a:avLst/>
          </a:prstGeom>
          <a:solidFill>
            <a:schemeClr val="accent1">
              <a:lumMod val="50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r>
              <a:rPr lang="en-US" altLang="zh-CN" sz="900" dirty="0">
                <a:solidFill>
                  <a:schemeClr val="bg1"/>
                </a:solidFill>
                <a:latin typeface="宋体" panose="02010600030101010101" pitchFamily="2" charset="-122"/>
              </a:rPr>
              <a:t>MIPS3k</a:t>
            </a:r>
            <a:endParaRPr lang="zh-CN" altLang="en-US" sz="900" dirty="0">
              <a:solidFill>
                <a:schemeClr val="bg1"/>
              </a:solidFill>
              <a:latin typeface="宋体" panose="02010600030101010101" pitchFamily="2" charset="-122"/>
            </a:endParaRPr>
          </a:p>
        </p:txBody>
      </p:sp>
      <p:sp>
        <p:nvSpPr>
          <p:cNvPr id="47" name="椭圆 46"/>
          <p:cNvSpPr/>
          <p:nvPr/>
        </p:nvSpPr>
        <p:spPr bwMode="auto">
          <a:xfrm>
            <a:off x="5863032" y="4293926"/>
            <a:ext cx="890273" cy="351000"/>
          </a:xfrm>
          <a:prstGeom prst="ellipse">
            <a:avLst/>
          </a:prstGeom>
          <a:solidFill>
            <a:schemeClr val="accent1">
              <a:lumMod val="50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900" dirty="0">
                <a:solidFill>
                  <a:schemeClr val="bg1"/>
                </a:solidFill>
                <a:latin typeface="宋体" panose="02010600030101010101" pitchFamily="2" charset="-122"/>
              </a:rPr>
              <a:t>MIPS10K</a:t>
            </a:r>
          </a:p>
        </p:txBody>
      </p:sp>
      <p:sp>
        <p:nvSpPr>
          <p:cNvPr id="48" name="椭圆 47"/>
          <p:cNvSpPr/>
          <p:nvPr/>
        </p:nvSpPr>
        <p:spPr bwMode="auto">
          <a:xfrm>
            <a:off x="4971540" y="4294070"/>
            <a:ext cx="820984" cy="351000"/>
          </a:xfrm>
          <a:prstGeom prst="ellipse">
            <a:avLst/>
          </a:prstGeom>
          <a:solidFill>
            <a:schemeClr val="accent1">
              <a:lumMod val="50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900" dirty="0">
                <a:solidFill>
                  <a:schemeClr val="bg1"/>
                </a:solidFill>
                <a:latin typeface="宋体" panose="02010600030101010101" pitchFamily="2" charset="-122"/>
              </a:rPr>
              <a:t>MIPS5K</a:t>
            </a:r>
          </a:p>
        </p:txBody>
      </p:sp>
      <p:sp>
        <p:nvSpPr>
          <p:cNvPr id="49" name="椭圆 48"/>
          <p:cNvSpPr/>
          <p:nvPr/>
        </p:nvSpPr>
        <p:spPr bwMode="auto">
          <a:xfrm>
            <a:off x="4083017" y="4297992"/>
            <a:ext cx="835071" cy="351000"/>
          </a:xfrm>
          <a:prstGeom prst="ellipse">
            <a:avLst/>
          </a:prstGeom>
          <a:solidFill>
            <a:schemeClr val="accent1">
              <a:lumMod val="50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r>
              <a:rPr lang="en-US" altLang="zh-CN" sz="900" dirty="0">
                <a:solidFill>
                  <a:schemeClr val="bg1"/>
                </a:solidFill>
                <a:latin typeface="宋体" panose="02010600030101010101" pitchFamily="2" charset="-122"/>
              </a:rPr>
              <a:t>MIPS4K</a:t>
            </a:r>
          </a:p>
        </p:txBody>
      </p:sp>
      <p:sp>
        <p:nvSpPr>
          <p:cNvPr id="50" name="椭圆 49"/>
          <p:cNvSpPr/>
          <p:nvPr/>
        </p:nvSpPr>
        <p:spPr bwMode="auto">
          <a:xfrm>
            <a:off x="6899462" y="4296456"/>
            <a:ext cx="1203869" cy="351000"/>
          </a:xfrm>
          <a:prstGeom prst="ellipse">
            <a:avLst/>
          </a:prstGeom>
          <a:solidFill>
            <a:schemeClr val="accent1">
              <a:lumMod val="50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900" dirty="0">
                <a:solidFill>
                  <a:schemeClr val="bg1"/>
                </a:solidFill>
                <a:latin typeface="宋体" panose="02010600030101010101" pitchFamily="2" charset="-122"/>
              </a:rPr>
              <a:t>MIPS32/64</a:t>
            </a:r>
          </a:p>
        </p:txBody>
      </p:sp>
      <p:sp>
        <p:nvSpPr>
          <p:cNvPr id="51" name="矩形 50"/>
          <p:cNvSpPr/>
          <p:nvPr/>
        </p:nvSpPr>
        <p:spPr bwMode="auto">
          <a:xfrm>
            <a:off x="4765300" y="3246324"/>
            <a:ext cx="836675" cy="216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900" dirty="0">
                <a:latin typeface="宋体" panose="02010600030101010101" pitchFamily="2" charset="-122"/>
              </a:rPr>
              <a:t>PowerPC700</a:t>
            </a:r>
            <a:endParaRPr lang="zh-CN" altLang="en-US" sz="900" dirty="0">
              <a:latin typeface="宋体" panose="02010600030101010101" pitchFamily="2" charset="-122"/>
            </a:endParaRPr>
          </a:p>
        </p:txBody>
      </p:sp>
      <p:sp>
        <p:nvSpPr>
          <p:cNvPr id="52" name="矩形 51"/>
          <p:cNvSpPr/>
          <p:nvPr/>
        </p:nvSpPr>
        <p:spPr bwMode="auto">
          <a:xfrm>
            <a:off x="3776385" y="3254836"/>
            <a:ext cx="898198" cy="216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900" dirty="0">
                <a:latin typeface="宋体" panose="02010600030101010101" pitchFamily="2" charset="-122"/>
              </a:rPr>
              <a:t>PowerPC600</a:t>
            </a:r>
            <a:endParaRPr lang="zh-CN" altLang="en-US" sz="900" dirty="0">
              <a:latin typeface="宋体" panose="02010600030101010101" pitchFamily="2" charset="-122"/>
            </a:endParaRPr>
          </a:p>
        </p:txBody>
      </p:sp>
      <p:sp>
        <p:nvSpPr>
          <p:cNvPr id="54" name="矩形 53"/>
          <p:cNvSpPr/>
          <p:nvPr/>
        </p:nvSpPr>
        <p:spPr bwMode="auto">
          <a:xfrm>
            <a:off x="6765013" y="3255935"/>
            <a:ext cx="784349" cy="216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r>
              <a:rPr lang="en-US" altLang="zh-CN" sz="900" dirty="0">
                <a:latin typeface="宋体" panose="02010600030101010101" pitchFamily="2" charset="-122"/>
              </a:rPr>
              <a:t>BE(cell)</a:t>
            </a:r>
            <a:endParaRPr lang="zh-CN" altLang="en-US" sz="900" dirty="0">
              <a:latin typeface="宋体" panose="02010600030101010101" pitchFamily="2" charset="-122"/>
            </a:endParaRPr>
          </a:p>
        </p:txBody>
      </p:sp>
      <p:sp>
        <p:nvSpPr>
          <p:cNvPr id="55" name="矩形 54"/>
          <p:cNvSpPr/>
          <p:nvPr/>
        </p:nvSpPr>
        <p:spPr bwMode="auto">
          <a:xfrm>
            <a:off x="4886575" y="3558921"/>
            <a:ext cx="610273" cy="216000"/>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r>
              <a:rPr lang="en-US" altLang="zh-CN" sz="900" dirty="0">
                <a:latin typeface="宋体" panose="02010600030101010101" pitchFamily="2" charset="-122"/>
              </a:rPr>
              <a:t>MPC750</a:t>
            </a:r>
          </a:p>
        </p:txBody>
      </p:sp>
      <p:sp>
        <p:nvSpPr>
          <p:cNvPr id="38" name="圆角矩形 37"/>
          <p:cNvSpPr/>
          <p:nvPr/>
        </p:nvSpPr>
        <p:spPr bwMode="auto">
          <a:xfrm>
            <a:off x="1178955" y="2087790"/>
            <a:ext cx="493895" cy="216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r>
              <a:rPr lang="en-US" altLang="zh-CN" sz="900" dirty="0">
                <a:latin typeface="宋体" panose="02010600030101010101" pitchFamily="2" charset="-122"/>
              </a:rPr>
              <a:t>4004</a:t>
            </a:r>
            <a:endParaRPr lang="zh-CN" altLang="en-US" sz="900" dirty="0">
              <a:latin typeface="宋体" panose="02010600030101010101" pitchFamily="2" charset="-122"/>
            </a:endParaRPr>
          </a:p>
        </p:txBody>
      </p:sp>
      <p:sp>
        <p:nvSpPr>
          <p:cNvPr id="67" name="圆角矩形 66"/>
          <p:cNvSpPr/>
          <p:nvPr/>
        </p:nvSpPr>
        <p:spPr bwMode="auto">
          <a:xfrm>
            <a:off x="3952245" y="2088061"/>
            <a:ext cx="493895" cy="216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r>
              <a:rPr lang="en-US" altLang="zh-CN" sz="900" dirty="0">
                <a:latin typeface="宋体" panose="02010600030101010101" pitchFamily="2" charset="-122"/>
              </a:rPr>
              <a:t>486</a:t>
            </a:r>
            <a:endParaRPr lang="zh-CN" altLang="en-US" sz="900" dirty="0">
              <a:latin typeface="宋体" panose="02010600030101010101" pitchFamily="2" charset="-122"/>
            </a:endParaRPr>
          </a:p>
        </p:txBody>
      </p:sp>
      <p:sp>
        <p:nvSpPr>
          <p:cNvPr id="68" name="圆角矩形 67"/>
          <p:cNvSpPr/>
          <p:nvPr/>
        </p:nvSpPr>
        <p:spPr bwMode="auto">
          <a:xfrm>
            <a:off x="3404820" y="2092952"/>
            <a:ext cx="493895" cy="216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r>
              <a:rPr lang="en-US" altLang="zh-CN" sz="900" dirty="0">
                <a:latin typeface="宋体" panose="02010600030101010101" pitchFamily="2" charset="-122"/>
              </a:rPr>
              <a:t>386</a:t>
            </a:r>
            <a:endParaRPr lang="zh-CN" altLang="en-US" sz="900" dirty="0">
              <a:latin typeface="宋体" panose="02010600030101010101" pitchFamily="2" charset="-122"/>
            </a:endParaRPr>
          </a:p>
        </p:txBody>
      </p:sp>
      <p:sp>
        <p:nvSpPr>
          <p:cNvPr id="69" name="圆角矩形 68"/>
          <p:cNvSpPr/>
          <p:nvPr/>
        </p:nvSpPr>
        <p:spPr bwMode="auto">
          <a:xfrm>
            <a:off x="2298755" y="2088739"/>
            <a:ext cx="493895" cy="216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r>
              <a:rPr lang="en-US" altLang="zh-CN" sz="900" dirty="0">
                <a:latin typeface="宋体" panose="02010600030101010101" pitchFamily="2" charset="-122"/>
              </a:rPr>
              <a:t>8086</a:t>
            </a:r>
            <a:endParaRPr lang="zh-CN" altLang="en-US" sz="900" dirty="0">
              <a:latin typeface="宋体" panose="02010600030101010101" pitchFamily="2" charset="-122"/>
            </a:endParaRPr>
          </a:p>
        </p:txBody>
      </p:sp>
      <p:sp>
        <p:nvSpPr>
          <p:cNvPr id="71" name="圆角矩形 70"/>
          <p:cNvSpPr/>
          <p:nvPr/>
        </p:nvSpPr>
        <p:spPr bwMode="auto">
          <a:xfrm>
            <a:off x="1723244" y="2088739"/>
            <a:ext cx="493895" cy="216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r>
              <a:rPr lang="en-US" altLang="zh-CN" sz="900" dirty="0">
                <a:latin typeface="宋体" panose="02010600030101010101" pitchFamily="2" charset="-122"/>
              </a:rPr>
              <a:t>8008</a:t>
            </a:r>
            <a:endParaRPr lang="zh-CN" altLang="en-US" sz="900" dirty="0">
              <a:latin typeface="宋体" panose="02010600030101010101" pitchFamily="2" charset="-122"/>
            </a:endParaRPr>
          </a:p>
        </p:txBody>
      </p:sp>
      <p:sp>
        <p:nvSpPr>
          <p:cNvPr id="72" name="圆角矩形 71"/>
          <p:cNvSpPr/>
          <p:nvPr/>
        </p:nvSpPr>
        <p:spPr bwMode="auto">
          <a:xfrm>
            <a:off x="4488417" y="2088061"/>
            <a:ext cx="627958" cy="216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r>
              <a:rPr lang="en-US" altLang="zh-CN" sz="900" dirty="0" err="1">
                <a:latin typeface="宋体" panose="02010600030101010101" pitchFamily="2" charset="-122"/>
              </a:rPr>
              <a:t>pentium</a:t>
            </a:r>
            <a:endParaRPr lang="zh-CN" altLang="en-US" sz="900" dirty="0">
              <a:latin typeface="宋体" panose="02010600030101010101" pitchFamily="2" charset="-122"/>
            </a:endParaRPr>
          </a:p>
        </p:txBody>
      </p:sp>
      <p:sp>
        <p:nvSpPr>
          <p:cNvPr id="73" name="圆角矩形 72"/>
          <p:cNvSpPr/>
          <p:nvPr/>
        </p:nvSpPr>
        <p:spPr bwMode="auto">
          <a:xfrm>
            <a:off x="5148396" y="2092952"/>
            <a:ext cx="692228" cy="216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900" dirty="0" err="1">
                <a:latin typeface="宋体" panose="02010600030101010101" pitchFamily="2" charset="-122"/>
              </a:rPr>
              <a:t>pentiumII</a:t>
            </a:r>
            <a:endParaRPr lang="zh-CN" altLang="en-US" sz="900" dirty="0">
              <a:latin typeface="宋体" panose="02010600030101010101" pitchFamily="2" charset="-122"/>
            </a:endParaRPr>
          </a:p>
        </p:txBody>
      </p:sp>
      <p:sp>
        <p:nvSpPr>
          <p:cNvPr id="74" name="圆角矩形 73"/>
          <p:cNvSpPr/>
          <p:nvPr/>
        </p:nvSpPr>
        <p:spPr bwMode="auto">
          <a:xfrm>
            <a:off x="6741795" y="2092952"/>
            <a:ext cx="834296" cy="216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900" dirty="0" err="1">
                <a:latin typeface="宋体" panose="02010600030101010101" pitchFamily="2" charset="-122"/>
              </a:rPr>
              <a:t>pentiumIV</a:t>
            </a:r>
            <a:endParaRPr lang="en-US" altLang="zh-CN" sz="900" dirty="0">
              <a:latin typeface="宋体" panose="02010600030101010101" pitchFamily="2" charset="-122"/>
            </a:endParaRPr>
          </a:p>
        </p:txBody>
      </p:sp>
      <p:sp>
        <p:nvSpPr>
          <p:cNvPr id="75" name="圆角矩形 74"/>
          <p:cNvSpPr/>
          <p:nvPr/>
        </p:nvSpPr>
        <p:spPr bwMode="auto">
          <a:xfrm>
            <a:off x="5924075" y="2098891"/>
            <a:ext cx="785698" cy="216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900" dirty="0" err="1">
                <a:latin typeface="宋体" panose="02010600030101010101" pitchFamily="2" charset="-122"/>
              </a:rPr>
              <a:t>pentiumIII</a:t>
            </a:r>
            <a:endParaRPr lang="zh-CN" altLang="en-US" sz="900" dirty="0">
              <a:latin typeface="宋体" panose="02010600030101010101" pitchFamily="2" charset="-122"/>
            </a:endParaRPr>
          </a:p>
        </p:txBody>
      </p:sp>
      <p:sp>
        <p:nvSpPr>
          <p:cNvPr id="76" name="圆角矩形 75"/>
          <p:cNvSpPr/>
          <p:nvPr/>
        </p:nvSpPr>
        <p:spPr bwMode="auto">
          <a:xfrm>
            <a:off x="7608805" y="2092952"/>
            <a:ext cx="590930" cy="216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r>
              <a:rPr lang="en-US" altLang="zh-CN" sz="900" dirty="0">
                <a:latin typeface="宋体" panose="02010600030101010101" pitchFamily="2" charset="-122"/>
              </a:rPr>
              <a:t>Core</a:t>
            </a:r>
          </a:p>
        </p:txBody>
      </p:sp>
      <p:sp>
        <p:nvSpPr>
          <p:cNvPr id="81" name="圆角矩形 80"/>
          <p:cNvSpPr/>
          <p:nvPr/>
        </p:nvSpPr>
        <p:spPr bwMode="auto">
          <a:xfrm>
            <a:off x="7151597" y="2454720"/>
            <a:ext cx="589045" cy="216000"/>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r>
              <a:rPr lang="en-US" altLang="zh-CN" sz="900" dirty="0">
                <a:latin typeface="宋体" panose="02010600030101010101" pitchFamily="2" charset="-122"/>
              </a:rPr>
              <a:t>K10</a:t>
            </a:r>
            <a:endParaRPr lang="zh-CN" altLang="en-US" sz="900" dirty="0">
              <a:latin typeface="宋体" panose="02010600030101010101" pitchFamily="2" charset="-122"/>
            </a:endParaRPr>
          </a:p>
        </p:txBody>
      </p:sp>
      <p:sp>
        <p:nvSpPr>
          <p:cNvPr id="82" name="圆角矩形 81"/>
          <p:cNvSpPr/>
          <p:nvPr/>
        </p:nvSpPr>
        <p:spPr bwMode="auto">
          <a:xfrm>
            <a:off x="6506531" y="2451000"/>
            <a:ext cx="566821" cy="216000"/>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r>
              <a:rPr lang="en-US" altLang="zh-CN" sz="900" dirty="0">
                <a:latin typeface="宋体" panose="02010600030101010101" pitchFamily="2" charset="-122"/>
              </a:rPr>
              <a:t>K8</a:t>
            </a:r>
            <a:endParaRPr lang="zh-CN" altLang="en-US" sz="900" dirty="0">
              <a:latin typeface="宋体" panose="02010600030101010101" pitchFamily="2" charset="-122"/>
            </a:endParaRPr>
          </a:p>
        </p:txBody>
      </p:sp>
      <p:sp>
        <p:nvSpPr>
          <p:cNvPr id="83" name="圆角矩形 82"/>
          <p:cNvSpPr/>
          <p:nvPr/>
        </p:nvSpPr>
        <p:spPr bwMode="auto">
          <a:xfrm>
            <a:off x="5288364" y="2448886"/>
            <a:ext cx="493895" cy="216000"/>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r>
              <a:rPr lang="en-US" altLang="zh-CN" sz="900" dirty="0">
                <a:latin typeface="宋体" panose="02010600030101010101" pitchFamily="2" charset="-122"/>
              </a:rPr>
              <a:t>K6</a:t>
            </a:r>
            <a:endParaRPr lang="zh-CN" altLang="en-US" sz="900" dirty="0">
              <a:latin typeface="宋体" panose="02010600030101010101" pitchFamily="2" charset="-122"/>
            </a:endParaRPr>
          </a:p>
        </p:txBody>
      </p:sp>
      <p:sp>
        <p:nvSpPr>
          <p:cNvPr id="84" name="圆角矩形 83"/>
          <p:cNvSpPr/>
          <p:nvPr/>
        </p:nvSpPr>
        <p:spPr bwMode="auto">
          <a:xfrm>
            <a:off x="4709935" y="2445850"/>
            <a:ext cx="493895" cy="216000"/>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r>
              <a:rPr lang="en-US" altLang="zh-CN" sz="900" dirty="0">
                <a:latin typeface="宋体" panose="02010600030101010101" pitchFamily="2" charset="-122"/>
              </a:rPr>
              <a:t>K5</a:t>
            </a:r>
            <a:endParaRPr lang="zh-CN" altLang="en-US" sz="900" dirty="0">
              <a:latin typeface="宋体" panose="02010600030101010101" pitchFamily="2" charset="-122"/>
            </a:endParaRPr>
          </a:p>
        </p:txBody>
      </p:sp>
      <p:sp>
        <p:nvSpPr>
          <p:cNvPr id="85" name="圆角矩形 84"/>
          <p:cNvSpPr/>
          <p:nvPr/>
        </p:nvSpPr>
        <p:spPr bwMode="auto">
          <a:xfrm>
            <a:off x="4136105" y="2444076"/>
            <a:ext cx="493895" cy="216000"/>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r>
              <a:rPr lang="en-US" altLang="zh-CN" sz="900" dirty="0">
                <a:latin typeface="宋体" panose="02010600030101010101" pitchFamily="2" charset="-122"/>
              </a:rPr>
              <a:t>486</a:t>
            </a:r>
            <a:endParaRPr lang="zh-CN" altLang="en-US" sz="900" dirty="0">
              <a:latin typeface="宋体" panose="02010600030101010101" pitchFamily="2" charset="-122"/>
            </a:endParaRPr>
          </a:p>
        </p:txBody>
      </p:sp>
      <p:sp>
        <p:nvSpPr>
          <p:cNvPr id="86" name="圆角矩形 85"/>
          <p:cNvSpPr/>
          <p:nvPr/>
        </p:nvSpPr>
        <p:spPr bwMode="auto">
          <a:xfrm>
            <a:off x="3583405" y="2439778"/>
            <a:ext cx="493895" cy="216000"/>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r>
              <a:rPr lang="en-US" altLang="zh-CN" sz="900" dirty="0">
                <a:latin typeface="宋体" panose="02010600030101010101" pitchFamily="2" charset="-122"/>
              </a:rPr>
              <a:t>386</a:t>
            </a:r>
            <a:endParaRPr lang="zh-CN" altLang="en-US" sz="900" dirty="0">
              <a:latin typeface="宋体" panose="02010600030101010101" pitchFamily="2" charset="-122"/>
            </a:endParaRPr>
          </a:p>
        </p:txBody>
      </p:sp>
      <p:sp>
        <p:nvSpPr>
          <p:cNvPr id="87" name="圆角矩形 86"/>
          <p:cNvSpPr/>
          <p:nvPr/>
        </p:nvSpPr>
        <p:spPr bwMode="auto">
          <a:xfrm>
            <a:off x="5948566" y="2449792"/>
            <a:ext cx="493895" cy="216000"/>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r>
              <a:rPr lang="en-US" altLang="zh-CN" sz="900" dirty="0">
                <a:latin typeface="宋体" panose="02010600030101010101" pitchFamily="2" charset="-122"/>
              </a:rPr>
              <a:t>K7</a:t>
            </a:r>
            <a:endParaRPr lang="zh-CN" altLang="en-US" sz="900" dirty="0">
              <a:latin typeface="宋体" panose="02010600030101010101" pitchFamily="2" charset="-122"/>
            </a:endParaRPr>
          </a:p>
        </p:txBody>
      </p:sp>
      <p:cxnSp>
        <p:nvCxnSpPr>
          <p:cNvPr id="37" name="直接连接符 36"/>
          <p:cNvCxnSpPr/>
          <p:nvPr/>
        </p:nvCxnSpPr>
        <p:spPr bwMode="auto">
          <a:xfrm flipV="1">
            <a:off x="3249109" y="1870923"/>
            <a:ext cx="0" cy="346238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4" name="直接连接符 33"/>
          <p:cNvCxnSpPr/>
          <p:nvPr/>
        </p:nvCxnSpPr>
        <p:spPr bwMode="auto">
          <a:xfrm flipV="1">
            <a:off x="2274630" y="1870923"/>
            <a:ext cx="0" cy="3462389"/>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35845" name="图片 35844"/>
          <p:cNvPicPr>
            <a:picLocks noChangeAspect="1"/>
          </p:cNvPicPr>
          <p:nvPr/>
        </p:nvPicPr>
        <p:blipFill>
          <a:blip r:embed="rId3"/>
          <a:stretch>
            <a:fillRect/>
          </a:stretch>
        </p:blipFill>
        <p:spPr>
          <a:xfrm>
            <a:off x="1830462" y="2448672"/>
            <a:ext cx="936587" cy="267770"/>
          </a:xfrm>
          <a:prstGeom prst="rect">
            <a:avLst/>
          </a:prstGeom>
        </p:spPr>
      </p:pic>
      <p:pic>
        <p:nvPicPr>
          <p:cNvPr id="35846" name="图片 35845"/>
          <p:cNvPicPr>
            <a:picLocks noChangeAspect="1"/>
          </p:cNvPicPr>
          <p:nvPr/>
        </p:nvPicPr>
        <p:blipFill>
          <a:blip r:embed="rId4"/>
          <a:stretch>
            <a:fillRect/>
          </a:stretch>
        </p:blipFill>
        <p:spPr>
          <a:xfrm>
            <a:off x="1141132" y="2865856"/>
            <a:ext cx="956903" cy="367639"/>
          </a:xfrm>
          <a:prstGeom prst="rect">
            <a:avLst/>
          </a:prstGeom>
        </p:spPr>
      </p:pic>
      <p:pic>
        <p:nvPicPr>
          <p:cNvPr id="35847" name="图片 35846"/>
          <p:cNvPicPr>
            <a:picLocks noChangeAspect="1"/>
          </p:cNvPicPr>
          <p:nvPr/>
        </p:nvPicPr>
        <p:blipFill>
          <a:blip r:embed="rId5"/>
          <a:stretch>
            <a:fillRect/>
          </a:stretch>
        </p:blipFill>
        <p:spPr>
          <a:xfrm>
            <a:off x="2100420" y="3694230"/>
            <a:ext cx="1534333" cy="369446"/>
          </a:xfrm>
          <a:prstGeom prst="rect">
            <a:avLst/>
          </a:prstGeom>
        </p:spPr>
      </p:pic>
      <p:sp>
        <p:nvSpPr>
          <p:cNvPr id="80" name="圆角矩形 79"/>
          <p:cNvSpPr/>
          <p:nvPr/>
        </p:nvSpPr>
        <p:spPr bwMode="auto">
          <a:xfrm>
            <a:off x="3041188" y="2439367"/>
            <a:ext cx="493895" cy="216000"/>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r>
              <a:rPr lang="en-US" altLang="zh-CN" sz="900" dirty="0">
                <a:latin typeface="宋体" panose="02010600030101010101" pitchFamily="2" charset="-122"/>
              </a:rPr>
              <a:t>286</a:t>
            </a:r>
            <a:endParaRPr lang="zh-CN" altLang="en-US" sz="900" dirty="0">
              <a:latin typeface="宋体" panose="02010600030101010101" pitchFamily="2" charset="-122"/>
            </a:endParaRPr>
          </a:p>
        </p:txBody>
      </p:sp>
      <p:sp>
        <p:nvSpPr>
          <p:cNvPr id="56" name="矩形 55"/>
          <p:cNvSpPr/>
          <p:nvPr/>
        </p:nvSpPr>
        <p:spPr bwMode="auto">
          <a:xfrm>
            <a:off x="5557918" y="3875487"/>
            <a:ext cx="750250" cy="216000"/>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900" dirty="0">
                <a:latin typeface="宋体" panose="02010600030101010101" pitchFamily="2" charset="-122"/>
              </a:rPr>
              <a:t>e300/e500</a:t>
            </a:r>
            <a:endParaRPr lang="zh-CN" altLang="en-US" sz="900" dirty="0">
              <a:latin typeface="宋体" panose="02010600030101010101" pitchFamily="2" charset="-122"/>
            </a:endParaRPr>
          </a:p>
        </p:txBody>
      </p:sp>
      <p:sp>
        <p:nvSpPr>
          <p:cNvPr id="19" name="矩形 18"/>
          <p:cNvSpPr/>
          <p:nvPr/>
        </p:nvSpPr>
        <p:spPr bwMode="auto">
          <a:xfrm>
            <a:off x="5557918" y="3558920"/>
            <a:ext cx="750250" cy="216000"/>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900" dirty="0">
                <a:latin typeface="宋体" panose="02010600030101010101" pitchFamily="2" charset="-122"/>
              </a:rPr>
              <a:t>MPC7400</a:t>
            </a:r>
          </a:p>
        </p:txBody>
      </p:sp>
      <p:sp>
        <p:nvSpPr>
          <p:cNvPr id="57" name="矩形 56"/>
          <p:cNvSpPr/>
          <p:nvPr/>
        </p:nvSpPr>
        <p:spPr bwMode="auto">
          <a:xfrm>
            <a:off x="6487681" y="3874819"/>
            <a:ext cx="493895" cy="216000"/>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r>
              <a:rPr lang="en-US" altLang="zh-CN" sz="900" dirty="0">
                <a:latin typeface="宋体" panose="02010600030101010101" pitchFamily="2" charset="-122"/>
              </a:rPr>
              <a:t> e600</a:t>
            </a:r>
            <a:endParaRPr lang="zh-CN" altLang="en-US" sz="900" dirty="0">
              <a:latin typeface="宋体" panose="02010600030101010101" pitchFamily="2" charset="-122"/>
            </a:endParaRPr>
          </a:p>
        </p:txBody>
      </p:sp>
      <p:sp>
        <p:nvSpPr>
          <p:cNvPr id="58" name="矩形 57"/>
          <p:cNvSpPr/>
          <p:nvPr/>
        </p:nvSpPr>
        <p:spPr bwMode="auto">
          <a:xfrm>
            <a:off x="7178995" y="3874819"/>
            <a:ext cx="493895" cy="216000"/>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r>
              <a:rPr lang="en-US" altLang="zh-CN" sz="900" dirty="0" err="1">
                <a:latin typeface="宋体" panose="02010600030101010101" pitchFamily="2" charset="-122"/>
              </a:rPr>
              <a:t>Pxxxx</a:t>
            </a:r>
            <a:endParaRPr lang="en-US" altLang="zh-CN" sz="900" dirty="0">
              <a:latin typeface="宋体" panose="02010600030101010101" pitchFamily="2" charset="-122"/>
            </a:endParaRPr>
          </a:p>
        </p:txBody>
      </p:sp>
      <p:sp>
        <p:nvSpPr>
          <p:cNvPr id="53" name="矩形 52"/>
          <p:cNvSpPr/>
          <p:nvPr/>
        </p:nvSpPr>
        <p:spPr bwMode="auto">
          <a:xfrm>
            <a:off x="5723672" y="3250637"/>
            <a:ext cx="926675" cy="216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900" dirty="0">
                <a:latin typeface="宋体" panose="02010600030101010101" pitchFamily="2" charset="-122"/>
              </a:rPr>
              <a:t>PowerPC9xx</a:t>
            </a:r>
            <a:endParaRPr lang="zh-CN" altLang="en-US" sz="900" dirty="0">
              <a:latin typeface="宋体" panose="02010600030101010101" pitchFamily="2" charset="-122"/>
            </a:endParaRPr>
          </a:p>
        </p:txBody>
      </p:sp>
      <p:sp>
        <p:nvSpPr>
          <p:cNvPr id="20" name="矩形 19"/>
          <p:cNvSpPr/>
          <p:nvPr/>
        </p:nvSpPr>
        <p:spPr bwMode="auto">
          <a:xfrm>
            <a:off x="5312533" y="2937214"/>
            <a:ext cx="690261" cy="216000"/>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900" dirty="0">
                <a:solidFill>
                  <a:schemeClr val="bg1"/>
                </a:solidFill>
                <a:latin typeface="宋体" panose="02010600030101010101" pitchFamily="2" charset="-122"/>
              </a:rPr>
              <a:t>POWER4</a:t>
            </a:r>
            <a:endParaRPr lang="zh-CN" altLang="en-US" sz="900" dirty="0">
              <a:solidFill>
                <a:schemeClr val="bg1"/>
              </a:solidFill>
              <a:latin typeface="宋体" panose="02010600030101010101" pitchFamily="2" charset="-122"/>
            </a:endParaRPr>
          </a:p>
        </p:txBody>
      </p:sp>
      <p:sp>
        <p:nvSpPr>
          <p:cNvPr id="70" name="圆角矩形 69"/>
          <p:cNvSpPr/>
          <p:nvPr/>
        </p:nvSpPr>
        <p:spPr bwMode="auto">
          <a:xfrm>
            <a:off x="2845592" y="2088061"/>
            <a:ext cx="506766" cy="216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r>
              <a:rPr lang="en-US" altLang="zh-CN" sz="900" dirty="0">
                <a:latin typeface="宋体" panose="02010600030101010101" pitchFamily="2" charset="-122"/>
              </a:rPr>
              <a:t>80286</a:t>
            </a:r>
            <a:endParaRPr lang="zh-CN" altLang="en-US" sz="900" dirty="0">
              <a:latin typeface="宋体" panose="02010600030101010101" pitchFamily="2" charset="-122"/>
            </a:endParaRPr>
          </a:p>
        </p:txBody>
      </p:sp>
      <p:sp>
        <p:nvSpPr>
          <p:cNvPr id="21" name="矩形 20"/>
          <p:cNvSpPr/>
          <p:nvPr/>
        </p:nvSpPr>
        <p:spPr bwMode="auto">
          <a:xfrm>
            <a:off x="2887882" y="2939664"/>
            <a:ext cx="650738" cy="216000"/>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685800" fontAlgn="t"/>
            <a:r>
              <a:rPr lang="en-US" altLang="zh-CN" sz="900" dirty="0">
                <a:solidFill>
                  <a:schemeClr val="bg1"/>
                </a:solidFill>
                <a:latin typeface="宋体" panose="02010600030101010101" pitchFamily="2" charset="-122"/>
              </a:rPr>
              <a:t>POWER1</a:t>
            </a:r>
            <a:endParaRPr lang="zh-CN" altLang="en-US" sz="900" dirty="0">
              <a:solidFill>
                <a:schemeClr val="bg1"/>
              </a:solidFill>
              <a:latin typeface="宋体" panose="02010600030101010101" pitchFamily="2" charset="-122"/>
            </a:endParaRPr>
          </a:p>
        </p:txBody>
      </p:sp>
      <p:sp>
        <p:nvSpPr>
          <p:cNvPr id="2" name="文本框 1"/>
          <p:cNvSpPr txBox="1"/>
          <p:nvPr/>
        </p:nvSpPr>
        <p:spPr bwMode="auto">
          <a:xfrm>
            <a:off x="1202142" y="1831647"/>
            <a:ext cx="517711" cy="251161"/>
          </a:xfrm>
          <a:prstGeom prst="rect">
            <a:avLst/>
          </a:prstGeom>
          <a:noFill/>
          <a:ln w="9525" algn="ctr">
            <a:noFill/>
            <a:miter lim="800000"/>
            <a:headEnd/>
            <a:tailEnd/>
          </a:ln>
        </p:spPr>
        <p:txBody>
          <a:bodyPr vert="horz" wrap="none" lIns="65852" tIns="32926" rIns="65852" bIns="32926" numCol="1" rtlCol="0" anchor="ctr" anchorCtr="0" compatLnSpc="1">
            <a:prstTxWarp prst="textNoShape">
              <a:avLst/>
            </a:prstTxWarp>
            <a:spAutoFit/>
          </a:bodyPr>
          <a:lstStyle/>
          <a:p>
            <a:r>
              <a:rPr lang="en-US" altLang="zh-CN" sz="1200" dirty="0">
                <a:latin typeface="宋体" panose="02010600030101010101" pitchFamily="2" charset="-122"/>
              </a:rPr>
              <a:t>Intel</a:t>
            </a:r>
            <a:endParaRPr lang="zh-CN" altLang="en-US" sz="1200" dirty="0">
              <a:latin typeface="宋体" panose="02010600030101010101" pitchFamily="2" charset="-122"/>
            </a:endParaRPr>
          </a:p>
        </p:txBody>
      </p:sp>
      <p:sp>
        <p:nvSpPr>
          <p:cNvPr id="77" name="文本框 76">
            <a:extLst>
              <a:ext uri="{FF2B5EF4-FFF2-40B4-BE49-F238E27FC236}">
                <a16:creationId xmlns:a16="http://schemas.microsoft.com/office/drawing/2014/main" id="{FEE7A8AF-2865-4A7F-8E23-0D63EDD5904F}"/>
              </a:ext>
            </a:extLst>
          </p:cNvPr>
          <p:cNvSpPr txBox="1"/>
          <p:nvPr/>
        </p:nvSpPr>
        <p:spPr>
          <a:xfrm>
            <a:off x="542674" y="171271"/>
            <a:ext cx="4572000" cy="718530"/>
          </a:xfrm>
          <a:prstGeom prst="rect">
            <a:avLst/>
          </a:prstGeom>
          <a:noFill/>
        </p:spPr>
        <p:txBody>
          <a:bodyPr wrap="square">
            <a:spAutoFit/>
          </a:bodyPr>
          <a:lstStyle/>
          <a:p>
            <a:pPr eaLnBrk="1" hangingPunct="1">
              <a:lnSpc>
                <a:spcPts val="5600"/>
              </a:lnSpc>
              <a:spcBef>
                <a:spcPts val="600"/>
              </a:spcBef>
            </a:pPr>
            <a:r>
              <a:rPr lang="en-US" altLang="zh-CN" sz="3400" b="1" dirty="0">
                <a:solidFill>
                  <a:srgbClr val="0000FF"/>
                </a:solidFill>
              </a:rPr>
              <a:t>N.1  </a:t>
            </a:r>
            <a:r>
              <a:rPr lang="zh-CN" altLang="en-US" sz="3400" b="1" dirty="0">
                <a:solidFill>
                  <a:srgbClr val="0000FF"/>
                </a:solidFill>
              </a:rPr>
              <a:t>计算机系统概述</a:t>
            </a:r>
          </a:p>
        </p:txBody>
      </p:sp>
    </p:spTree>
    <p:extLst>
      <p:ext uri="{BB962C8B-B14F-4D97-AF65-F5344CB8AC3E}">
        <p14:creationId xmlns:p14="http://schemas.microsoft.com/office/powerpoint/2010/main" val="327238298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11560" y="404664"/>
            <a:ext cx="8046244" cy="485982"/>
          </a:xfrm>
        </p:spPr>
        <p:txBody>
          <a:bodyPr>
            <a:noAutofit/>
          </a:bodyPr>
          <a:lstStyle/>
          <a:p>
            <a:r>
              <a:rPr lang="en-US" altLang="zh-CN" sz="3400" b="1" dirty="0">
                <a:solidFill>
                  <a:srgbClr val="0000FF"/>
                </a:solidFill>
                <a:latin typeface="+mj-lt"/>
                <a:ea typeface="+mj-ea"/>
                <a:sym typeface="+mn-lt"/>
              </a:rPr>
              <a:t>N.4.6 ARM</a:t>
            </a:r>
            <a:r>
              <a:rPr lang="zh-CN" altLang="en-US" sz="3400" b="1" dirty="0">
                <a:solidFill>
                  <a:srgbClr val="0000FF"/>
                </a:solidFill>
                <a:latin typeface="+mj-lt"/>
                <a:ea typeface="+mj-ea"/>
                <a:sym typeface="+mn-lt"/>
              </a:rPr>
              <a:t>编译与调试</a:t>
            </a:r>
            <a:endParaRPr lang="zh-CN" altLang="en-US" sz="3400" b="1" dirty="0">
              <a:solidFill>
                <a:srgbClr val="0000FF"/>
              </a:solidFill>
              <a:latin typeface="+mj-lt"/>
              <a:ea typeface="+mj-ea"/>
            </a:endParaRPr>
          </a:p>
        </p:txBody>
      </p:sp>
      <p:sp>
        <p:nvSpPr>
          <p:cNvPr id="2" name="文本占位符 1"/>
          <p:cNvSpPr>
            <a:spLocks noGrp="1"/>
          </p:cNvSpPr>
          <p:nvPr>
            <p:ph type="body" sz="quarter" idx="10"/>
          </p:nvPr>
        </p:nvSpPr>
        <p:spPr/>
        <p:txBody>
          <a:bodyPr/>
          <a:lstStyle/>
          <a:p>
            <a:r>
              <a:rPr lang="zh-CN" altLang="en-US" sz="1800" dirty="0"/>
              <a:t>程序运行结果</a:t>
            </a:r>
            <a:r>
              <a:rPr lang="zh-CN" altLang="zh-CN" sz="1800" dirty="0"/>
              <a:t>如下图所示：</a:t>
            </a:r>
          </a:p>
        </p:txBody>
      </p:sp>
      <p:pic>
        <p:nvPicPr>
          <p:cNvPr id="5" name="图片 4" descr="C:\Users\lwx941162\AppData\Roaming\eSpace_Desktop\UserData\lwx941162\imagefiles\60BC551A-F8EB-4E74-8ED7-CA3234EB7C6A.png"/>
          <p:cNvPicPr/>
          <p:nvPr/>
        </p:nvPicPr>
        <p:blipFill>
          <a:blip r:embed="rId2">
            <a:extLst>
              <a:ext uri="{28A0092B-C50C-407E-A947-70E740481C1C}">
                <a14:useLocalDpi xmlns:a14="http://schemas.microsoft.com/office/drawing/2010/main" val="0"/>
              </a:ext>
            </a:extLst>
          </a:blip>
          <a:srcRect/>
          <a:stretch>
            <a:fillRect/>
          </a:stretch>
        </p:blipFill>
        <p:spPr bwMode="auto">
          <a:xfrm>
            <a:off x="683568" y="1628800"/>
            <a:ext cx="7354888" cy="1235589"/>
          </a:xfrm>
          <a:prstGeom prst="rect">
            <a:avLst/>
          </a:prstGeom>
          <a:noFill/>
          <a:ln>
            <a:noFill/>
          </a:ln>
        </p:spPr>
      </p:pic>
    </p:spTree>
    <p:extLst>
      <p:ext uri="{BB962C8B-B14F-4D97-AF65-F5344CB8AC3E}">
        <p14:creationId xmlns:p14="http://schemas.microsoft.com/office/powerpoint/2010/main" val="275165319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E550D13-F4E0-449D-8799-08409C16482E}"/>
              </a:ext>
            </a:extLst>
          </p:cNvPr>
          <p:cNvPicPr>
            <a:picLocks noChangeAspect="1"/>
          </p:cNvPicPr>
          <p:nvPr/>
        </p:nvPicPr>
        <p:blipFill>
          <a:blip r:embed="rId3"/>
          <a:stretch>
            <a:fillRect/>
          </a:stretch>
        </p:blipFill>
        <p:spPr>
          <a:xfrm>
            <a:off x="5292080" y="1484784"/>
            <a:ext cx="3169278" cy="4062239"/>
          </a:xfrm>
          <a:prstGeom prst="rect">
            <a:avLst/>
          </a:prstGeom>
        </p:spPr>
      </p:pic>
    </p:spTree>
    <p:extLst>
      <p:ext uri="{BB962C8B-B14F-4D97-AF65-F5344CB8AC3E}">
        <p14:creationId xmlns:p14="http://schemas.microsoft.com/office/powerpoint/2010/main" val="23376196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611560" y="1052736"/>
            <a:ext cx="8046245" cy="4879805"/>
          </a:xfrm>
        </p:spPr>
        <p:txBody>
          <a:bodyPr/>
          <a:lstStyle/>
          <a:p>
            <a:pPr>
              <a:lnSpc>
                <a:spcPts val="2475"/>
              </a:lnSpc>
              <a:buFont typeface="Wingdings" panose="05000000000000000000" pitchFamily="2" charset="2"/>
              <a:buChar char="Ø"/>
            </a:pPr>
            <a:r>
              <a:rPr lang="en-US" altLang="zh-CN" sz="2400" b="1" dirty="0">
                <a:latin typeface="微软雅黑" panose="020B0503020204020204" pitchFamily="34" charset="-122"/>
                <a:ea typeface="微软雅黑" panose="020B0503020204020204" pitchFamily="34" charset="-122"/>
              </a:rPr>
              <a:t>ARMv8-A</a:t>
            </a:r>
            <a:r>
              <a:rPr lang="zh-CN" altLang="en-US" sz="2400" b="1" dirty="0">
                <a:latin typeface="微软雅黑" panose="020B0503020204020204" pitchFamily="34" charset="-122"/>
                <a:ea typeface="微软雅黑" panose="020B0503020204020204" pitchFamily="34" charset="-122"/>
              </a:rPr>
              <a:t>处理器体系结构小结</a:t>
            </a:r>
          </a:p>
        </p:txBody>
      </p:sp>
      <p:graphicFrame>
        <p:nvGraphicFramePr>
          <p:cNvPr id="2" name="表格 1"/>
          <p:cNvGraphicFramePr>
            <a:graphicFrameLocks noGrp="1"/>
          </p:cNvGraphicFramePr>
          <p:nvPr>
            <p:extLst>
              <p:ext uri="{D42A27DB-BD31-4B8C-83A1-F6EECF244321}">
                <p14:modId xmlns:p14="http://schemas.microsoft.com/office/powerpoint/2010/main" val="68448390"/>
              </p:ext>
            </p:extLst>
          </p:nvPr>
        </p:nvGraphicFramePr>
        <p:xfrm>
          <a:off x="583570" y="1700808"/>
          <a:ext cx="8046244" cy="3245598"/>
        </p:xfrm>
        <a:graphic>
          <a:graphicData uri="http://schemas.openxmlformats.org/drawingml/2006/table">
            <a:tbl>
              <a:tblPr>
                <a:tableStyleId>{F5AB1C69-6EDB-4FF4-983F-18BD219EF322}</a:tableStyleId>
              </a:tblPr>
              <a:tblGrid>
                <a:gridCol w="1555986">
                  <a:extLst>
                    <a:ext uri="{9D8B030D-6E8A-4147-A177-3AD203B41FA5}">
                      <a16:colId xmlns:a16="http://schemas.microsoft.com/office/drawing/2014/main" val="20000"/>
                    </a:ext>
                  </a:extLst>
                </a:gridCol>
                <a:gridCol w="6490258">
                  <a:extLst>
                    <a:ext uri="{9D8B030D-6E8A-4147-A177-3AD203B41FA5}">
                      <a16:colId xmlns:a16="http://schemas.microsoft.com/office/drawing/2014/main" val="20001"/>
                    </a:ext>
                  </a:extLst>
                </a:gridCol>
              </a:tblGrid>
              <a:tr h="247050">
                <a:tc>
                  <a:txBody>
                    <a:bodyPr/>
                    <a:lstStyle/>
                    <a:p>
                      <a:pPr algn="ctr"/>
                      <a:r>
                        <a:rPr lang="en-US" sz="1400" baseline="0" dirty="0">
                          <a:solidFill>
                            <a:schemeClr val="bg1"/>
                          </a:solidFill>
                          <a:effectLst/>
                          <a:latin typeface="宋体" panose="02010600030101010101" pitchFamily="2" charset="-122"/>
                          <a:ea typeface="宋体" panose="02010600030101010101" pitchFamily="2" charset="-122"/>
                        </a:rPr>
                        <a:t>Execution State</a:t>
                      </a:r>
                    </a:p>
                  </a:txBody>
                  <a:tcPr marL="36146" marR="36146" marT="20655" marB="20655" anchor="ctr">
                    <a:solidFill>
                      <a:srgbClr val="00B0F0"/>
                    </a:solidFill>
                  </a:tcPr>
                </a:tc>
                <a:tc>
                  <a:txBody>
                    <a:bodyPr/>
                    <a:lstStyle/>
                    <a:p>
                      <a:pPr algn="ctr"/>
                      <a:r>
                        <a:rPr lang="en-US" sz="1400" baseline="0" dirty="0">
                          <a:solidFill>
                            <a:schemeClr val="bg1"/>
                          </a:solidFill>
                          <a:effectLst/>
                          <a:latin typeface="宋体" panose="02010600030101010101" pitchFamily="2" charset="-122"/>
                          <a:ea typeface="宋体" panose="02010600030101010101" pitchFamily="2" charset="-122"/>
                        </a:rPr>
                        <a:t>Note</a:t>
                      </a:r>
                    </a:p>
                  </a:txBody>
                  <a:tcPr marL="36146" marR="36146" marT="20655" marB="20655" anchor="ctr">
                    <a:solidFill>
                      <a:srgbClr val="00B0F0"/>
                    </a:solidFill>
                  </a:tcPr>
                </a:tc>
                <a:extLst>
                  <a:ext uri="{0D108BD9-81ED-4DB2-BD59-A6C34878D82A}">
                    <a16:rowId xmlns:a16="http://schemas.microsoft.com/office/drawing/2014/main" val="10000"/>
                  </a:ext>
                </a:extLst>
              </a:tr>
              <a:tr h="249244">
                <a:tc rowSpan="6">
                  <a:txBody>
                    <a:bodyPr/>
                    <a:lstStyle/>
                    <a:p>
                      <a:pPr algn="ctr"/>
                      <a:r>
                        <a:rPr lang="en-US" sz="1100" baseline="0" dirty="0">
                          <a:effectLst/>
                          <a:latin typeface="宋体" panose="02010600030101010101" pitchFamily="2" charset="-122"/>
                          <a:ea typeface="宋体" panose="02010600030101010101" pitchFamily="2" charset="-122"/>
                        </a:rPr>
                        <a:t>AArch32</a:t>
                      </a:r>
                      <a:endParaRPr lang="en-US" sz="1100" baseline="0" dirty="0">
                        <a:solidFill>
                          <a:srgbClr val="000000"/>
                        </a:solidFill>
                        <a:effectLst/>
                        <a:latin typeface="宋体" panose="02010600030101010101" pitchFamily="2" charset="-122"/>
                        <a:ea typeface="宋体" panose="02010600030101010101" pitchFamily="2" charset="-122"/>
                      </a:endParaRPr>
                    </a:p>
                  </a:txBody>
                  <a:tcPr marL="36146" marR="36146" marT="20655" marB="20655" anchor="ctr">
                    <a:solidFill>
                      <a:schemeClr val="accent1">
                        <a:lumMod val="40000"/>
                        <a:lumOff val="60000"/>
                      </a:schemeClr>
                    </a:solidFill>
                  </a:tcPr>
                </a:tc>
                <a:tc>
                  <a:txBody>
                    <a:bodyPr/>
                    <a:lstStyle/>
                    <a:p>
                      <a:r>
                        <a:rPr lang="zh-CN" altLang="en-US" sz="1100" baseline="0" dirty="0">
                          <a:effectLst/>
                          <a:latin typeface="宋体" panose="02010600030101010101" pitchFamily="2" charset="-122"/>
                          <a:ea typeface="宋体" panose="02010600030101010101" pitchFamily="2" charset="-122"/>
                        </a:rPr>
                        <a:t>提供</a:t>
                      </a:r>
                      <a:r>
                        <a:rPr lang="en-US" altLang="zh-CN" sz="1100" baseline="0" dirty="0">
                          <a:effectLst/>
                          <a:latin typeface="宋体" panose="02010600030101010101" pitchFamily="2" charset="-122"/>
                          <a:ea typeface="宋体" panose="02010600030101010101" pitchFamily="2" charset="-122"/>
                        </a:rPr>
                        <a:t>13</a:t>
                      </a:r>
                      <a:r>
                        <a:rPr lang="zh-CN" altLang="en-US" sz="1100" baseline="0" dirty="0">
                          <a:effectLst/>
                          <a:latin typeface="宋体" panose="02010600030101010101" pitchFamily="2" charset="-122"/>
                          <a:ea typeface="宋体" panose="02010600030101010101" pitchFamily="2" charset="-122"/>
                        </a:rPr>
                        <a:t>个</a:t>
                      </a:r>
                      <a:r>
                        <a:rPr lang="en-US" altLang="zh-CN" sz="1100" baseline="0" dirty="0">
                          <a:effectLst/>
                          <a:latin typeface="宋体" panose="02010600030101010101" pitchFamily="2" charset="-122"/>
                          <a:ea typeface="宋体" panose="02010600030101010101" pitchFamily="2" charset="-122"/>
                        </a:rPr>
                        <a:t>32</a:t>
                      </a:r>
                      <a:r>
                        <a:rPr lang="en-US" sz="1100" baseline="0" dirty="0">
                          <a:effectLst/>
                          <a:latin typeface="宋体" panose="02010600030101010101" pitchFamily="2" charset="-122"/>
                          <a:ea typeface="宋体" panose="02010600030101010101" pitchFamily="2" charset="-122"/>
                        </a:rPr>
                        <a:t>bit</a:t>
                      </a:r>
                      <a:r>
                        <a:rPr lang="zh-CN" altLang="en-US" sz="1100" baseline="0" dirty="0">
                          <a:effectLst/>
                          <a:latin typeface="宋体" panose="02010600030101010101" pitchFamily="2" charset="-122"/>
                          <a:ea typeface="宋体" panose="02010600030101010101" pitchFamily="2" charset="-122"/>
                        </a:rPr>
                        <a:t>通用寄存器</a:t>
                      </a:r>
                      <a:r>
                        <a:rPr lang="en-US" sz="1100" baseline="0" dirty="0">
                          <a:solidFill>
                            <a:srgbClr val="FF0000"/>
                          </a:solidFill>
                          <a:effectLst/>
                          <a:latin typeface="宋体" panose="02010600030101010101" pitchFamily="2" charset="-122"/>
                          <a:ea typeface="宋体" panose="02010600030101010101" pitchFamily="2" charset="-122"/>
                        </a:rPr>
                        <a:t>R0-R12</a:t>
                      </a:r>
                      <a:r>
                        <a:rPr lang="en-US" sz="1100" baseline="0" dirty="0">
                          <a:effectLst/>
                          <a:latin typeface="宋体" panose="02010600030101010101" pitchFamily="2" charset="-122"/>
                          <a:ea typeface="宋体" panose="02010600030101010101" pitchFamily="2" charset="-122"/>
                        </a:rPr>
                        <a:t>，</a:t>
                      </a:r>
                      <a:r>
                        <a:rPr lang="zh-CN" altLang="en-US" sz="1100" baseline="0" dirty="0">
                          <a:effectLst/>
                          <a:latin typeface="宋体" panose="02010600030101010101" pitchFamily="2" charset="-122"/>
                          <a:ea typeface="宋体" panose="02010600030101010101" pitchFamily="2" charset="-122"/>
                        </a:rPr>
                        <a:t>一个</a:t>
                      </a:r>
                      <a:r>
                        <a:rPr lang="en-US" altLang="zh-CN" sz="1100" baseline="0" dirty="0">
                          <a:effectLst/>
                          <a:latin typeface="宋体" panose="02010600030101010101" pitchFamily="2" charset="-122"/>
                          <a:ea typeface="宋体" panose="02010600030101010101" pitchFamily="2" charset="-122"/>
                        </a:rPr>
                        <a:t>32</a:t>
                      </a:r>
                      <a:r>
                        <a:rPr lang="en-US" sz="1100" baseline="0" dirty="0">
                          <a:effectLst/>
                          <a:latin typeface="宋体" panose="02010600030101010101" pitchFamily="2" charset="-122"/>
                          <a:ea typeface="宋体" panose="02010600030101010101" pitchFamily="2" charset="-122"/>
                        </a:rPr>
                        <a:t>bit </a:t>
                      </a:r>
                      <a:r>
                        <a:rPr lang="en-US" sz="1100" baseline="0" dirty="0">
                          <a:solidFill>
                            <a:srgbClr val="FF0000"/>
                          </a:solidFill>
                          <a:effectLst/>
                          <a:latin typeface="宋体" panose="02010600030101010101" pitchFamily="2" charset="-122"/>
                          <a:ea typeface="宋体" panose="02010600030101010101" pitchFamily="2" charset="-122"/>
                        </a:rPr>
                        <a:t>PC</a:t>
                      </a:r>
                      <a:r>
                        <a:rPr lang="zh-CN" altLang="en-US" sz="1100" baseline="0" dirty="0">
                          <a:solidFill>
                            <a:srgbClr val="FF0000"/>
                          </a:solidFill>
                          <a:effectLst/>
                          <a:latin typeface="宋体" panose="02010600030101010101" pitchFamily="2" charset="-122"/>
                          <a:ea typeface="宋体" panose="02010600030101010101" pitchFamily="2" charset="-122"/>
                        </a:rPr>
                        <a:t>指针</a:t>
                      </a:r>
                      <a:r>
                        <a:rPr lang="zh-CN" altLang="en-US" sz="1100" baseline="0" dirty="0">
                          <a:effectLst/>
                          <a:latin typeface="宋体" panose="02010600030101010101" pitchFamily="2" charset="-122"/>
                          <a:ea typeface="宋体" panose="02010600030101010101" pitchFamily="2" charset="-122"/>
                        </a:rPr>
                        <a:t> </a:t>
                      </a:r>
                      <a:r>
                        <a:rPr lang="en-US" altLang="zh-CN" sz="1100" baseline="0" dirty="0">
                          <a:effectLst/>
                          <a:latin typeface="宋体" panose="02010600030101010101" pitchFamily="2" charset="-122"/>
                          <a:ea typeface="宋体" panose="02010600030101010101" pitchFamily="2" charset="-122"/>
                        </a:rPr>
                        <a:t>(</a:t>
                      </a:r>
                      <a:r>
                        <a:rPr lang="en-US" sz="1100" baseline="0" dirty="0">
                          <a:effectLst/>
                          <a:latin typeface="宋体" panose="02010600030101010101" pitchFamily="2" charset="-122"/>
                          <a:ea typeface="宋体" panose="02010600030101010101" pitchFamily="2" charset="-122"/>
                        </a:rPr>
                        <a:t>R15)、</a:t>
                      </a:r>
                      <a:r>
                        <a:rPr lang="zh-CN" altLang="en-US" sz="1100" baseline="0" dirty="0">
                          <a:solidFill>
                            <a:srgbClr val="FF0000"/>
                          </a:solidFill>
                          <a:effectLst/>
                          <a:latin typeface="宋体" panose="02010600030101010101" pitchFamily="2" charset="-122"/>
                          <a:ea typeface="宋体" panose="02010600030101010101" pitchFamily="2" charset="-122"/>
                        </a:rPr>
                        <a:t>堆栈指针</a:t>
                      </a:r>
                      <a:r>
                        <a:rPr lang="en-US" sz="1100" baseline="0" dirty="0">
                          <a:solidFill>
                            <a:srgbClr val="FF0000"/>
                          </a:solidFill>
                          <a:effectLst/>
                          <a:latin typeface="宋体" panose="02010600030101010101" pitchFamily="2" charset="-122"/>
                          <a:ea typeface="宋体" panose="02010600030101010101" pitchFamily="2" charset="-122"/>
                        </a:rPr>
                        <a:t>SP </a:t>
                      </a:r>
                      <a:r>
                        <a:rPr lang="en-US" sz="1100" baseline="0" dirty="0">
                          <a:effectLst/>
                          <a:latin typeface="宋体" panose="02010600030101010101" pitchFamily="2" charset="-122"/>
                          <a:ea typeface="宋体" panose="02010600030101010101" pitchFamily="2" charset="-122"/>
                        </a:rPr>
                        <a:t>(R13)、</a:t>
                      </a:r>
                      <a:r>
                        <a:rPr lang="zh-CN" altLang="en-US" sz="1100" baseline="0" dirty="0">
                          <a:solidFill>
                            <a:srgbClr val="FF0000"/>
                          </a:solidFill>
                          <a:effectLst/>
                          <a:latin typeface="宋体" panose="02010600030101010101" pitchFamily="2" charset="-122"/>
                          <a:ea typeface="宋体" panose="02010600030101010101" pitchFamily="2" charset="-122"/>
                        </a:rPr>
                        <a:t>链接寄存器</a:t>
                      </a:r>
                      <a:r>
                        <a:rPr lang="en-US" sz="1100" baseline="0" dirty="0">
                          <a:solidFill>
                            <a:srgbClr val="FF0000"/>
                          </a:solidFill>
                          <a:effectLst/>
                          <a:latin typeface="宋体" panose="02010600030101010101" pitchFamily="2" charset="-122"/>
                          <a:ea typeface="宋体" panose="02010600030101010101" pitchFamily="2" charset="-122"/>
                        </a:rPr>
                        <a:t>LR </a:t>
                      </a:r>
                      <a:r>
                        <a:rPr lang="en-US" sz="1100" baseline="0" dirty="0">
                          <a:effectLst/>
                          <a:latin typeface="宋体" panose="02010600030101010101" pitchFamily="2" charset="-122"/>
                          <a:ea typeface="宋体" panose="02010600030101010101" pitchFamily="2" charset="-122"/>
                        </a:rPr>
                        <a:t>(R14)</a:t>
                      </a:r>
                      <a:endParaRPr lang="en-US" sz="1100" baseline="0" dirty="0">
                        <a:solidFill>
                          <a:srgbClr val="000000"/>
                        </a:solidFill>
                        <a:effectLst/>
                        <a:latin typeface="宋体" panose="02010600030101010101" pitchFamily="2" charset="-122"/>
                        <a:ea typeface="宋体" panose="02010600030101010101" pitchFamily="2" charset="-122"/>
                      </a:endParaRPr>
                    </a:p>
                  </a:txBody>
                  <a:tcPr marL="36146" marR="36146" marT="20655" marB="20655" anchor="ctr">
                    <a:noFill/>
                  </a:tcPr>
                </a:tc>
                <a:extLst>
                  <a:ext uri="{0D108BD9-81ED-4DB2-BD59-A6C34878D82A}">
                    <a16:rowId xmlns:a16="http://schemas.microsoft.com/office/drawing/2014/main" val="10001"/>
                  </a:ext>
                </a:extLst>
              </a:tr>
              <a:tr h="249244">
                <a:tc vMerge="1">
                  <a:txBody>
                    <a:bodyPr/>
                    <a:lstStyle/>
                    <a:p>
                      <a:endParaRPr lang="zh-CN" altLang="en-US"/>
                    </a:p>
                  </a:txBody>
                  <a:tcPr/>
                </a:tc>
                <a:tc>
                  <a:txBody>
                    <a:bodyPr/>
                    <a:lstStyle/>
                    <a:p>
                      <a:r>
                        <a:rPr lang="zh-CN" altLang="en-US" sz="1100" baseline="0" dirty="0">
                          <a:effectLst/>
                          <a:latin typeface="宋体" panose="02010600030101010101" pitchFamily="2" charset="-122"/>
                          <a:ea typeface="宋体" panose="02010600030101010101" pitchFamily="2" charset="-122"/>
                        </a:rPr>
                        <a:t>提供一个</a:t>
                      </a:r>
                      <a:r>
                        <a:rPr lang="en-US" altLang="zh-CN" sz="1100" baseline="0" dirty="0">
                          <a:effectLst/>
                          <a:latin typeface="宋体" panose="02010600030101010101" pitchFamily="2" charset="-122"/>
                          <a:ea typeface="宋体" panose="02010600030101010101" pitchFamily="2" charset="-122"/>
                        </a:rPr>
                        <a:t>32</a:t>
                      </a:r>
                      <a:r>
                        <a:rPr lang="en-US" sz="1100" baseline="0" dirty="0">
                          <a:effectLst/>
                          <a:latin typeface="宋体" panose="02010600030101010101" pitchFamily="2" charset="-122"/>
                          <a:ea typeface="宋体" panose="02010600030101010101" pitchFamily="2" charset="-122"/>
                        </a:rPr>
                        <a:t>bit</a:t>
                      </a:r>
                      <a:r>
                        <a:rPr lang="zh-CN" altLang="en-US" sz="1100" baseline="0" dirty="0">
                          <a:solidFill>
                            <a:srgbClr val="FF0000"/>
                          </a:solidFill>
                          <a:effectLst/>
                          <a:latin typeface="宋体" panose="02010600030101010101" pitchFamily="2" charset="-122"/>
                          <a:ea typeface="宋体" panose="02010600030101010101" pitchFamily="2" charset="-122"/>
                        </a:rPr>
                        <a:t>异常链接寄存器</a:t>
                      </a:r>
                      <a:r>
                        <a:rPr lang="en-US" sz="1100" baseline="0" dirty="0">
                          <a:solidFill>
                            <a:srgbClr val="FF0000"/>
                          </a:solidFill>
                          <a:effectLst/>
                          <a:latin typeface="宋体" panose="02010600030101010101" pitchFamily="2" charset="-122"/>
                          <a:ea typeface="宋体" panose="02010600030101010101" pitchFamily="2" charset="-122"/>
                        </a:rPr>
                        <a:t>ELR</a:t>
                      </a:r>
                      <a:r>
                        <a:rPr lang="en-US" sz="1100" baseline="0" dirty="0">
                          <a:effectLst/>
                          <a:latin typeface="宋体" panose="02010600030101010101" pitchFamily="2" charset="-122"/>
                          <a:ea typeface="宋体" panose="02010600030101010101" pitchFamily="2" charset="-122"/>
                        </a:rPr>
                        <a:t>, </a:t>
                      </a:r>
                      <a:r>
                        <a:rPr lang="zh-CN" altLang="en-US" sz="1100" baseline="0" dirty="0">
                          <a:effectLst/>
                          <a:latin typeface="宋体" panose="02010600030101010101" pitchFamily="2" charset="-122"/>
                          <a:ea typeface="宋体" panose="02010600030101010101" pitchFamily="2" charset="-122"/>
                        </a:rPr>
                        <a:t>用于</a:t>
                      </a:r>
                      <a:r>
                        <a:rPr lang="en-US" sz="1100" baseline="0" dirty="0">
                          <a:effectLst/>
                          <a:latin typeface="宋体" panose="02010600030101010101" pitchFamily="2" charset="-122"/>
                          <a:ea typeface="宋体" panose="02010600030101010101" pitchFamily="2" charset="-122"/>
                        </a:rPr>
                        <a:t>Hyp mode</a:t>
                      </a:r>
                      <a:r>
                        <a:rPr lang="zh-CN" altLang="en-US" sz="1100" baseline="0" dirty="0">
                          <a:effectLst/>
                          <a:latin typeface="宋体" panose="02010600030101010101" pitchFamily="2" charset="-122"/>
                          <a:ea typeface="宋体" panose="02010600030101010101" pitchFamily="2" charset="-122"/>
                        </a:rPr>
                        <a:t>下的异常返回</a:t>
                      </a:r>
                      <a:endParaRPr lang="zh-CN" altLang="en-US" sz="1100" baseline="0" dirty="0">
                        <a:solidFill>
                          <a:srgbClr val="000000"/>
                        </a:solidFill>
                        <a:effectLst/>
                        <a:latin typeface="宋体" panose="02010600030101010101" pitchFamily="2" charset="-122"/>
                        <a:ea typeface="宋体" panose="02010600030101010101" pitchFamily="2" charset="-122"/>
                      </a:endParaRPr>
                    </a:p>
                  </a:txBody>
                  <a:tcPr marL="36146" marR="36146" marT="20655" marB="20655" anchor="ctr">
                    <a:solidFill>
                      <a:schemeClr val="accent1">
                        <a:lumMod val="40000"/>
                        <a:lumOff val="60000"/>
                      </a:schemeClr>
                    </a:solidFill>
                  </a:tcPr>
                </a:tc>
                <a:extLst>
                  <a:ext uri="{0D108BD9-81ED-4DB2-BD59-A6C34878D82A}">
                    <a16:rowId xmlns:a16="http://schemas.microsoft.com/office/drawing/2014/main" val="10002"/>
                  </a:ext>
                </a:extLst>
              </a:tr>
              <a:tr h="249244">
                <a:tc vMerge="1">
                  <a:txBody>
                    <a:bodyPr/>
                    <a:lstStyle/>
                    <a:p>
                      <a:endParaRPr lang="zh-CN" altLang="en-US"/>
                    </a:p>
                  </a:txBody>
                  <a:tcPr/>
                </a:tc>
                <a:tc>
                  <a:txBody>
                    <a:bodyPr/>
                    <a:lstStyle/>
                    <a:p>
                      <a:r>
                        <a:rPr lang="zh-CN" altLang="en-US" sz="1100" baseline="0" dirty="0">
                          <a:effectLst/>
                          <a:latin typeface="宋体" panose="02010600030101010101" pitchFamily="2" charset="-122"/>
                          <a:ea typeface="宋体" panose="02010600030101010101" pitchFamily="2" charset="-122"/>
                        </a:rPr>
                        <a:t>提供</a:t>
                      </a:r>
                      <a:r>
                        <a:rPr lang="en-US" altLang="zh-CN" sz="1100" baseline="0" dirty="0">
                          <a:effectLst/>
                          <a:latin typeface="宋体" panose="02010600030101010101" pitchFamily="2" charset="-122"/>
                          <a:ea typeface="宋体" panose="02010600030101010101" pitchFamily="2" charset="-122"/>
                        </a:rPr>
                        <a:t>32</a:t>
                      </a:r>
                      <a:r>
                        <a:rPr lang="zh-CN" altLang="en-US" sz="1100" baseline="0" dirty="0">
                          <a:effectLst/>
                          <a:latin typeface="宋体" panose="02010600030101010101" pitchFamily="2" charset="-122"/>
                          <a:ea typeface="宋体" panose="02010600030101010101" pitchFamily="2" charset="-122"/>
                        </a:rPr>
                        <a:t>个</a:t>
                      </a:r>
                      <a:r>
                        <a:rPr lang="en-US" altLang="zh-CN" sz="1100" baseline="0" dirty="0">
                          <a:solidFill>
                            <a:srgbClr val="FF0000"/>
                          </a:solidFill>
                          <a:effectLst/>
                          <a:latin typeface="宋体" panose="02010600030101010101" pitchFamily="2" charset="-122"/>
                          <a:ea typeface="宋体" panose="02010600030101010101" pitchFamily="2" charset="-122"/>
                        </a:rPr>
                        <a:t>64</a:t>
                      </a:r>
                      <a:r>
                        <a:rPr lang="en-US" sz="1100" baseline="0" dirty="0">
                          <a:solidFill>
                            <a:srgbClr val="FF0000"/>
                          </a:solidFill>
                          <a:effectLst/>
                          <a:latin typeface="宋体" panose="02010600030101010101" pitchFamily="2" charset="-122"/>
                          <a:ea typeface="宋体" panose="02010600030101010101" pitchFamily="2" charset="-122"/>
                        </a:rPr>
                        <a:t>bit SIMD</a:t>
                      </a:r>
                      <a:r>
                        <a:rPr lang="zh-CN" altLang="en-US" sz="1100" baseline="0" dirty="0">
                          <a:solidFill>
                            <a:srgbClr val="FF0000"/>
                          </a:solidFill>
                          <a:effectLst/>
                          <a:latin typeface="宋体" panose="02010600030101010101" pitchFamily="2" charset="-122"/>
                          <a:ea typeface="宋体" panose="02010600030101010101" pitchFamily="2" charset="-122"/>
                        </a:rPr>
                        <a:t>向量</a:t>
                      </a:r>
                      <a:r>
                        <a:rPr lang="zh-CN" altLang="en-US" sz="1100" baseline="0" dirty="0">
                          <a:effectLst/>
                          <a:latin typeface="宋体" panose="02010600030101010101" pitchFamily="2" charset="-122"/>
                          <a:ea typeface="宋体" panose="02010600030101010101" pitchFamily="2" charset="-122"/>
                        </a:rPr>
                        <a:t>和标量</a:t>
                      </a:r>
                      <a:r>
                        <a:rPr lang="en-US" sz="1100" baseline="0" dirty="0">
                          <a:effectLst/>
                          <a:latin typeface="宋体" panose="02010600030101010101" pitchFamily="2" charset="-122"/>
                          <a:ea typeface="宋体" panose="02010600030101010101" pitchFamily="2" charset="-122"/>
                        </a:rPr>
                        <a:t>floating-point</a:t>
                      </a:r>
                      <a:r>
                        <a:rPr lang="zh-CN" altLang="en-US" sz="1100" baseline="0" dirty="0">
                          <a:effectLst/>
                          <a:latin typeface="宋体" panose="02010600030101010101" pitchFamily="2" charset="-122"/>
                          <a:ea typeface="宋体" panose="02010600030101010101" pitchFamily="2" charset="-122"/>
                        </a:rPr>
                        <a:t>支持</a:t>
                      </a:r>
                      <a:endParaRPr lang="zh-CN" altLang="en-US" sz="1100" baseline="0" dirty="0">
                        <a:solidFill>
                          <a:srgbClr val="000000"/>
                        </a:solidFill>
                        <a:effectLst/>
                        <a:latin typeface="宋体" panose="02010600030101010101" pitchFamily="2" charset="-122"/>
                        <a:ea typeface="宋体" panose="02010600030101010101" pitchFamily="2" charset="-122"/>
                      </a:endParaRPr>
                    </a:p>
                  </a:txBody>
                  <a:tcPr marL="36146" marR="36146" marT="20655" marB="20655" anchor="ctr">
                    <a:noFill/>
                  </a:tcPr>
                </a:tc>
                <a:extLst>
                  <a:ext uri="{0D108BD9-81ED-4DB2-BD59-A6C34878D82A}">
                    <a16:rowId xmlns:a16="http://schemas.microsoft.com/office/drawing/2014/main" val="10003"/>
                  </a:ext>
                </a:extLst>
              </a:tr>
              <a:tr h="249244">
                <a:tc vMerge="1">
                  <a:txBody>
                    <a:bodyPr/>
                    <a:lstStyle/>
                    <a:p>
                      <a:endParaRPr lang="zh-CN" altLang="en-US"/>
                    </a:p>
                  </a:txBody>
                  <a:tcPr/>
                </a:tc>
                <a:tc>
                  <a:txBody>
                    <a:bodyPr/>
                    <a:lstStyle/>
                    <a:p>
                      <a:r>
                        <a:rPr lang="zh-CN" altLang="en-US" sz="1100" baseline="0" dirty="0">
                          <a:effectLst/>
                          <a:latin typeface="宋体" panose="02010600030101010101" pitchFamily="2" charset="-122"/>
                          <a:ea typeface="宋体" panose="02010600030101010101" pitchFamily="2" charset="-122"/>
                        </a:rPr>
                        <a:t>提供两个指令集</a:t>
                      </a:r>
                      <a:r>
                        <a:rPr lang="en-US" sz="1100" baseline="0" dirty="0">
                          <a:solidFill>
                            <a:srgbClr val="FF0000"/>
                          </a:solidFill>
                          <a:effectLst/>
                          <a:latin typeface="宋体" panose="02010600030101010101" pitchFamily="2" charset="-122"/>
                          <a:ea typeface="宋体" panose="02010600030101010101" pitchFamily="2" charset="-122"/>
                        </a:rPr>
                        <a:t>A32</a:t>
                      </a:r>
                      <a:r>
                        <a:rPr lang="en-US" sz="1100" baseline="0" dirty="0">
                          <a:effectLst/>
                          <a:latin typeface="宋体" panose="02010600030101010101" pitchFamily="2" charset="-122"/>
                          <a:ea typeface="宋体" panose="02010600030101010101" pitchFamily="2" charset="-122"/>
                        </a:rPr>
                        <a:t>（32bit）、</a:t>
                      </a:r>
                      <a:r>
                        <a:rPr lang="en-US" sz="1100" baseline="0" dirty="0">
                          <a:solidFill>
                            <a:srgbClr val="FF0000"/>
                          </a:solidFill>
                          <a:effectLst/>
                          <a:latin typeface="宋体" panose="02010600030101010101" pitchFamily="2" charset="-122"/>
                          <a:ea typeface="宋体" panose="02010600030101010101" pitchFamily="2" charset="-122"/>
                        </a:rPr>
                        <a:t>T32</a:t>
                      </a:r>
                      <a:r>
                        <a:rPr lang="en-US" sz="1100" baseline="0" dirty="0">
                          <a:effectLst/>
                          <a:latin typeface="宋体" panose="02010600030101010101" pitchFamily="2" charset="-122"/>
                          <a:ea typeface="宋体" panose="02010600030101010101" pitchFamily="2" charset="-122"/>
                        </a:rPr>
                        <a:t>（16/32bit）</a:t>
                      </a:r>
                      <a:endParaRPr lang="en-US" sz="1100" baseline="0" dirty="0">
                        <a:solidFill>
                          <a:srgbClr val="000000"/>
                        </a:solidFill>
                        <a:effectLst/>
                        <a:latin typeface="宋体" panose="02010600030101010101" pitchFamily="2" charset="-122"/>
                        <a:ea typeface="宋体" panose="02010600030101010101" pitchFamily="2" charset="-122"/>
                      </a:endParaRPr>
                    </a:p>
                  </a:txBody>
                  <a:tcPr marL="36146" marR="36146" marT="20655" marB="20655" anchor="ctr">
                    <a:solidFill>
                      <a:schemeClr val="accent1">
                        <a:lumMod val="40000"/>
                        <a:lumOff val="60000"/>
                      </a:schemeClr>
                    </a:solidFill>
                  </a:tcPr>
                </a:tc>
                <a:extLst>
                  <a:ext uri="{0D108BD9-81ED-4DB2-BD59-A6C34878D82A}">
                    <a16:rowId xmlns:a16="http://schemas.microsoft.com/office/drawing/2014/main" val="10004"/>
                  </a:ext>
                </a:extLst>
              </a:tr>
              <a:tr h="249244">
                <a:tc vMerge="1">
                  <a:txBody>
                    <a:bodyPr/>
                    <a:lstStyle/>
                    <a:p>
                      <a:endParaRPr lang="zh-CN" altLang="en-US"/>
                    </a:p>
                  </a:txBody>
                  <a:tcPr/>
                </a:tc>
                <a:tc>
                  <a:txBody>
                    <a:bodyPr/>
                    <a:lstStyle/>
                    <a:p>
                      <a:r>
                        <a:rPr lang="zh-CN" altLang="en-US" sz="1100" baseline="0" dirty="0">
                          <a:effectLst/>
                          <a:latin typeface="宋体" panose="02010600030101010101" pitchFamily="2" charset="-122"/>
                          <a:ea typeface="宋体" panose="02010600030101010101" pitchFamily="2" charset="-122"/>
                        </a:rPr>
                        <a:t>兼容</a:t>
                      </a:r>
                      <a:r>
                        <a:rPr lang="en-US" sz="1100" baseline="0" dirty="0">
                          <a:effectLst/>
                          <a:latin typeface="宋体" panose="02010600030101010101" pitchFamily="2" charset="-122"/>
                          <a:ea typeface="宋体" panose="02010600030101010101" pitchFamily="2" charset="-122"/>
                        </a:rPr>
                        <a:t>ARMv7</a:t>
                      </a:r>
                      <a:r>
                        <a:rPr lang="zh-CN" altLang="en-US" sz="1100" baseline="0" dirty="0">
                          <a:effectLst/>
                          <a:latin typeface="宋体" panose="02010600030101010101" pitchFamily="2" charset="-122"/>
                          <a:ea typeface="宋体" panose="02010600030101010101" pitchFamily="2" charset="-122"/>
                        </a:rPr>
                        <a:t>的异常模型（</a:t>
                      </a:r>
                      <a:r>
                        <a:rPr lang="en-US" altLang="zh-CN" sz="1100" baseline="0" dirty="0">
                          <a:effectLst/>
                          <a:latin typeface="宋体" panose="02010600030101010101" pitchFamily="2" charset="-122"/>
                          <a:ea typeface="宋体" panose="02010600030101010101" pitchFamily="2" charset="-122"/>
                        </a:rPr>
                        <a:t>PL0</a:t>
                      </a:r>
                      <a:r>
                        <a:rPr lang="zh-CN" altLang="en-US" sz="1100" baseline="0" dirty="0">
                          <a:effectLst/>
                          <a:latin typeface="宋体" panose="02010600030101010101" pitchFamily="2" charset="-122"/>
                          <a:ea typeface="宋体" panose="02010600030101010101" pitchFamily="2" charset="-122"/>
                        </a:rPr>
                        <a:t>、</a:t>
                      </a:r>
                      <a:r>
                        <a:rPr lang="en-US" altLang="zh-CN" sz="1100" baseline="0" dirty="0">
                          <a:effectLst/>
                          <a:latin typeface="宋体" panose="02010600030101010101" pitchFamily="2" charset="-122"/>
                          <a:ea typeface="宋体" panose="02010600030101010101" pitchFamily="2" charset="-122"/>
                        </a:rPr>
                        <a:t>PL1</a:t>
                      </a:r>
                      <a:r>
                        <a:rPr lang="zh-CN" altLang="en-US" sz="1100" baseline="0" dirty="0">
                          <a:effectLst/>
                          <a:latin typeface="宋体" panose="02010600030101010101" pitchFamily="2" charset="-122"/>
                          <a:ea typeface="宋体" panose="02010600030101010101" pitchFamily="2" charset="-122"/>
                        </a:rPr>
                        <a:t>、</a:t>
                      </a:r>
                      <a:r>
                        <a:rPr lang="en-US" altLang="zh-CN" sz="1100" baseline="0" dirty="0">
                          <a:effectLst/>
                          <a:latin typeface="宋体" panose="02010600030101010101" pitchFamily="2" charset="-122"/>
                          <a:ea typeface="宋体" panose="02010600030101010101" pitchFamily="2" charset="-122"/>
                        </a:rPr>
                        <a:t>PL2</a:t>
                      </a:r>
                      <a:r>
                        <a:rPr lang="zh-CN" altLang="en-US" sz="1100" baseline="0" dirty="0">
                          <a:effectLst/>
                          <a:latin typeface="宋体" panose="02010600030101010101" pitchFamily="2" charset="-122"/>
                          <a:ea typeface="宋体" panose="02010600030101010101" pitchFamily="2" charset="-122"/>
                        </a:rPr>
                        <a:t>）</a:t>
                      </a:r>
                      <a:endParaRPr lang="zh-CN" altLang="en-US" sz="1100" baseline="0" dirty="0">
                        <a:solidFill>
                          <a:srgbClr val="000000"/>
                        </a:solidFill>
                        <a:effectLst/>
                        <a:latin typeface="宋体" panose="02010600030101010101" pitchFamily="2" charset="-122"/>
                        <a:ea typeface="宋体" panose="02010600030101010101" pitchFamily="2" charset="-122"/>
                      </a:endParaRPr>
                    </a:p>
                  </a:txBody>
                  <a:tcPr marL="36146" marR="36146" marT="20655" marB="20655" anchor="ctr">
                    <a:noFill/>
                  </a:tcPr>
                </a:tc>
                <a:extLst>
                  <a:ext uri="{0D108BD9-81ED-4DB2-BD59-A6C34878D82A}">
                    <a16:rowId xmlns:a16="http://schemas.microsoft.com/office/drawing/2014/main" val="10005"/>
                  </a:ext>
                </a:extLst>
              </a:tr>
              <a:tr h="249244">
                <a:tc vMerge="1">
                  <a:txBody>
                    <a:bodyPr/>
                    <a:lstStyle/>
                    <a:p>
                      <a:endParaRPr lang="zh-CN" altLang="en-US"/>
                    </a:p>
                  </a:txBody>
                  <a:tcPr/>
                </a:tc>
                <a:tc>
                  <a:txBody>
                    <a:bodyPr/>
                    <a:lstStyle/>
                    <a:p>
                      <a:r>
                        <a:rPr lang="zh-CN" altLang="en-US" sz="1100" baseline="0" dirty="0">
                          <a:effectLst/>
                          <a:latin typeface="宋体" panose="02010600030101010101" pitchFamily="2" charset="-122"/>
                          <a:ea typeface="宋体" panose="02010600030101010101" pitchFamily="2" charset="-122"/>
                        </a:rPr>
                        <a:t>协处理器只支持</a:t>
                      </a:r>
                      <a:r>
                        <a:rPr lang="en-US" sz="1100" baseline="0" dirty="0">
                          <a:effectLst/>
                          <a:latin typeface="宋体" panose="02010600030101010101" pitchFamily="2" charset="-122"/>
                          <a:ea typeface="宋体" panose="02010600030101010101" pitchFamily="2" charset="-122"/>
                        </a:rPr>
                        <a:t>CP10\CP11\CP14\CP15</a:t>
                      </a:r>
                      <a:endParaRPr lang="en-US" sz="1100" baseline="0" dirty="0">
                        <a:solidFill>
                          <a:srgbClr val="000000"/>
                        </a:solidFill>
                        <a:effectLst/>
                        <a:latin typeface="宋体" panose="02010600030101010101" pitchFamily="2" charset="-122"/>
                        <a:ea typeface="宋体" panose="02010600030101010101" pitchFamily="2" charset="-122"/>
                      </a:endParaRPr>
                    </a:p>
                  </a:txBody>
                  <a:tcPr marL="36146" marR="36146" marT="20655" marB="20655" anchor="ctr">
                    <a:solidFill>
                      <a:schemeClr val="accent1">
                        <a:lumMod val="40000"/>
                        <a:lumOff val="60000"/>
                      </a:schemeClr>
                    </a:solidFill>
                  </a:tcPr>
                </a:tc>
                <a:extLst>
                  <a:ext uri="{0D108BD9-81ED-4DB2-BD59-A6C34878D82A}">
                    <a16:rowId xmlns:a16="http://schemas.microsoft.com/office/drawing/2014/main" val="10006"/>
                  </a:ext>
                </a:extLst>
              </a:tr>
              <a:tr h="249244">
                <a:tc rowSpan="6">
                  <a:txBody>
                    <a:bodyPr/>
                    <a:lstStyle/>
                    <a:p>
                      <a:pPr algn="ctr"/>
                      <a:r>
                        <a:rPr lang="en-US" sz="1100" baseline="0" dirty="0">
                          <a:effectLst/>
                          <a:latin typeface="宋体" panose="02010600030101010101" pitchFamily="2" charset="-122"/>
                          <a:ea typeface="宋体" panose="02010600030101010101" pitchFamily="2" charset="-122"/>
                        </a:rPr>
                        <a:t>AArch64</a:t>
                      </a:r>
                      <a:endParaRPr lang="en-US" sz="1100" baseline="0" dirty="0">
                        <a:solidFill>
                          <a:srgbClr val="000000"/>
                        </a:solidFill>
                        <a:effectLst/>
                        <a:latin typeface="宋体" panose="02010600030101010101" pitchFamily="2" charset="-122"/>
                        <a:ea typeface="宋体" panose="02010600030101010101" pitchFamily="2" charset="-122"/>
                      </a:endParaRPr>
                    </a:p>
                  </a:txBody>
                  <a:tcPr marL="36146" marR="36146" marT="20655" marB="20655" anchor="ctr">
                    <a:solidFill>
                      <a:schemeClr val="accent1">
                        <a:lumMod val="40000"/>
                        <a:lumOff val="60000"/>
                      </a:schemeClr>
                    </a:solidFill>
                  </a:tcPr>
                </a:tc>
                <a:tc>
                  <a:txBody>
                    <a:bodyPr/>
                    <a:lstStyle/>
                    <a:p>
                      <a:r>
                        <a:rPr lang="zh-CN" altLang="en-US" sz="1100" baseline="0" dirty="0">
                          <a:effectLst/>
                          <a:latin typeface="宋体" panose="02010600030101010101" pitchFamily="2" charset="-122"/>
                          <a:ea typeface="宋体" panose="02010600030101010101" pitchFamily="2" charset="-122"/>
                        </a:rPr>
                        <a:t>提供</a:t>
                      </a:r>
                      <a:r>
                        <a:rPr lang="en-US" altLang="zh-CN" sz="1100" baseline="0" dirty="0">
                          <a:effectLst/>
                          <a:latin typeface="宋体" panose="02010600030101010101" pitchFamily="2" charset="-122"/>
                          <a:ea typeface="宋体" panose="02010600030101010101" pitchFamily="2" charset="-122"/>
                        </a:rPr>
                        <a:t>31</a:t>
                      </a:r>
                      <a:r>
                        <a:rPr lang="zh-CN" altLang="en-US" sz="1100" baseline="0" dirty="0">
                          <a:effectLst/>
                          <a:latin typeface="宋体" panose="02010600030101010101" pitchFamily="2" charset="-122"/>
                          <a:ea typeface="宋体" panose="02010600030101010101" pitchFamily="2" charset="-122"/>
                        </a:rPr>
                        <a:t>个</a:t>
                      </a:r>
                      <a:r>
                        <a:rPr lang="en-US" altLang="zh-CN" sz="1100" baseline="0" dirty="0">
                          <a:effectLst/>
                          <a:latin typeface="宋体" panose="02010600030101010101" pitchFamily="2" charset="-122"/>
                          <a:ea typeface="宋体" panose="02010600030101010101" pitchFamily="2" charset="-122"/>
                        </a:rPr>
                        <a:t>64</a:t>
                      </a:r>
                      <a:r>
                        <a:rPr lang="en-US" sz="1100" baseline="0" dirty="0">
                          <a:effectLst/>
                          <a:latin typeface="宋体" panose="02010600030101010101" pitchFamily="2" charset="-122"/>
                          <a:ea typeface="宋体" panose="02010600030101010101" pitchFamily="2" charset="-122"/>
                        </a:rPr>
                        <a:t>bit</a:t>
                      </a:r>
                      <a:r>
                        <a:rPr lang="zh-CN" altLang="en-US" sz="1100" baseline="0" dirty="0">
                          <a:effectLst/>
                          <a:latin typeface="宋体" panose="02010600030101010101" pitchFamily="2" charset="-122"/>
                          <a:ea typeface="宋体" panose="02010600030101010101" pitchFamily="2" charset="-122"/>
                        </a:rPr>
                        <a:t>通用寄存器</a:t>
                      </a:r>
                      <a:r>
                        <a:rPr lang="en-US" sz="1100" baseline="0" dirty="0">
                          <a:solidFill>
                            <a:srgbClr val="FF0000"/>
                          </a:solidFill>
                          <a:effectLst/>
                          <a:latin typeface="宋体" panose="02010600030101010101" pitchFamily="2" charset="-122"/>
                          <a:ea typeface="宋体" panose="02010600030101010101" pitchFamily="2" charset="-122"/>
                        </a:rPr>
                        <a:t>X0-X30</a:t>
                      </a:r>
                      <a:r>
                        <a:rPr lang="en-US" sz="1100" baseline="0" dirty="0">
                          <a:effectLst/>
                          <a:latin typeface="宋体" panose="02010600030101010101" pitchFamily="2" charset="-122"/>
                          <a:ea typeface="宋体" panose="02010600030101010101" pitchFamily="2" charset="-122"/>
                        </a:rPr>
                        <a:t>（W0-W30），</a:t>
                      </a:r>
                      <a:r>
                        <a:rPr lang="zh-CN" altLang="en-US" sz="1100" baseline="0" dirty="0">
                          <a:effectLst/>
                          <a:latin typeface="宋体" panose="02010600030101010101" pitchFamily="2" charset="-122"/>
                          <a:ea typeface="宋体" panose="02010600030101010101" pitchFamily="2" charset="-122"/>
                        </a:rPr>
                        <a:t>其中</a:t>
                      </a:r>
                      <a:r>
                        <a:rPr lang="en-US" sz="1100" baseline="0" dirty="0">
                          <a:effectLst/>
                          <a:latin typeface="宋体" panose="02010600030101010101" pitchFamily="2" charset="-122"/>
                          <a:ea typeface="宋体" panose="02010600030101010101" pitchFamily="2" charset="-122"/>
                        </a:rPr>
                        <a:t>X30</a:t>
                      </a:r>
                      <a:r>
                        <a:rPr lang="zh-CN" altLang="en-US" sz="1100" baseline="0" dirty="0">
                          <a:effectLst/>
                          <a:latin typeface="宋体" panose="02010600030101010101" pitchFamily="2" charset="-122"/>
                          <a:ea typeface="宋体" panose="02010600030101010101" pitchFamily="2" charset="-122"/>
                        </a:rPr>
                        <a:t>是程序链接寄存器</a:t>
                      </a:r>
                      <a:r>
                        <a:rPr lang="en-US" sz="1100" baseline="0" dirty="0">
                          <a:effectLst/>
                          <a:latin typeface="宋体" panose="02010600030101010101" pitchFamily="2" charset="-122"/>
                          <a:ea typeface="宋体" panose="02010600030101010101" pitchFamily="2" charset="-122"/>
                        </a:rPr>
                        <a:t>LR</a:t>
                      </a:r>
                      <a:endParaRPr lang="en-US" sz="1100" baseline="0" dirty="0">
                        <a:solidFill>
                          <a:srgbClr val="000000"/>
                        </a:solidFill>
                        <a:effectLst/>
                        <a:latin typeface="宋体" panose="02010600030101010101" pitchFamily="2" charset="-122"/>
                        <a:ea typeface="宋体" panose="02010600030101010101" pitchFamily="2" charset="-122"/>
                      </a:endParaRPr>
                    </a:p>
                  </a:txBody>
                  <a:tcPr marL="36146" marR="36146" marT="20655" marB="20655" anchor="ctr">
                    <a:noFill/>
                  </a:tcPr>
                </a:tc>
                <a:extLst>
                  <a:ext uri="{0D108BD9-81ED-4DB2-BD59-A6C34878D82A}">
                    <a16:rowId xmlns:a16="http://schemas.microsoft.com/office/drawing/2014/main" val="10007"/>
                  </a:ext>
                </a:extLst>
              </a:tr>
              <a:tr h="249244">
                <a:tc vMerge="1">
                  <a:txBody>
                    <a:bodyPr/>
                    <a:lstStyle/>
                    <a:p>
                      <a:endParaRPr lang="zh-CN" altLang="en-US"/>
                    </a:p>
                  </a:txBody>
                  <a:tcPr/>
                </a:tc>
                <a:tc>
                  <a:txBody>
                    <a:bodyPr/>
                    <a:lstStyle/>
                    <a:p>
                      <a:r>
                        <a:rPr lang="zh-CN" altLang="en-US" sz="1100" baseline="0" dirty="0">
                          <a:effectLst/>
                          <a:latin typeface="宋体" panose="02010600030101010101" pitchFamily="2" charset="-122"/>
                          <a:ea typeface="宋体" panose="02010600030101010101" pitchFamily="2" charset="-122"/>
                        </a:rPr>
                        <a:t>提供一个</a:t>
                      </a:r>
                      <a:r>
                        <a:rPr lang="en-US" altLang="zh-CN" sz="1100" baseline="0" dirty="0">
                          <a:effectLst/>
                          <a:latin typeface="宋体" panose="02010600030101010101" pitchFamily="2" charset="-122"/>
                          <a:ea typeface="宋体" panose="02010600030101010101" pitchFamily="2" charset="-122"/>
                        </a:rPr>
                        <a:t>64bit </a:t>
                      </a:r>
                      <a:r>
                        <a:rPr lang="en-US" altLang="zh-CN" sz="1100" baseline="0" dirty="0">
                          <a:solidFill>
                            <a:srgbClr val="FF0000"/>
                          </a:solidFill>
                          <a:effectLst/>
                          <a:latin typeface="宋体" panose="02010600030101010101" pitchFamily="2" charset="-122"/>
                          <a:ea typeface="宋体" panose="02010600030101010101" pitchFamily="2" charset="-122"/>
                        </a:rPr>
                        <a:t>PC</a:t>
                      </a:r>
                      <a:r>
                        <a:rPr lang="zh-CN" altLang="en-US" sz="1100" baseline="0" dirty="0">
                          <a:solidFill>
                            <a:srgbClr val="FF0000"/>
                          </a:solidFill>
                          <a:effectLst/>
                          <a:latin typeface="宋体" panose="02010600030101010101" pitchFamily="2" charset="-122"/>
                          <a:ea typeface="宋体" panose="02010600030101010101" pitchFamily="2" charset="-122"/>
                        </a:rPr>
                        <a:t>指针</a:t>
                      </a:r>
                      <a:r>
                        <a:rPr lang="zh-CN" altLang="en-US" sz="1100" baseline="0" dirty="0">
                          <a:effectLst/>
                          <a:latin typeface="宋体" panose="02010600030101010101" pitchFamily="2" charset="-122"/>
                          <a:ea typeface="宋体" panose="02010600030101010101" pitchFamily="2" charset="-122"/>
                        </a:rPr>
                        <a:t>、</a:t>
                      </a:r>
                      <a:r>
                        <a:rPr lang="zh-CN" altLang="en-US" sz="1100" baseline="0" dirty="0">
                          <a:solidFill>
                            <a:srgbClr val="FF0000"/>
                          </a:solidFill>
                          <a:effectLst/>
                          <a:latin typeface="宋体" panose="02010600030101010101" pitchFamily="2" charset="-122"/>
                          <a:ea typeface="宋体" panose="02010600030101010101" pitchFamily="2" charset="-122"/>
                        </a:rPr>
                        <a:t>堆栈指针</a:t>
                      </a:r>
                      <a:r>
                        <a:rPr lang="en-US" altLang="zh-CN" sz="1100" baseline="0" dirty="0">
                          <a:solidFill>
                            <a:srgbClr val="FF0000"/>
                          </a:solidFill>
                          <a:effectLst/>
                          <a:latin typeface="宋体" panose="02010600030101010101" pitchFamily="2" charset="-122"/>
                          <a:ea typeface="宋体" panose="02010600030101010101" pitchFamily="2" charset="-122"/>
                        </a:rPr>
                        <a:t>SPx</a:t>
                      </a:r>
                      <a:r>
                        <a:rPr lang="en-US" altLang="zh-CN" sz="1100" baseline="0" dirty="0">
                          <a:effectLst/>
                          <a:latin typeface="宋体" panose="02010600030101010101" pitchFamily="2" charset="-122"/>
                          <a:ea typeface="宋体" panose="02010600030101010101" pitchFamily="2" charset="-122"/>
                        </a:rPr>
                        <a:t> </a:t>
                      </a:r>
                      <a:r>
                        <a:rPr lang="zh-CN" altLang="en-US" sz="1100" baseline="0" dirty="0">
                          <a:effectLst/>
                          <a:latin typeface="宋体" panose="02010600030101010101" pitchFamily="2" charset="-122"/>
                          <a:ea typeface="宋体" panose="02010600030101010101" pitchFamily="2" charset="-122"/>
                        </a:rPr>
                        <a:t>、异常链接寄存器</a:t>
                      </a:r>
                      <a:r>
                        <a:rPr lang="en-US" altLang="zh-CN" sz="1100" baseline="0" dirty="0">
                          <a:effectLst/>
                          <a:latin typeface="宋体" panose="02010600030101010101" pitchFamily="2" charset="-122"/>
                          <a:ea typeface="宋体" panose="02010600030101010101" pitchFamily="2" charset="-122"/>
                        </a:rPr>
                        <a:t>ELRx</a:t>
                      </a:r>
                      <a:endParaRPr lang="zh-CN" altLang="en-US" sz="1100" baseline="0" dirty="0">
                        <a:solidFill>
                          <a:srgbClr val="000000"/>
                        </a:solidFill>
                        <a:effectLst/>
                        <a:latin typeface="宋体" panose="02010600030101010101" pitchFamily="2" charset="-122"/>
                        <a:ea typeface="宋体" panose="02010600030101010101" pitchFamily="2" charset="-122"/>
                      </a:endParaRPr>
                    </a:p>
                  </a:txBody>
                  <a:tcPr marL="36146" marR="36146" marT="20655" marB="20655" anchor="ctr">
                    <a:solidFill>
                      <a:schemeClr val="accent1">
                        <a:lumMod val="40000"/>
                        <a:lumOff val="60000"/>
                      </a:schemeClr>
                    </a:solidFill>
                  </a:tcPr>
                </a:tc>
                <a:extLst>
                  <a:ext uri="{0D108BD9-81ED-4DB2-BD59-A6C34878D82A}">
                    <a16:rowId xmlns:a16="http://schemas.microsoft.com/office/drawing/2014/main" val="10008"/>
                  </a:ext>
                </a:extLst>
              </a:tr>
              <a:tr h="249244">
                <a:tc vMerge="1">
                  <a:txBody>
                    <a:bodyPr/>
                    <a:lstStyle/>
                    <a:p>
                      <a:endParaRPr lang="zh-CN" altLang="en-US"/>
                    </a:p>
                  </a:txBody>
                  <a:tcPr/>
                </a:tc>
                <a:tc>
                  <a:txBody>
                    <a:bodyPr/>
                    <a:lstStyle/>
                    <a:p>
                      <a:r>
                        <a:rPr lang="zh-CN" altLang="en-US" sz="1100" baseline="0" dirty="0">
                          <a:effectLst/>
                          <a:latin typeface="宋体" panose="02010600030101010101" pitchFamily="2" charset="-122"/>
                          <a:ea typeface="宋体" panose="02010600030101010101" pitchFamily="2" charset="-122"/>
                        </a:rPr>
                        <a:t>提供</a:t>
                      </a:r>
                      <a:r>
                        <a:rPr lang="en-US" altLang="zh-CN" sz="1100" baseline="0" dirty="0">
                          <a:effectLst/>
                          <a:latin typeface="宋体" panose="02010600030101010101" pitchFamily="2" charset="-122"/>
                          <a:ea typeface="宋体" panose="02010600030101010101" pitchFamily="2" charset="-122"/>
                        </a:rPr>
                        <a:t>32</a:t>
                      </a:r>
                      <a:r>
                        <a:rPr lang="zh-CN" altLang="en-US" sz="1100" baseline="0" dirty="0">
                          <a:effectLst/>
                          <a:latin typeface="宋体" panose="02010600030101010101" pitchFamily="2" charset="-122"/>
                          <a:ea typeface="宋体" panose="02010600030101010101" pitchFamily="2" charset="-122"/>
                        </a:rPr>
                        <a:t>个</a:t>
                      </a:r>
                      <a:r>
                        <a:rPr lang="en-US" altLang="zh-CN" sz="1100" baseline="0" dirty="0">
                          <a:solidFill>
                            <a:srgbClr val="FF0000"/>
                          </a:solidFill>
                          <a:effectLst/>
                          <a:latin typeface="宋体" panose="02010600030101010101" pitchFamily="2" charset="-122"/>
                          <a:ea typeface="宋体" panose="02010600030101010101" pitchFamily="2" charset="-122"/>
                        </a:rPr>
                        <a:t>128</a:t>
                      </a:r>
                      <a:r>
                        <a:rPr lang="en-US" sz="1100" baseline="0" dirty="0">
                          <a:solidFill>
                            <a:srgbClr val="FF0000"/>
                          </a:solidFill>
                          <a:effectLst/>
                          <a:latin typeface="宋体" panose="02010600030101010101" pitchFamily="2" charset="-122"/>
                          <a:ea typeface="宋体" panose="02010600030101010101" pitchFamily="2" charset="-122"/>
                        </a:rPr>
                        <a:t>bit SIMD</a:t>
                      </a:r>
                      <a:r>
                        <a:rPr lang="zh-CN" altLang="en-US" sz="1100" baseline="0" dirty="0">
                          <a:solidFill>
                            <a:srgbClr val="FF0000"/>
                          </a:solidFill>
                          <a:effectLst/>
                          <a:latin typeface="宋体" panose="02010600030101010101" pitchFamily="2" charset="-122"/>
                          <a:ea typeface="宋体" panose="02010600030101010101" pitchFamily="2" charset="-122"/>
                        </a:rPr>
                        <a:t>向量</a:t>
                      </a:r>
                      <a:r>
                        <a:rPr lang="zh-CN" altLang="en-US" sz="1100" baseline="0" dirty="0">
                          <a:effectLst/>
                          <a:latin typeface="宋体" panose="02010600030101010101" pitchFamily="2" charset="-122"/>
                          <a:ea typeface="宋体" panose="02010600030101010101" pitchFamily="2" charset="-122"/>
                        </a:rPr>
                        <a:t>和标量</a:t>
                      </a:r>
                      <a:r>
                        <a:rPr lang="en-US" sz="1100" baseline="0" dirty="0">
                          <a:effectLst/>
                          <a:latin typeface="宋体" panose="02010600030101010101" pitchFamily="2" charset="-122"/>
                          <a:ea typeface="宋体" panose="02010600030101010101" pitchFamily="2" charset="-122"/>
                        </a:rPr>
                        <a:t>floating-point</a:t>
                      </a:r>
                      <a:r>
                        <a:rPr lang="zh-CN" altLang="en-US" sz="1100" baseline="0" dirty="0">
                          <a:effectLst/>
                          <a:latin typeface="宋体" panose="02010600030101010101" pitchFamily="2" charset="-122"/>
                          <a:ea typeface="宋体" panose="02010600030101010101" pitchFamily="2" charset="-122"/>
                        </a:rPr>
                        <a:t>支持</a:t>
                      </a:r>
                      <a:endParaRPr lang="zh-CN" altLang="en-US" sz="1100" baseline="0" dirty="0">
                        <a:solidFill>
                          <a:srgbClr val="000000"/>
                        </a:solidFill>
                        <a:effectLst/>
                        <a:latin typeface="宋体" panose="02010600030101010101" pitchFamily="2" charset="-122"/>
                        <a:ea typeface="宋体" panose="02010600030101010101" pitchFamily="2" charset="-122"/>
                      </a:endParaRPr>
                    </a:p>
                  </a:txBody>
                  <a:tcPr marL="36146" marR="36146" marT="20655" marB="20655" anchor="ctr">
                    <a:noFill/>
                  </a:tcPr>
                </a:tc>
                <a:extLst>
                  <a:ext uri="{0D108BD9-81ED-4DB2-BD59-A6C34878D82A}">
                    <a16:rowId xmlns:a16="http://schemas.microsoft.com/office/drawing/2014/main" val="10009"/>
                  </a:ext>
                </a:extLst>
              </a:tr>
              <a:tr h="249244">
                <a:tc vMerge="1">
                  <a:txBody>
                    <a:bodyPr/>
                    <a:lstStyle/>
                    <a:p>
                      <a:endParaRPr lang="zh-CN" altLang="en-US"/>
                    </a:p>
                  </a:txBody>
                  <a:tcPr/>
                </a:tc>
                <a:tc>
                  <a:txBody>
                    <a:bodyPr/>
                    <a:lstStyle/>
                    <a:p>
                      <a:r>
                        <a:rPr lang="zh-CN" altLang="en-US" sz="1100" baseline="0" dirty="0">
                          <a:effectLst/>
                          <a:latin typeface="宋体" panose="02010600030101010101" pitchFamily="2" charset="-122"/>
                          <a:ea typeface="宋体" panose="02010600030101010101" pitchFamily="2" charset="-122"/>
                        </a:rPr>
                        <a:t>定义</a:t>
                      </a:r>
                      <a:r>
                        <a:rPr lang="en-US" altLang="zh-CN" sz="1100" baseline="0" dirty="0">
                          <a:solidFill>
                            <a:srgbClr val="FF0000"/>
                          </a:solidFill>
                          <a:effectLst/>
                          <a:latin typeface="宋体" panose="02010600030101010101" pitchFamily="2" charset="-122"/>
                          <a:ea typeface="宋体" panose="02010600030101010101" pitchFamily="2" charset="-122"/>
                        </a:rPr>
                        <a:t>ARMv8</a:t>
                      </a:r>
                      <a:r>
                        <a:rPr lang="zh-CN" altLang="en-US" sz="1100" baseline="0" dirty="0">
                          <a:solidFill>
                            <a:srgbClr val="FF0000"/>
                          </a:solidFill>
                          <a:effectLst/>
                          <a:latin typeface="宋体" panose="02010600030101010101" pitchFamily="2" charset="-122"/>
                          <a:ea typeface="宋体" panose="02010600030101010101" pitchFamily="2" charset="-122"/>
                        </a:rPr>
                        <a:t>异常等级</a:t>
                      </a:r>
                      <a:r>
                        <a:rPr lang="en-US" altLang="zh-CN" sz="1100" baseline="0" dirty="0">
                          <a:effectLst/>
                          <a:latin typeface="宋体" panose="02010600030101010101" pitchFamily="2" charset="-122"/>
                          <a:ea typeface="宋体" panose="02010600030101010101" pitchFamily="2" charset="-122"/>
                        </a:rPr>
                        <a:t>ELx</a:t>
                      </a:r>
                      <a:r>
                        <a:rPr lang="zh-CN" altLang="en-US" sz="1100" baseline="0" dirty="0">
                          <a:effectLst/>
                          <a:latin typeface="宋体" panose="02010600030101010101" pitchFamily="2" charset="-122"/>
                          <a:ea typeface="宋体" panose="02010600030101010101" pitchFamily="2" charset="-122"/>
                        </a:rPr>
                        <a:t>（</a:t>
                      </a:r>
                      <a:r>
                        <a:rPr lang="en-US" altLang="zh-CN" sz="1100" baseline="0" dirty="0">
                          <a:effectLst/>
                          <a:latin typeface="宋体" panose="02010600030101010101" pitchFamily="2" charset="-122"/>
                          <a:ea typeface="宋体" panose="02010600030101010101" pitchFamily="2" charset="-122"/>
                        </a:rPr>
                        <a:t>x&lt;4</a:t>
                      </a:r>
                      <a:r>
                        <a:rPr lang="zh-CN" altLang="en-US" sz="1100" baseline="0" dirty="0">
                          <a:effectLst/>
                          <a:latin typeface="宋体" panose="02010600030101010101" pitchFamily="2" charset="-122"/>
                          <a:ea typeface="宋体" panose="02010600030101010101" pitchFamily="2" charset="-122"/>
                        </a:rPr>
                        <a:t>）</a:t>
                      </a:r>
                      <a:r>
                        <a:rPr lang="en-US" altLang="zh-CN" sz="1100" baseline="0" dirty="0">
                          <a:effectLst/>
                          <a:latin typeface="宋体" panose="02010600030101010101" pitchFamily="2" charset="-122"/>
                          <a:ea typeface="宋体" panose="02010600030101010101" pitchFamily="2" charset="-122"/>
                        </a:rPr>
                        <a:t>,x</a:t>
                      </a:r>
                      <a:r>
                        <a:rPr lang="zh-CN" altLang="en-US" sz="1100" baseline="0" dirty="0">
                          <a:effectLst/>
                          <a:latin typeface="宋体" panose="02010600030101010101" pitchFamily="2" charset="-122"/>
                          <a:ea typeface="宋体" panose="02010600030101010101" pitchFamily="2" charset="-122"/>
                        </a:rPr>
                        <a:t>越大等级越高，权限越大</a:t>
                      </a:r>
                      <a:endParaRPr lang="zh-CN" altLang="en-US" sz="1100" baseline="0" dirty="0">
                        <a:solidFill>
                          <a:srgbClr val="000000"/>
                        </a:solidFill>
                        <a:effectLst/>
                        <a:latin typeface="宋体" panose="02010600030101010101" pitchFamily="2" charset="-122"/>
                        <a:ea typeface="宋体" panose="02010600030101010101" pitchFamily="2" charset="-122"/>
                      </a:endParaRPr>
                    </a:p>
                  </a:txBody>
                  <a:tcPr marL="36146" marR="36146" marT="20655" marB="20655" anchor="ctr">
                    <a:solidFill>
                      <a:schemeClr val="accent1">
                        <a:lumMod val="40000"/>
                        <a:lumOff val="60000"/>
                      </a:schemeClr>
                    </a:solidFill>
                  </a:tcPr>
                </a:tc>
                <a:extLst>
                  <a:ext uri="{0D108BD9-81ED-4DB2-BD59-A6C34878D82A}">
                    <a16:rowId xmlns:a16="http://schemas.microsoft.com/office/drawing/2014/main" val="10010"/>
                  </a:ext>
                </a:extLst>
              </a:tr>
              <a:tr h="249244">
                <a:tc vMerge="1">
                  <a:txBody>
                    <a:bodyPr/>
                    <a:lstStyle/>
                    <a:p>
                      <a:endParaRPr lang="zh-CN" altLang="en-US"/>
                    </a:p>
                  </a:txBody>
                  <a:tcPr/>
                </a:tc>
                <a:tc>
                  <a:txBody>
                    <a:bodyPr/>
                    <a:lstStyle/>
                    <a:p>
                      <a:r>
                        <a:rPr lang="zh-CN" altLang="en-US" sz="1100" baseline="0" dirty="0">
                          <a:effectLst/>
                          <a:latin typeface="宋体" panose="02010600030101010101" pitchFamily="2" charset="-122"/>
                          <a:ea typeface="宋体" panose="02010600030101010101" pitchFamily="2" charset="-122"/>
                        </a:rPr>
                        <a:t>定义一组</a:t>
                      </a:r>
                      <a:r>
                        <a:rPr lang="en-US" sz="1100" baseline="0" dirty="0">
                          <a:effectLst/>
                          <a:latin typeface="宋体" panose="02010600030101010101" pitchFamily="2" charset="-122"/>
                          <a:ea typeface="宋体" panose="02010600030101010101" pitchFamily="2" charset="-122"/>
                        </a:rPr>
                        <a:t>PE state</a:t>
                      </a:r>
                      <a:r>
                        <a:rPr lang="zh-CN" altLang="en-US" sz="1100" baseline="0" dirty="0">
                          <a:effectLst/>
                          <a:latin typeface="宋体" panose="02010600030101010101" pitchFamily="2" charset="-122"/>
                          <a:ea typeface="宋体" panose="02010600030101010101" pitchFamily="2" charset="-122"/>
                        </a:rPr>
                        <a:t>寄存器</a:t>
                      </a:r>
                      <a:r>
                        <a:rPr lang="en-US" sz="1100" baseline="0" dirty="0">
                          <a:effectLst/>
                          <a:latin typeface="宋体" panose="02010600030101010101" pitchFamily="2" charset="-122"/>
                          <a:ea typeface="宋体" panose="02010600030101010101" pitchFamily="2" charset="-122"/>
                        </a:rPr>
                        <a:t>PSTATE（NZCV/DAIF/CurrentEL/SPSel</a:t>
                      </a:r>
                      <a:r>
                        <a:rPr lang="zh-CN" altLang="en-US" sz="1100" baseline="0" dirty="0">
                          <a:effectLst/>
                          <a:latin typeface="宋体" panose="02010600030101010101" pitchFamily="2" charset="-122"/>
                          <a:ea typeface="宋体" panose="02010600030101010101" pitchFamily="2" charset="-122"/>
                        </a:rPr>
                        <a:t>等），用于保存</a:t>
                      </a:r>
                      <a:r>
                        <a:rPr lang="en-US" sz="1100" baseline="0" dirty="0">
                          <a:effectLst/>
                          <a:latin typeface="宋体" panose="02010600030101010101" pitchFamily="2" charset="-122"/>
                          <a:ea typeface="宋体" panose="02010600030101010101" pitchFamily="2" charset="-122"/>
                        </a:rPr>
                        <a:t>PE</a:t>
                      </a:r>
                      <a:r>
                        <a:rPr lang="zh-CN" altLang="en-US" sz="1100" baseline="0" dirty="0">
                          <a:effectLst/>
                          <a:latin typeface="宋体" panose="02010600030101010101" pitchFamily="2" charset="-122"/>
                          <a:ea typeface="宋体" panose="02010600030101010101" pitchFamily="2" charset="-122"/>
                        </a:rPr>
                        <a:t>当前的状态信息</a:t>
                      </a:r>
                      <a:endParaRPr lang="zh-CN" altLang="en-US" sz="1100" baseline="0" dirty="0">
                        <a:solidFill>
                          <a:srgbClr val="000000"/>
                        </a:solidFill>
                        <a:effectLst/>
                        <a:latin typeface="宋体" panose="02010600030101010101" pitchFamily="2" charset="-122"/>
                        <a:ea typeface="宋体" panose="02010600030101010101" pitchFamily="2" charset="-122"/>
                      </a:endParaRPr>
                    </a:p>
                  </a:txBody>
                  <a:tcPr marL="36146" marR="36146" marT="20655" marB="20655" anchor="ctr">
                    <a:noFill/>
                  </a:tcPr>
                </a:tc>
                <a:extLst>
                  <a:ext uri="{0D108BD9-81ED-4DB2-BD59-A6C34878D82A}">
                    <a16:rowId xmlns:a16="http://schemas.microsoft.com/office/drawing/2014/main" val="10011"/>
                  </a:ext>
                </a:extLst>
              </a:tr>
              <a:tr h="249244">
                <a:tc vMerge="1">
                  <a:txBody>
                    <a:bodyPr/>
                    <a:lstStyle/>
                    <a:p>
                      <a:endParaRPr lang="zh-CN" altLang="en-US"/>
                    </a:p>
                  </a:txBody>
                  <a:tcPr/>
                </a:tc>
                <a:tc>
                  <a:txBody>
                    <a:bodyPr/>
                    <a:lstStyle/>
                    <a:p>
                      <a:r>
                        <a:rPr lang="zh-CN" altLang="en-US" sz="1100" baseline="0" dirty="0">
                          <a:effectLst/>
                          <a:latin typeface="宋体" panose="02010600030101010101" pitchFamily="2" charset="-122"/>
                          <a:ea typeface="宋体" panose="02010600030101010101" pitchFamily="2" charset="-122"/>
                        </a:rPr>
                        <a:t>没有协处理器概念</a:t>
                      </a:r>
                      <a:endParaRPr lang="zh-CN" altLang="en-US" sz="1100" baseline="0" dirty="0">
                        <a:solidFill>
                          <a:srgbClr val="000000"/>
                        </a:solidFill>
                        <a:effectLst/>
                        <a:latin typeface="宋体" panose="02010600030101010101" pitchFamily="2" charset="-122"/>
                        <a:ea typeface="宋体" panose="02010600030101010101" pitchFamily="2" charset="-122"/>
                      </a:endParaRPr>
                    </a:p>
                  </a:txBody>
                  <a:tcPr marL="36146" marR="36146" marT="20655" marB="20655" anchor="ctr">
                    <a:solidFill>
                      <a:schemeClr val="accent1">
                        <a:lumMod val="40000"/>
                        <a:lumOff val="60000"/>
                      </a:schemeClr>
                    </a:solidFill>
                  </a:tcPr>
                </a:tc>
                <a:extLst>
                  <a:ext uri="{0D108BD9-81ED-4DB2-BD59-A6C34878D82A}">
                    <a16:rowId xmlns:a16="http://schemas.microsoft.com/office/drawing/2014/main" val="10012"/>
                  </a:ext>
                </a:extLst>
              </a:tr>
            </a:tbl>
          </a:graphicData>
        </a:graphic>
      </p:graphicFrame>
      <p:sp>
        <p:nvSpPr>
          <p:cNvPr id="8" name="标题 2">
            <a:extLst>
              <a:ext uri="{FF2B5EF4-FFF2-40B4-BE49-F238E27FC236}">
                <a16:creationId xmlns:a16="http://schemas.microsoft.com/office/drawing/2014/main" id="{0CFB3B49-B309-4B78-93EF-4C150DC57239}"/>
              </a:ext>
            </a:extLst>
          </p:cNvPr>
          <p:cNvSpPr>
            <a:spLocks noGrp="1"/>
          </p:cNvSpPr>
          <p:nvPr>
            <p:ph type="title"/>
          </p:nvPr>
        </p:nvSpPr>
        <p:spPr>
          <a:xfrm>
            <a:off x="611560" y="260648"/>
            <a:ext cx="8046244" cy="597788"/>
          </a:xfrm>
        </p:spPr>
        <p:txBody>
          <a:bodyPr>
            <a:noAutofit/>
          </a:bodyPr>
          <a:lstStyle/>
          <a:p>
            <a:pPr eaLnBrk="1" hangingPunct="1">
              <a:lnSpc>
                <a:spcPts val="5600"/>
              </a:lnSpc>
              <a:spcBef>
                <a:spcPts val="600"/>
              </a:spcBef>
            </a:pPr>
            <a:r>
              <a:rPr lang="en-US" altLang="zh-CN" sz="3200" b="1" dirty="0">
                <a:solidFill>
                  <a:srgbClr val="0000FF"/>
                </a:solidFill>
                <a:latin typeface="+mj-lt"/>
                <a:ea typeface="+mj-ea"/>
              </a:rPr>
              <a:t>N.4.1 </a:t>
            </a:r>
            <a:r>
              <a:rPr lang="zh-CN" altLang="en-US" sz="3200" b="1" dirty="0">
                <a:solidFill>
                  <a:srgbClr val="0000FF"/>
                </a:solidFill>
                <a:latin typeface="+mj-lt"/>
                <a:ea typeface="+mj-ea"/>
              </a:rPr>
              <a:t>基于</a:t>
            </a:r>
            <a:r>
              <a:rPr lang="en-US" altLang="zh-CN" sz="3200" b="1" dirty="0">
                <a:solidFill>
                  <a:srgbClr val="0000FF"/>
                </a:solidFill>
                <a:latin typeface="+mj-lt"/>
                <a:ea typeface="+mj-ea"/>
              </a:rPr>
              <a:t>ARMv8</a:t>
            </a:r>
            <a:r>
              <a:rPr lang="zh-CN" altLang="en-US" sz="3200" b="1" dirty="0">
                <a:solidFill>
                  <a:srgbClr val="0000FF"/>
                </a:solidFill>
                <a:latin typeface="+mj-lt"/>
                <a:ea typeface="+mj-ea"/>
              </a:rPr>
              <a:t>架构的处理器体系结构</a:t>
            </a:r>
          </a:p>
        </p:txBody>
      </p:sp>
    </p:spTree>
    <p:extLst>
      <p:ext uri="{BB962C8B-B14F-4D97-AF65-F5344CB8AC3E}">
        <p14:creationId xmlns:p14="http://schemas.microsoft.com/office/powerpoint/2010/main" val="3936777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
          <p:cNvSpPr>
            <a:spLocks noGrp="1"/>
          </p:cNvSpPr>
          <p:nvPr>
            <p:ph type="title"/>
          </p:nvPr>
        </p:nvSpPr>
        <p:spPr>
          <a:xfrm>
            <a:off x="611560" y="908125"/>
            <a:ext cx="8046244" cy="485982"/>
          </a:xfrm>
        </p:spPr>
        <p:txBody>
          <a:bodyPr>
            <a:normAutofit fontScale="90000"/>
          </a:bodyPr>
          <a:lstStyle/>
          <a:p>
            <a:pPr marL="457200" indent="-457200" eaLnBrk="1" hangingPunct="1">
              <a:lnSpc>
                <a:spcPts val="5600"/>
              </a:lnSpc>
              <a:spcBef>
                <a:spcPts val="600"/>
              </a:spcBef>
              <a:buFont typeface="Wingdings" panose="05000000000000000000" pitchFamily="2" charset="2"/>
              <a:buChar char="Ø"/>
            </a:pPr>
            <a:r>
              <a:rPr lang="en-US" altLang="zh-CN" sz="3200" b="1" kern="1200" dirty="0">
                <a:solidFill>
                  <a:srgbClr val="0000FF"/>
                </a:solidFill>
                <a:latin typeface="Verdana" pitchFamily="34" charset="0"/>
                <a:ea typeface="宋体" pitchFamily="2" charset="-122"/>
                <a:cs typeface="+mn-cs"/>
              </a:rPr>
              <a:t>ARM</a:t>
            </a:r>
            <a:r>
              <a:rPr lang="zh-CN" altLang="en-US" sz="3200" b="1" kern="1200" dirty="0">
                <a:solidFill>
                  <a:srgbClr val="0000FF"/>
                </a:solidFill>
                <a:latin typeface="Verdana" pitchFamily="34" charset="0"/>
                <a:ea typeface="宋体" pitchFamily="2" charset="-122"/>
                <a:cs typeface="+mn-cs"/>
              </a:rPr>
              <a:t>提供更多计算核心</a:t>
            </a:r>
          </a:p>
        </p:txBody>
      </p:sp>
      <p:sp>
        <p:nvSpPr>
          <p:cNvPr id="13" name="文本占位符 12"/>
          <p:cNvSpPr>
            <a:spLocks noGrp="1"/>
          </p:cNvSpPr>
          <p:nvPr>
            <p:ph type="body" sz="quarter" idx="10"/>
          </p:nvPr>
        </p:nvSpPr>
        <p:spPr>
          <a:xfrm>
            <a:off x="548878" y="1772816"/>
            <a:ext cx="8046245" cy="4154740"/>
          </a:xfrm>
        </p:spPr>
        <p:txBody>
          <a:bodyPr/>
          <a:lstStyle/>
          <a:p>
            <a:r>
              <a:rPr lang="zh-CN" altLang="en-US" sz="2000" dirty="0"/>
              <a:t>工艺、主频遇到瓶颈后，开始通过增加核数的方式来提升性能；</a:t>
            </a:r>
            <a:endParaRPr lang="en-US" altLang="zh-CN" sz="2000" dirty="0"/>
          </a:p>
          <a:p>
            <a:r>
              <a:rPr lang="zh-CN" altLang="en-US" sz="2000" dirty="0"/>
              <a:t>芯片的物理尺寸有限制，不能无限制的增加；</a:t>
            </a:r>
            <a:endParaRPr lang="en-US" altLang="zh-CN" sz="2000" dirty="0"/>
          </a:p>
          <a:p>
            <a:r>
              <a:rPr lang="en-US" altLang="zh-CN" sz="2000" dirty="0"/>
              <a:t>ARM</a:t>
            </a:r>
            <a:r>
              <a:rPr lang="zh-CN" altLang="en-US" sz="2000" dirty="0"/>
              <a:t>的众核横向扩展空间优势明显。</a:t>
            </a:r>
          </a:p>
        </p:txBody>
      </p:sp>
      <p:grpSp>
        <p:nvGrpSpPr>
          <p:cNvPr id="8" name="Group 7"/>
          <p:cNvGrpSpPr/>
          <p:nvPr/>
        </p:nvGrpSpPr>
        <p:grpSpPr>
          <a:xfrm>
            <a:off x="5082390" y="3747538"/>
            <a:ext cx="3411070" cy="862913"/>
            <a:chOff x="920749" y="4521612"/>
            <a:chExt cx="5353871" cy="1321982"/>
          </a:xfrm>
        </p:grpSpPr>
        <p:sp>
          <p:nvSpPr>
            <p:cNvPr id="50" name="Rounded Rectangle 49"/>
            <p:cNvSpPr>
              <a:spLocks noChangeAspect="1"/>
            </p:cNvSpPr>
            <p:nvPr/>
          </p:nvSpPr>
          <p:spPr>
            <a:xfrm>
              <a:off x="920750" y="4891439"/>
              <a:ext cx="932229" cy="934893"/>
            </a:xfrm>
            <a:prstGeom prst="round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endParaRPr>
            </a:p>
          </p:txBody>
        </p:sp>
        <p:sp>
          <p:nvSpPr>
            <p:cNvPr id="51" name="Right Arrow 50"/>
            <p:cNvSpPr/>
            <p:nvPr/>
          </p:nvSpPr>
          <p:spPr>
            <a:xfrm>
              <a:off x="2024063" y="5271310"/>
              <a:ext cx="914400"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endParaRPr>
            </a:p>
          </p:txBody>
        </p:sp>
        <p:sp>
          <p:nvSpPr>
            <p:cNvPr id="52" name="Right Arrow 51"/>
            <p:cNvSpPr/>
            <p:nvPr/>
          </p:nvSpPr>
          <p:spPr>
            <a:xfrm>
              <a:off x="4198724" y="5247947"/>
              <a:ext cx="914400"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endParaRPr>
            </a:p>
          </p:txBody>
        </p:sp>
        <p:grpSp>
          <p:nvGrpSpPr>
            <p:cNvPr id="53" name="Group 52"/>
            <p:cNvGrpSpPr>
              <a:grpSpLocks noChangeAspect="1"/>
            </p:cNvGrpSpPr>
            <p:nvPr/>
          </p:nvGrpSpPr>
          <p:grpSpPr>
            <a:xfrm>
              <a:off x="3065050" y="4874178"/>
              <a:ext cx="952154" cy="952154"/>
              <a:chOff x="3703320" y="1812035"/>
              <a:chExt cx="1069848" cy="1069848"/>
            </a:xfrm>
          </p:grpSpPr>
          <p:sp>
            <p:nvSpPr>
              <p:cNvPr id="54" name="Rounded Rectangle 53"/>
              <p:cNvSpPr/>
              <p:nvPr/>
            </p:nvSpPr>
            <p:spPr>
              <a:xfrm>
                <a:off x="3703320" y="1812035"/>
                <a:ext cx="1069848" cy="1069848"/>
              </a:xfrm>
              <a:prstGeom prst="roundRect">
                <a:avLst/>
              </a:prstGeom>
              <a:solidFill>
                <a:schemeClr val="accent1">
                  <a:alpha val="9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endParaRPr>
              </a:p>
            </p:txBody>
          </p:sp>
          <p:sp>
            <p:nvSpPr>
              <p:cNvPr id="55" name="Rounded Rectangle 54"/>
              <p:cNvSpPr>
                <a:spLocks noChangeAspect="1"/>
              </p:cNvSpPr>
              <p:nvPr/>
            </p:nvSpPr>
            <p:spPr>
              <a:xfrm>
                <a:off x="3840480" y="1981200"/>
                <a:ext cx="266700" cy="26746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endParaRPr>
              </a:p>
            </p:txBody>
          </p:sp>
          <p:sp>
            <p:nvSpPr>
              <p:cNvPr id="56" name="Rounded Rectangle 55"/>
              <p:cNvSpPr>
                <a:spLocks noChangeAspect="1"/>
              </p:cNvSpPr>
              <p:nvPr/>
            </p:nvSpPr>
            <p:spPr>
              <a:xfrm>
                <a:off x="4389120" y="1981200"/>
                <a:ext cx="266700" cy="26746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endParaRPr>
              </a:p>
            </p:txBody>
          </p:sp>
          <p:sp>
            <p:nvSpPr>
              <p:cNvPr id="57" name="Rounded Rectangle 56"/>
              <p:cNvSpPr>
                <a:spLocks noChangeAspect="1"/>
              </p:cNvSpPr>
              <p:nvPr/>
            </p:nvSpPr>
            <p:spPr>
              <a:xfrm>
                <a:off x="3840480" y="2399538"/>
                <a:ext cx="266700" cy="26746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endParaRPr>
              </a:p>
            </p:txBody>
          </p:sp>
          <p:sp>
            <p:nvSpPr>
              <p:cNvPr id="58" name="Rounded Rectangle 57"/>
              <p:cNvSpPr>
                <a:spLocks noChangeAspect="1"/>
              </p:cNvSpPr>
              <p:nvPr/>
            </p:nvSpPr>
            <p:spPr>
              <a:xfrm>
                <a:off x="4389120" y="2399538"/>
                <a:ext cx="266700" cy="26746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宋体" panose="02010600030101010101" pitchFamily="2" charset="-122"/>
                  <a:ea typeface="宋体" panose="02010600030101010101" pitchFamily="2" charset="-122"/>
                </a:endParaRPr>
              </a:p>
            </p:txBody>
          </p:sp>
        </p:grpSp>
        <p:sp>
          <p:nvSpPr>
            <p:cNvPr id="61" name="TextBox 60"/>
            <p:cNvSpPr txBox="1"/>
            <p:nvPr/>
          </p:nvSpPr>
          <p:spPr>
            <a:xfrm>
              <a:off x="920749" y="4521612"/>
              <a:ext cx="932229" cy="424362"/>
            </a:xfrm>
            <a:prstGeom prst="rect">
              <a:avLst/>
            </a:prstGeom>
            <a:noFill/>
          </p:spPr>
          <p:txBody>
            <a:bodyPr wrap="square" rtlCol="0">
              <a:spAutoFit/>
            </a:bodyPr>
            <a:lstStyle/>
            <a:p>
              <a:pPr algn="ctr"/>
              <a:r>
                <a:rPr lang="zh-CN" altLang="en-US" sz="1200" dirty="0">
                  <a:latin typeface="宋体" panose="02010600030101010101" pitchFamily="2" charset="-122"/>
                  <a:cs typeface="Lucida Sans" charset="0"/>
                </a:rPr>
                <a:t>单核</a:t>
              </a:r>
              <a:endParaRPr lang="en-US" sz="1200" dirty="0">
                <a:latin typeface="宋体" panose="02010600030101010101" pitchFamily="2" charset="-122"/>
                <a:cs typeface="Lucida Sans" charset="0"/>
              </a:endParaRPr>
            </a:p>
          </p:txBody>
        </p:sp>
        <p:pic>
          <p:nvPicPr>
            <p:cNvPr id="7" name="Picture 6"/>
            <p:cNvPicPr>
              <a:picLocks noChangeAspect="1"/>
            </p:cNvPicPr>
            <p:nvPr/>
          </p:nvPicPr>
          <p:blipFill>
            <a:blip r:embed="rId3"/>
            <a:stretch>
              <a:fillRect/>
            </a:stretch>
          </p:blipFill>
          <p:spPr>
            <a:xfrm>
              <a:off x="5322465" y="4891439"/>
              <a:ext cx="952155" cy="952155"/>
            </a:xfrm>
            <a:prstGeom prst="rect">
              <a:avLst/>
            </a:prstGeom>
          </p:spPr>
        </p:pic>
        <p:sp>
          <p:nvSpPr>
            <p:cNvPr id="169" name="TextBox 168"/>
            <p:cNvSpPr txBox="1"/>
            <p:nvPr/>
          </p:nvSpPr>
          <p:spPr>
            <a:xfrm>
              <a:off x="3058391" y="4521612"/>
              <a:ext cx="932229" cy="424362"/>
            </a:xfrm>
            <a:prstGeom prst="rect">
              <a:avLst/>
            </a:prstGeom>
            <a:noFill/>
          </p:spPr>
          <p:txBody>
            <a:bodyPr wrap="square" rtlCol="0">
              <a:spAutoFit/>
            </a:bodyPr>
            <a:lstStyle/>
            <a:p>
              <a:pPr algn="ctr"/>
              <a:r>
                <a:rPr lang="zh-CN" altLang="en-US" sz="1200" dirty="0">
                  <a:latin typeface="宋体" panose="02010600030101010101" pitchFamily="2" charset="-122"/>
                  <a:cs typeface="Lucida Sans" charset="0"/>
                </a:rPr>
                <a:t>多核</a:t>
              </a:r>
              <a:endParaRPr lang="en-US" sz="1200" dirty="0">
                <a:latin typeface="宋体" panose="02010600030101010101" pitchFamily="2" charset="-122"/>
                <a:cs typeface="Lucida Sans" charset="0"/>
              </a:endParaRPr>
            </a:p>
          </p:txBody>
        </p:sp>
        <p:sp>
          <p:nvSpPr>
            <p:cNvPr id="170" name="TextBox 169"/>
            <p:cNvSpPr txBox="1"/>
            <p:nvPr/>
          </p:nvSpPr>
          <p:spPr>
            <a:xfrm>
              <a:off x="5309205" y="4521612"/>
              <a:ext cx="932229" cy="424362"/>
            </a:xfrm>
            <a:prstGeom prst="rect">
              <a:avLst/>
            </a:prstGeom>
            <a:noFill/>
          </p:spPr>
          <p:txBody>
            <a:bodyPr wrap="square" rtlCol="0">
              <a:spAutoFit/>
            </a:bodyPr>
            <a:lstStyle/>
            <a:p>
              <a:pPr algn="ctr"/>
              <a:r>
                <a:rPr lang="zh-CN" altLang="en-US" sz="1200" dirty="0">
                  <a:latin typeface="宋体" panose="02010600030101010101" pitchFamily="2" charset="-122"/>
                  <a:cs typeface="Lucida Sans" charset="0"/>
                </a:rPr>
                <a:t>众核</a:t>
              </a:r>
              <a:endParaRPr lang="en-US" sz="1200" dirty="0">
                <a:latin typeface="宋体" panose="02010600030101010101" pitchFamily="2" charset="-122"/>
                <a:cs typeface="Lucida Sans" charset="0"/>
              </a:endParaRPr>
            </a:p>
          </p:txBody>
        </p:sp>
      </p:grpSp>
      <p:grpSp>
        <p:nvGrpSpPr>
          <p:cNvPr id="15" name="组合 14"/>
          <p:cNvGrpSpPr/>
          <p:nvPr/>
        </p:nvGrpSpPr>
        <p:grpSpPr>
          <a:xfrm>
            <a:off x="519263" y="3054135"/>
            <a:ext cx="4167662" cy="2199002"/>
            <a:chOff x="6417302" y="2236670"/>
            <a:chExt cx="4281052" cy="2300644"/>
          </a:xfrm>
        </p:grpSpPr>
        <p:pic>
          <p:nvPicPr>
            <p:cNvPr id="4" name="Picture 3"/>
            <p:cNvPicPr>
              <a:picLocks noChangeAspect="1"/>
            </p:cNvPicPr>
            <p:nvPr/>
          </p:nvPicPr>
          <p:blipFill>
            <a:blip r:embed="rId4"/>
            <a:stretch>
              <a:fillRect/>
            </a:stretch>
          </p:blipFill>
          <p:spPr>
            <a:xfrm>
              <a:off x="6417302" y="2236670"/>
              <a:ext cx="4281052" cy="2300644"/>
            </a:xfrm>
            <a:prstGeom prst="rect">
              <a:avLst/>
            </a:prstGeom>
          </p:spPr>
        </p:pic>
        <p:sp>
          <p:nvSpPr>
            <p:cNvPr id="14" name="TextBox 13"/>
            <p:cNvSpPr txBox="1"/>
            <p:nvPr/>
          </p:nvSpPr>
          <p:spPr>
            <a:xfrm>
              <a:off x="6659139" y="3652921"/>
              <a:ext cx="960306" cy="386403"/>
            </a:xfrm>
            <a:prstGeom prst="rect">
              <a:avLst/>
            </a:prstGeom>
            <a:noFill/>
          </p:spPr>
          <p:txBody>
            <a:bodyPr wrap="none" rtlCol="0">
              <a:spAutoFit/>
            </a:bodyPr>
            <a:lstStyle/>
            <a:p>
              <a:pPr algn="ctr"/>
              <a:r>
                <a:rPr lang="zh-CN" altLang="en-US" sz="900" b="1" dirty="0">
                  <a:latin typeface="宋体" panose="02010600030101010101" pitchFamily="2" charset="-122"/>
                </a:rPr>
                <a:t>单个</a:t>
              </a:r>
              <a:r>
                <a:rPr lang="en-US" altLang="zh-CN" sz="900" b="1" dirty="0">
                  <a:latin typeface="宋体" panose="02010600030101010101" pitchFamily="2" charset="-122"/>
                </a:rPr>
                <a:t>ARM</a:t>
              </a:r>
              <a:r>
                <a:rPr lang="zh-CN" altLang="en-US" sz="900" b="1" dirty="0">
                  <a:latin typeface="宋体" panose="02010600030101010101" pitchFamily="2" charset="-122"/>
                </a:rPr>
                <a:t>核面积</a:t>
              </a:r>
              <a:endParaRPr lang="en-US" altLang="zh-CN" sz="900" b="1" dirty="0">
                <a:latin typeface="宋体" panose="02010600030101010101" pitchFamily="2" charset="-122"/>
              </a:endParaRPr>
            </a:p>
            <a:p>
              <a:pPr algn="ctr"/>
              <a:r>
                <a:rPr lang="en-US" altLang="zh-CN" sz="900" b="1" dirty="0">
                  <a:latin typeface="宋体" panose="02010600030101010101" pitchFamily="2" charset="-122"/>
                </a:rPr>
                <a:t>~1.15mm</a:t>
              </a:r>
              <a:r>
                <a:rPr lang="en-US" altLang="zh-CN" sz="900" b="1" baseline="30000" dirty="0">
                  <a:latin typeface="宋体" panose="02010600030101010101" pitchFamily="2" charset="-122"/>
                </a:rPr>
                <a:t>2</a:t>
              </a:r>
              <a:endParaRPr lang="zh-CN" altLang="en-US" sz="900" b="1" baseline="30000" dirty="0">
                <a:latin typeface="宋体" panose="02010600030101010101" pitchFamily="2" charset="-122"/>
              </a:endParaRPr>
            </a:p>
          </p:txBody>
        </p:sp>
        <p:sp>
          <p:nvSpPr>
            <p:cNvPr id="177" name="TextBox 176"/>
            <p:cNvSpPr txBox="1"/>
            <p:nvPr/>
          </p:nvSpPr>
          <p:spPr>
            <a:xfrm>
              <a:off x="7952510" y="2372877"/>
              <a:ext cx="1332147" cy="386403"/>
            </a:xfrm>
            <a:prstGeom prst="rect">
              <a:avLst/>
            </a:prstGeom>
            <a:noFill/>
          </p:spPr>
          <p:txBody>
            <a:bodyPr wrap="square" rtlCol="0">
              <a:spAutoFit/>
            </a:bodyPr>
            <a:lstStyle/>
            <a:p>
              <a:pPr algn="ctr"/>
              <a:r>
                <a:rPr lang="zh-CN" altLang="en-US" sz="900" b="1" dirty="0">
                  <a:latin typeface="宋体" panose="02010600030101010101" pitchFamily="2" charset="-122"/>
                </a:rPr>
                <a:t>单个</a:t>
              </a:r>
              <a:r>
                <a:rPr lang="en-US" altLang="zh-CN" sz="900" b="1" dirty="0">
                  <a:latin typeface="宋体" panose="02010600030101010101" pitchFamily="2" charset="-122"/>
                </a:rPr>
                <a:t>X86</a:t>
              </a:r>
              <a:r>
                <a:rPr lang="zh-CN" altLang="en-US" sz="900" b="1" dirty="0">
                  <a:latin typeface="宋体" panose="02010600030101010101" pitchFamily="2" charset="-122"/>
                </a:rPr>
                <a:t>核面积</a:t>
              </a:r>
              <a:endParaRPr lang="en-US" altLang="zh-CN" sz="900" b="1" dirty="0">
                <a:latin typeface="宋体" panose="02010600030101010101" pitchFamily="2" charset="-122"/>
              </a:endParaRPr>
            </a:p>
            <a:p>
              <a:pPr algn="ctr"/>
              <a:r>
                <a:rPr lang="en-US" altLang="zh-CN" sz="900" b="1" dirty="0">
                  <a:latin typeface="宋体" panose="02010600030101010101" pitchFamily="2" charset="-122"/>
                </a:rPr>
                <a:t>~8mm</a:t>
              </a:r>
              <a:r>
                <a:rPr lang="en-US" altLang="zh-CN" sz="900" b="1" baseline="30000" dirty="0">
                  <a:latin typeface="宋体" panose="02010600030101010101" pitchFamily="2" charset="-122"/>
                </a:rPr>
                <a:t>2</a:t>
              </a:r>
              <a:endParaRPr lang="zh-CN" altLang="en-US" sz="900" b="1" baseline="30000" dirty="0">
                <a:latin typeface="宋体" panose="02010600030101010101" pitchFamily="2" charset="-122"/>
              </a:endParaRPr>
            </a:p>
          </p:txBody>
        </p:sp>
      </p:grpSp>
      <p:sp>
        <p:nvSpPr>
          <p:cNvPr id="22" name="文本框 21">
            <a:extLst>
              <a:ext uri="{FF2B5EF4-FFF2-40B4-BE49-F238E27FC236}">
                <a16:creationId xmlns:a16="http://schemas.microsoft.com/office/drawing/2014/main" id="{6013CF8E-9611-4C9D-A393-9E11B322D369}"/>
              </a:ext>
            </a:extLst>
          </p:cNvPr>
          <p:cNvSpPr txBox="1"/>
          <p:nvPr/>
        </p:nvSpPr>
        <p:spPr>
          <a:xfrm>
            <a:off x="542674" y="171271"/>
            <a:ext cx="4572000" cy="718530"/>
          </a:xfrm>
          <a:prstGeom prst="rect">
            <a:avLst/>
          </a:prstGeom>
          <a:noFill/>
        </p:spPr>
        <p:txBody>
          <a:bodyPr wrap="square">
            <a:spAutoFit/>
          </a:bodyPr>
          <a:lstStyle/>
          <a:p>
            <a:pPr eaLnBrk="1" hangingPunct="1">
              <a:lnSpc>
                <a:spcPts val="5600"/>
              </a:lnSpc>
              <a:spcBef>
                <a:spcPts val="600"/>
              </a:spcBef>
            </a:pPr>
            <a:r>
              <a:rPr lang="en-US" altLang="zh-CN" sz="3400" b="1" dirty="0">
                <a:solidFill>
                  <a:srgbClr val="0000FF"/>
                </a:solidFill>
              </a:rPr>
              <a:t>N.1  </a:t>
            </a:r>
            <a:r>
              <a:rPr lang="zh-CN" altLang="en-US" sz="3400" b="1" dirty="0">
                <a:solidFill>
                  <a:srgbClr val="0000FF"/>
                </a:solidFill>
              </a:rPr>
              <a:t>计算机系统概述</a:t>
            </a:r>
          </a:p>
        </p:txBody>
      </p:sp>
    </p:spTree>
    <p:extLst>
      <p:ext uri="{BB962C8B-B14F-4D97-AF65-F5344CB8AC3E}">
        <p14:creationId xmlns:p14="http://schemas.microsoft.com/office/powerpoint/2010/main" val="3847720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
          <p:cNvSpPr>
            <a:spLocks noGrp="1"/>
          </p:cNvSpPr>
          <p:nvPr>
            <p:ph type="title"/>
          </p:nvPr>
        </p:nvSpPr>
        <p:spPr>
          <a:xfrm>
            <a:off x="611560" y="905904"/>
            <a:ext cx="8046244" cy="485982"/>
          </a:xfrm>
        </p:spPr>
        <p:txBody>
          <a:bodyPr>
            <a:noAutofit/>
          </a:bodyPr>
          <a:lstStyle/>
          <a:p>
            <a:pPr marL="457200" indent="-457200" eaLnBrk="1" hangingPunct="1">
              <a:lnSpc>
                <a:spcPts val="5600"/>
              </a:lnSpc>
              <a:spcBef>
                <a:spcPts val="600"/>
              </a:spcBef>
              <a:buFont typeface="Wingdings" panose="05000000000000000000" pitchFamily="2" charset="2"/>
              <a:buChar char="Ø"/>
            </a:pPr>
            <a:r>
              <a:rPr lang="en-US" altLang="zh-CN" sz="2800" b="1" kern="1200" dirty="0">
                <a:solidFill>
                  <a:srgbClr val="0000FF"/>
                </a:solidFill>
                <a:latin typeface="Verdana" pitchFamily="34" charset="0"/>
                <a:ea typeface="宋体" pitchFamily="2" charset="-122"/>
                <a:cs typeface="+mn-cs"/>
              </a:rPr>
              <a:t>ARM</a:t>
            </a:r>
            <a:r>
              <a:rPr lang="zh-CN" altLang="en-US" sz="2800" b="1" kern="1200" dirty="0">
                <a:solidFill>
                  <a:srgbClr val="0000FF"/>
                </a:solidFill>
                <a:latin typeface="Verdana" pitchFamily="34" charset="0"/>
                <a:ea typeface="宋体" pitchFamily="2" charset="-122"/>
                <a:cs typeface="+mn-cs"/>
              </a:rPr>
              <a:t>服务器级别处理器一览</a:t>
            </a:r>
          </a:p>
        </p:txBody>
      </p:sp>
      <p:grpSp>
        <p:nvGrpSpPr>
          <p:cNvPr id="3" name="组合 2"/>
          <p:cNvGrpSpPr/>
          <p:nvPr/>
        </p:nvGrpSpPr>
        <p:grpSpPr>
          <a:xfrm>
            <a:off x="743580" y="1679131"/>
            <a:ext cx="7973404" cy="3783847"/>
            <a:chOff x="603611" y="1395442"/>
            <a:chExt cx="11803808" cy="4837178"/>
          </a:xfrm>
        </p:grpSpPr>
        <p:sp>
          <p:nvSpPr>
            <p:cNvPr id="36" name="矩形 56"/>
            <p:cNvSpPr/>
            <p:nvPr/>
          </p:nvSpPr>
          <p:spPr bwMode="auto">
            <a:xfrm>
              <a:off x="2073179" y="1503630"/>
              <a:ext cx="1262380" cy="400860"/>
            </a:xfrm>
            <a:prstGeom prst="rect">
              <a:avLst/>
            </a:prstGeom>
            <a:solidFill>
              <a:srgbClr val="CBDEF1"/>
            </a:solidFill>
            <a:ln>
              <a:solidFill>
                <a:schemeClr val="tx1"/>
              </a:solidFill>
            </a:ln>
            <a:effectLst/>
            <a:scene3d>
              <a:camera prst="orthographicFront"/>
              <a:lightRig rig="threePt" dir="t"/>
            </a:scene3d>
            <a:sp3d>
              <a:bevelT w="1143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999" tIns="60958" rIns="47999" bIns="60958" numCol="1" rtlCol="0" anchor="ctr" anchorCtr="0" compatLnSpc="1">
              <a:prstTxWarp prst="textNoShape">
                <a:avLst/>
              </a:prstTxWarp>
            </a:bodyPr>
            <a:lstStyle/>
            <a:p>
              <a:pPr algn="ctr" defTabSz="1219139">
                <a:buClr>
                  <a:srgbClr val="CC9900"/>
                </a:buClr>
              </a:pPr>
              <a:r>
                <a:rPr lang="en-US" altLang="zh-CN" sz="1600" dirty="0">
                  <a:solidFill>
                    <a:srgbClr val="C00000"/>
                  </a:solidFill>
                  <a:latin typeface="宋体" panose="02010600030101010101" pitchFamily="2" charset="-122"/>
                  <a:cs typeface="Arial" panose="020B0604020202020204" pitchFamily="34" charset="0"/>
                </a:rPr>
                <a:t>Hi1612</a:t>
              </a:r>
              <a:endParaRPr lang="zh-CN" altLang="en-US" sz="1600" dirty="0">
                <a:solidFill>
                  <a:srgbClr val="C00000"/>
                </a:solidFill>
                <a:latin typeface="宋体" panose="02010600030101010101" pitchFamily="2" charset="-122"/>
                <a:cs typeface="Arial" panose="020B0604020202020204" pitchFamily="34" charset="0"/>
              </a:endParaRPr>
            </a:p>
          </p:txBody>
        </p:sp>
        <p:sp>
          <p:nvSpPr>
            <p:cNvPr id="37" name="TextBox 46"/>
            <p:cNvSpPr txBox="1"/>
            <p:nvPr/>
          </p:nvSpPr>
          <p:spPr>
            <a:xfrm>
              <a:off x="3290385" y="1401788"/>
              <a:ext cx="1967066" cy="649199"/>
            </a:xfrm>
            <a:prstGeom prst="rect">
              <a:avLst/>
            </a:prstGeom>
            <a:noFill/>
            <a:ln>
              <a:noFill/>
            </a:ln>
          </p:spPr>
          <p:txBody>
            <a:bodyPr wrap="square" rtlCol="0">
              <a:spAutoFit/>
            </a:bodyPr>
            <a:lstStyle/>
            <a:p>
              <a:pPr>
                <a:buNone/>
              </a:pPr>
              <a:r>
                <a:rPr lang="en-US" altLang="zh-CN" sz="1350" dirty="0">
                  <a:latin typeface="宋体" panose="02010600030101010101" pitchFamily="2" charset="-122"/>
                  <a:cs typeface="Arial" panose="020B0604020202020204" pitchFamily="34" charset="0"/>
                </a:rPr>
                <a:t>32C, 2.1GHz</a:t>
              </a:r>
            </a:p>
            <a:p>
              <a:pPr>
                <a:buNone/>
              </a:pPr>
              <a:r>
                <a:rPr lang="en-US" altLang="zh-CN" sz="1350" dirty="0">
                  <a:latin typeface="宋体" panose="02010600030101010101" pitchFamily="2" charset="-122"/>
                  <a:cs typeface="Arial" panose="020B0604020202020204" pitchFamily="34" charset="0"/>
                </a:rPr>
                <a:t>16nm</a:t>
              </a:r>
              <a:endParaRPr lang="zh-CN" altLang="en-US" sz="1350" dirty="0">
                <a:latin typeface="宋体" panose="02010600030101010101" pitchFamily="2" charset="-122"/>
                <a:cs typeface="Arial" panose="020B0604020202020204" pitchFamily="34" charset="0"/>
              </a:endParaRPr>
            </a:p>
          </p:txBody>
        </p:sp>
        <p:sp>
          <p:nvSpPr>
            <p:cNvPr id="39" name="TextBox 46"/>
            <p:cNvSpPr txBox="1"/>
            <p:nvPr/>
          </p:nvSpPr>
          <p:spPr>
            <a:xfrm>
              <a:off x="6493928" y="1395442"/>
              <a:ext cx="1883175" cy="649199"/>
            </a:xfrm>
            <a:prstGeom prst="rect">
              <a:avLst/>
            </a:prstGeom>
            <a:noFill/>
            <a:ln>
              <a:noFill/>
            </a:ln>
          </p:spPr>
          <p:txBody>
            <a:bodyPr wrap="square" rtlCol="0">
              <a:spAutoFit/>
            </a:bodyPr>
            <a:lstStyle/>
            <a:p>
              <a:pPr>
                <a:buNone/>
              </a:pPr>
              <a:r>
                <a:rPr lang="en-US" altLang="zh-CN" sz="1350" dirty="0">
                  <a:latin typeface="宋体" panose="02010600030101010101" pitchFamily="2" charset="-122"/>
                  <a:cs typeface="Arial" panose="020B0604020202020204" pitchFamily="34" charset="0"/>
                </a:rPr>
                <a:t>32C,2.4GHz</a:t>
              </a:r>
            </a:p>
            <a:p>
              <a:pPr>
                <a:buNone/>
              </a:pPr>
              <a:r>
                <a:rPr lang="en-US" altLang="zh-CN" sz="1350" dirty="0">
                  <a:latin typeface="宋体" panose="02010600030101010101" pitchFamily="2" charset="-122"/>
                  <a:cs typeface="Arial" panose="020B0604020202020204" pitchFamily="34" charset="0"/>
                </a:rPr>
                <a:t>16nm</a:t>
              </a:r>
              <a:endParaRPr lang="zh-CN" altLang="en-US" sz="1350" dirty="0">
                <a:latin typeface="宋体" panose="02010600030101010101" pitchFamily="2" charset="-122"/>
                <a:cs typeface="Arial" panose="020B0604020202020204" pitchFamily="34" charset="0"/>
              </a:endParaRPr>
            </a:p>
          </p:txBody>
        </p:sp>
        <p:sp>
          <p:nvSpPr>
            <p:cNvPr id="42" name="矩形 64"/>
            <p:cNvSpPr/>
            <p:nvPr/>
          </p:nvSpPr>
          <p:spPr bwMode="auto">
            <a:xfrm>
              <a:off x="2243305" y="2492263"/>
              <a:ext cx="1728192" cy="378764"/>
            </a:xfrm>
            <a:prstGeom prst="rect">
              <a:avLst/>
            </a:prstGeom>
            <a:solidFill>
              <a:srgbClr val="CBDEF1"/>
            </a:solidFill>
            <a:ln>
              <a:solidFill>
                <a:schemeClr val="tx1"/>
              </a:solidFill>
            </a:ln>
            <a:effectLst/>
            <a:scene3d>
              <a:camera prst="orthographicFront"/>
              <a:lightRig rig="threePt" dir="t"/>
            </a:scene3d>
            <a:sp3d>
              <a:bevelT w="1143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999" tIns="60958" rIns="47999" bIns="60958" numCol="1" rtlCol="0" anchor="ctr" anchorCtr="0" compatLnSpc="1">
              <a:prstTxWarp prst="textNoShape">
                <a:avLst/>
              </a:prstTxWarp>
            </a:bodyPr>
            <a:lstStyle/>
            <a:p>
              <a:pPr algn="ctr" defTabSz="1219139">
                <a:buClr>
                  <a:srgbClr val="CC9900"/>
                </a:buClr>
              </a:pPr>
              <a:r>
                <a:rPr lang="en-US" altLang="zh-CN" sz="1600" dirty="0">
                  <a:solidFill>
                    <a:srgbClr val="C00000"/>
                  </a:solidFill>
                  <a:latin typeface="宋体" panose="02010600030101010101" pitchFamily="2" charset="-122"/>
                  <a:cs typeface="Arial" panose="020B0604020202020204" pitchFamily="34" charset="0"/>
                </a:rPr>
                <a:t>Thunder-X</a:t>
              </a:r>
              <a:endParaRPr lang="zh-CN" altLang="en-US" sz="1600" dirty="0">
                <a:solidFill>
                  <a:srgbClr val="C00000"/>
                </a:solidFill>
                <a:latin typeface="宋体" panose="02010600030101010101" pitchFamily="2" charset="-122"/>
                <a:cs typeface="Arial" panose="020B0604020202020204" pitchFamily="34" charset="0"/>
              </a:endParaRPr>
            </a:p>
          </p:txBody>
        </p:sp>
        <p:sp>
          <p:nvSpPr>
            <p:cNvPr id="43" name="TextBox 46"/>
            <p:cNvSpPr txBox="1"/>
            <p:nvPr/>
          </p:nvSpPr>
          <p:spPr>
            <a:xfrm>
              <a:off x="3971498" y="2407226"/>
              <a:ext cx="1600647" cy="649199"/>
            </a:xfrm>
            <a:prstGeom prst="rect">
              <a:avLst/>
            </a:prstGeom>
            <a:noFill/>
            <a:ln>
              <a:noFill/>
            </a:ln>
          </p:spPr>
          <p:txBody>
            <a:bodyPr wrap="square" rtlCol="0">
              <a:spAutoFit/>
            </a:bodyPr>
            <a:lstStyle/>
            <a:p>
              <a:pPr>
                <a:buNone/>
              </a:pPr>
              <a:r>
                <a:rPr lang="en-US" altLang="zh-CN" sz="1350" dirty="0">
                  <a:latin typeface="宋体" panose="02010600030101010101" pitchFamily="2" charset="-122"/>
                  <a:cs typeface="Arial" panose="020B0604020202020204" pitchFamily="34" charset="0"/>
                </a:rPr>
                <a:t>48C,2.5GHz </a:t>
              </a:r>
            </a:p>
            <a:p>
              <a:pPr>
                <a:buNone/>
              </a:pPr>
              <a:r>
                <a:rPr lang="en-US" altLang="zh-CN" sz="1350" dirty="0">
                  <a:latin typeface="宋体" panose="02010600030101010101" pitchFamily="2" charset="-122"/>
                  <a:cs typeface="Arial" panose="020B0604020202020204" pitchFamily="34" charset="0"/>
                </a:rPr>
                <a:t>28nm</a:t>
              </a:r>
              <a:endParaRPr lang="zh-CN" altLang="en-US" sz="1350" dirty="0">
                <a:latin typeface="宋体" panose="02010600030101010101" pitchFamily="2" charset="-122"/>
                <a:cs typeface="Arial" panose="020B0604020202020204" pitchFamily="34" charset="0"/>
              </a:endParaRPr>
            </a:p>
          </p:txBody>
        </p:sp>
        <p:sp>
          <p:nvSpPr>
            <p:cNvPr id="44" name="矩形 66"/>
            <p:cNvSpPr/>
            <p:nvPr/>
          </p:nvSpPr>
          <p:spPr bwMode="auto">
            <a:xfrm>
              <a:off x="6010507" y="2513361"/>
              <a:ext cx="1859172" cy="446129"/>
            </a:xfrm>
            <a:prstGeom prst="rect">
              <a:avLst/>
            </a:prstGeom>
            <a:solidFill>
              <a:srgbClr val="CBDEF1"/>
            </a:solidFill>
            <a:ln>
              <a:solidFill>
                <a:schemeClr val="tx1"/>
              </a:solidFill>
            </a:ln>
            <a:effectLst/>
            <a:scene3d>
              <a:camera prst="orthographicFront"/>
              <a:lightRig rig="threePt" dir="t"/>
            </a:scene3d>
            <a:sp3d>
              <a:bevelT w="1143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999" tIns="60958" rIns="47999" bIns="60958" numCol="1" rtlCol="0" anchor="ctr" anchorCtr="0" compatLnSpc="1">
              <a:prstTxWarp prst="textNoShape">
                <a:avLst/>
              </a:prstTxWarp>
            </a:bodyPr>
            <a:lstStyle/>
            <a:p>
              <a:pPr algn="ctr" defTabSz="1219139">
                <a:buClr>
                  <a:srgbClr val="CC9900"/>
                </a:buClr>
              </a:pPr>
              <a:r>
                <a:rPr lang="en-US" altLang="zh-CN" sz="1600" dirty="0">
                  <a:solidFill>
                    <a:srgbClr val="C00000"/>
                  </a:solidFill>
                  <a:latin typeface="宋体" panose="02010600030101010101" pitchFamily="2" charset="-122"/>
                  <a:cs typeface="Arial" panose="020B0604020202020204" pitchFamily="34" charset="0"/>
                </a:rPr>
                <a:t>Thunder-X2</a:t>
              </a:r>
              <a:endParaRPr lang="zh-CN" altLang="en-US" sz="1600" dirty="0">
                <a:solidFill>
                  <a:srgbClr val="C00000"/>
                </a:solidFill>
                <a:latin typeface="宋体" panose="02010600030101010101" pitchFamily="2" charset="-122"/>
                <a:cs typeface="Arial" panose="020B0604020202020204" pitchFamily="34" charset="0"/>
              </a:endParaRPr>
            </a:p>
          </p:txBody>
        </p:sp>
        <p:sp>
          <p:nvSpPr>
            <p:cNvPr id="45" name="TextBox 46"/>
            <p:cNvSpPr txBox="1"/>
            <p:nvPr/>
          </p:nvSpPr>
          <p:spPr>
            <a:xfrm>
              <a:off x="7918552" y="2430745"/>
              <a:ext cx="2696295" cy="649199"/>
            </a:xfrm>
            <a:prstGeom prst="rect">
              <a:avLst/>
            </a:prstGeom>
            <a:noFill/>
            <a:ln>
              <a:noFill/>
            </a:ln>
          </p:spPr>
          <p:txBody>
            <a:bodyPr wrap="square" rtlCol="0">
              <a:spAutoFit/>
            </a:bodyPr>
            <a:lstStyle/>
            <a:p>
              <a:pPr>
                <a:buNone/>
              </a:pPr>
              <a:r>
                <a:rPr lang="en-US" altLang="zh-CN" sz="1350" dirty="0">
                  <a:latin typeface="宋体" panose="02010600030101010101" pitchFamily="2" charset="-122"/>
                  <a:cs typeface="Arial" panose="020B0604020202020204" pitchFamily="34" charset="0"/>
                </a:rPr>
                <a:t>32-54C,3.0GHz</a:t>
              </a:r>
            </a:p>
            <a:p>
              <a:pPr>
                <a:buNone/>
              </a:pPr>
              <a:r>
                <a:rPr lang="en-US" altLang="zh-CN" sz="1350" dirty="0">
                  <a:latin typeface="宋体" panose="02010600030101010101" pitchFamily="2" charset="-122"/>
                  <a:cs typeface="Arial" panose="020B0604020202020204" pitchFamily="34" charset="0"/>
                </a:rPr>
                <a:t>14nm</a:t>
              </a:r>
              <a:endParaRPr lang="zh-CN" altLang="en-US" sz="1350" dirty="0">
                <a:latin typeface="宋体" panose="02010600030101010101" pitchFamily="2" charset="-122"/>
                <a:cs typeface="Arial" panose="020B0604020202020204" pitchFamily="34" charset="0"/>
              </a:endParaRPr>
            </a:p>
          </p:txBody>
        </p:sp>
        <p:sp>
          <p:nvSpPr>
            <p:cNvPr id="52" name="矩形 74"/>
            <p:cNvSpPr/>
            <p:nvPr/>
          </p:nvSpPr>
          <p:spPr bwMode="auto">
            <a:xfrm>
              <a:off x="6510093" y="3710879"/>
              <a:ext cx="1260079" cy="385377"/>
            </a:xfrm>
            <a:prstGeom prst="rect">
              <a:avLst/>
            </a:prstGeom>
            <a:solidFill>
              <a:srgbClr val="CBDEF1"/>
            </a:solidFill>
            <a:ln>
              <a:solidFill>
                <a:schemeClr val="tx1"/>
              </a:solidFill>
            </a:ln>
            <a:effectLst/>
            <a:scene3d>
              <a:camera prst="orthographicFront"/>
              <a:lightRig rig="threePt" dir="t"/>
            </a:scene3d>
            <a:sp3d>
              <a:bevelT w="1143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999" tIns="60958" rIns="47999" bIns="60958" numCol="1" rtlCol="0" anchor="ctr" anchorCtr="0" compatLnSpc="1">
              <a:prstTxWarp prst="textNoShape">
                <a:avLst/>
              </a:prstTxWarp>
            </a:bodyPr>
            <a:lstStyle/>
            <a:p>
              <a:pPr algn="ctr" defTabSz="1219139">
                <a:buClr>
                  <a:srgbClr val="CC9900"/>
                </a:buClr>
              </a:pPr>
              <a:r>
                <a:rPr lang="en-US" altLang="zh-CN" sz="1600" dirty="0">
                  <a:solidFill>
                    <a:srgbClr val="002060"/>
                  </a:solidFill>
                  <a:latin typeface="宋体" panose="02010600030101010101" pitchFamily="2" charset="-122"/>
                  <a:cs typeface="Arial" panose="020B0604020202020204" pitchFamily="34" charset="0"/>
                </a:rPr>
                <a:t>2400</a:t>
              </a:r>
              <a:endParaRPr lang="zh-CN" altLang="en-US" sz="1600" dirty="0">
                <a:solidFill>
                  <a:srgbClr val="002060"/>
                </a:solidFill>
                <a:latin typeface="宋体" panose="02010600030101010101" pitchFamily="2" charset="-122"/>
                <a:cs typeface="Arial" panose="020B0604020202020204" pitchFamily="34" charset="0"/>
              </a:endParaRPr>
            </a:p>
          </p:txBody>
        </p:sp>
        <p:sp>
          <p:nvSpPr>
            <p:cNvPr id="53" name="TextBox 52"/>
            <p:cNvSpPr txBox="1"/>
            <p:nvPr/>
          </p:nvSpPr>
          <p:spPr>
            <a:xfrm>
              <a:off x="7770171" y="3618101"/>
              <a:ext cx="3142459" cy="649199"/>
            </a:xfrm>
            <a:prstGeom prst="rect">
              <a:avLst/>
            </a:prstGeom>
            <a:noFill/>
            <a:ln>
              <a:noFill/>
            </a:ln>
          </p:spPr>
          <p:txBody>
            <a:bodyPr wrap="square" rtlCol="0">
              <a:spAutoFit/>
            </a:bodyPr>
            <a:lstStyle/>
            <a:p>
              <a:pPr>
                <a:buNone/>
              </a:pPr>
              <a:r>
                <a:rPr lang="en-US" altLang="zh-CN" sz="1350" dirty="0">
                  <a:latin typeface="宋体" panose="02010600030101010101" pitchFamily="2" charset="-122"/>
                  <a:cs typeface="Arial" panose="020B0604020202020204" pitchFamily="34" charset="0"/>
                </a:rPr>
                <a:t>48Cores,2.2-2.6GHz</a:t>
              </a:r>
            </a:p>
            <a:p>
              <a:pPr>
                <a:buNone/>
              </a:pPr>
              <a:r>
                <a:rPr lang="en-US" altLang="zh-CN" sz="1350" dirty="0">
                  <a:latin typeface="宋体" panose="02010600030101010101" pitchFamily="2" charset="-122"/>
                  <a:cs typeface="Arial" panose="020B0604020202020204" pitchFamily="34" charset="0"/>
                </a:rPr>
                <a:t>14nm</a:t>
              </a:r>
              <a:endParaRPr lang="zh-CN" altLang="en-US" sz="1350" dirty="0">
                <a:latin typeface="宋体" panose="02010600030101010101" pitchFamily="2" charset="-122"/>
                <a:cs typeface="Arial" panose="020B0604020202020204" pitchFamily="34" charset="0"/>
              </a:endParaRPr>
            </a:p>
          </p:txBody>
        </p:sp>
        <p:sp>
          <p:nvSpPr>
            <p:cNvPr id="55" name="TextBox 46"/>
            <p:cNvSpPr txBox="1"/>
            <p:nvPr/>
          </p:nvSpPr>
          <p:spPr>
            <a:xfrm>
              <a:off x="9724460" y="1424231"/>
              <a:ext cx="2472174" cy="649199"/>
            </a:xfrm>
            <a:prstGeom prst="rect">
              <a:avLst/>
            </a:prstGeom>
            <a:noFill/>
            <a:ln>
              <a:noFill/>
            </a:ln>
          </p:spPr>
          <p:txBody>
            <a:bodyPr wrap="square" rtlCol="0">
              <a:spAutoFit/>
            </a:bodyPr>
            <a:lstStyle/>
            <a:p>
              <a:pPr>
                <a:buNone/>
              </a:pPr>
              <a:r>
                <a:rPr lang="en-US" altLang="zh-CN" sz="1350" dirty="0">
                  <a:latin typeface="宋体" panose="02010600030101010101" pitchFamily="2" charset="-122"/>
                  <a:cs typeface="Arial" panose="020B0604020202020204" pitchFamily="34" charset="0"/>
                </a:rPr>
                <a:t>48C,3.0GHz</a:t>
              </a:r>
            </a:p>
            <a:p>
              <a:pPr>
                <a:buNone/>
              </a:pPr>
              <a:r>
                <a:rPr lang="en-US" altLang="zh-CN" sz="1350" dirty="0">
                  <a:latin typeface="宋体" panose="02010600030101010101" pitchFamily="2" charset="-122"/>
                  <a:cs typeface="Arial" panose="020B0604020202020204" pitchFamily="34" charset="0"/>
                </a:rPr>
                <a:t>7nm</a:t>
              </a:r>
              <a:endParaRPr lang="zh-CN" altLang="en-US" sz="1350" dirty="0">
                <a:latin typeface="宋体" panose="02010600030101010101" pitchFamily="2" charset="-122"/>
                <a:cs typeface="Arial" panose="020B0604020202020204" pitchFamily="34" charset="0"/>
              </a:endParaRPr>
            </a:p>
          </p:txBody>
        </p:sp>
        <p:cxnSp>
          <p:nvCxnSpPr>
            <p:cNvPr id="58" name="直接连接符 89"/>
            <p:cNvCxnSpPr/>
            <p:nvPr/>
          </p:nvCxnSpPr>
          <p:spPr bwMode="auto">
            <a:xfrm>
              <a:off x="603611" y="2290239"/>
              <a:ext cx="11233248" cy="0"/>
            </a:xfrm>
            <a:prstGeom prst="line">
              <a:avLst/>
            </a:prstGeom>
            <a:ln>
              <a:solidFill>
                <a:schemeClr val="bg1">
                  <a:lumMod val="65000"/>
                </a:schemeClr>
              </a:solid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59" name="直接连接符 90"/>
            <p:cNvCxnSpPr/>
            <p:nvPr/>
          </p:nvCxnSpPr>
          <p:spPr bwMode="auto">
            <a:xfrm>
              <a:off x="603834" y="3192873"/>
              <a:ext cx="11233248" cy="0"/>
            </a:xfrm>
            <a:prstGeom prst="line">
              <a:avLst/>
            </a:prstGeom>
            <a:ln>
              <a:solidFill>
                <a:schemeClr val="bg1">
                  <a:lumMod val="65000"/>
                </a:schemeClr>
              </a:solid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61" name="直接连接符 93"/>
            <p:cNvCxnSpPr/>
            <p:nvPr/>
          </p:nvCxnSpPr>
          <p:spPr bwMode="auto">
            <a:xfrm>
              <a:off x="603834" y="4495800"/>
              <a:ext cx="11329259" cy="0"/>
            </a:xfrm>
            <a:prstGeom prst="line">
              <a:avLst/>
            </a:prstGeom>
            <a:ln>
              <a:solidFill>
                <a:schemeClr val="bg1">
                  <a:lumMod val="65000"/>
                </a:schemeClr>
              </a:solid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63" name="TextBox 62"/>
            <p:cNvSpPr txBox="1"/>
            <p:nvPr/>
          </p:nvSpPr>
          <p:spPr>
            <a:xfrm>
              <a:off x="10313400" y="4643299"/>
              <a:ext cx="2094019" cy="649199"/>
            </a:xfrm>
            <a:prstGeom prst="rect">
              <a:avLst/>
            </a:prstGeom>
            <a:noFill/>
            <a:ln>
              <a:noFill/>
            </a:ln>
          </p:spPr>
          <p:txBody>
            <a:bodyPr wrap="square" rtlCol="0">
              <a:spAutoFit/>
            </a:bodyPr>
            <a:lstStyle/>
            <a:p>
              <a:pPr>
                <a:buNone/>
              </a:pPr>
              <a:r>
                <a:rPr lang="en-US" altLang="zh-CN" sz="1350" dirty="0">
                  <a:latin typeface="宋体" panose="02010600030101010101" pitchFamily="2" charset="-122"/>
                  <a:cs typeface="Arial" panose="020B0604020202020204" pitchFamily="34" charset="0"/>
                </a:rPr>
                <a:t>32C, 3.3GHz 16nm</a:t>
              </a:r>
              <a:endParaRPr lang="zh-CN" altLang="en-US" sz="1350" dirty="0">
                <a:latin typeface="宋体" panose="02010600030101010101" pitchFamily="2" charset="-122"/>
                <a:cs typeface="Arial" panose="020B0604020202020204" pitchFamily="34" charset="0"/>
              </a:endParaRPr>
            </a:p>
          </p:txBody>
        </p:sp>
        <p:sp>
          <p:nvSpPr>
            <p:cNvPr id="64" name="矩形 96"/>
            <p:cNvSpPr/>
            <p:nvPr/>
          </p:nvSpPr>
          <p:spPr bwMode="auto">
            <a:xfrm>
              <a:off x="8681219" y="4755149"/>
              <a:ext cx="1632181" cy="384041"/>
            </a:xfrm>
            <a:prstGeom prst="rect">
              <a:avLst/>
            </a:prstGeom>
            <a:solidFill>
              <a:srgbClr val="CBDEF1"/>
            </a:solidFill>
            <a:ln>
              <a:solidFill>
                <a:schemeClr val="tx1"/>
              </a:solidFill>
            </a:ln>
            <a:effectLst/>
            <a:scene3d>
              <a:camera prst="orthographicFront"/>
              <a:lightRig rig="threePt" dir="t"/>
            </a:scene3d>
            <a:sp3d>
              <a:bevelT w="1143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999" tIns="60958" rIns="47999" bIns="60958" numCol="1" rtlCol="0" anchor="ctr" anchorCtr="0" compatLnSpc="1">
              <a:prstTxWarp prst="textNoShape">
                <a:avLst/>
              </a:prstTxWarp>
            </a:bodyPr>
            <a:lstStyle/>
            <a:p>
              <a:pPr algn="ctr" defTabSz="1219139">
                <a:buClr>
                  <a:srgbClr val="CC9900"/>
                </a:buClr>
              </a:pPr>
              <a:r>
                <a:rPr lang="en-US" altLang="zh-CN" sz="1600" dirty="0">
                  <a:solidFill>
                    <a:srgbClr val="002060"/>
                  </a:solidFill>
                  <a:latin typeface="宋体" panose="02010600030101010101" pitchFamily="2" charset="-122"/>
                  <a:cs typeface="Arial" panose="020B0604020202020204" pitchFamily="34" charset="0"/>
                </a:rPr>
                <a:t>X-Gene3</a:t>
              </a:r>
              <a:endParaRPr lang="zh-CN" altLang="en-US" sz="1600" dirty="0">
                <a:solidFill>
                  <a:srgbClr val="002060"/>
                </a:solidFill>
                <a:latin typeface="宋体" panose="02010600030101010101" pitchFamily="2" charset="-122"/>
                <a:cs typeface="Arial" panose="020B0604020202020204" pitchFamily="34" charset="0"/>
              </a:endParaRPr>
            </a:p>
          </p:txBody>
        </p:sp>
        <p:cxnSp>
          <p:nvCxnSpPr>
            <p:cNvPr id="65" name="直接连接符 97"/>
            <p:cNvCxnSpPr/>
            <p:nvPr/>
          </p:nvCxnSpPr>
          <p:spPr bwMode="auto">
            <a:xfrm>
              <a:off x="627526" y="5394165"/>
              <a:ext cx="11329259" cy="0"/>
            </a:xfrm>
            <a:prstGeom prst="line">
              <a:avLst/>
            </a:prstGeom>
            <a:ln>
              <a:solidFill>
                <a:schemeClr val="bg1">
                  <a:lumMod val="65000"/>
                </a:schemeClr>
              </a:solid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67" name="直接连接符 100"/>
            <p:cNvCxnSpPr/>
            <p:nvPr/>
          </p:nvCxnSpPr>
          <p:spPr bwMode="auto">
            <a:xfrm>
              <a:off x="603834" y="6232620"/>
              <a:ext cx="11329260" cy="0"/>
            </a:xfrm>
            <a:prstGeom prst="line">
              <a:avLst/>
            </a:prstGeom>
            <a:ln>
              <a:solidFill>
                <a:schemeClr val="bg1">
                  <a:lumMod val="65000"/>
                </a:schemeClr>
              </a:solid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68" name="TextBox 67"/>
            <p:cNvSpPr txBox="1"/>
            <p:nvPr/>
          </p:nvSpPr>
          <p:spPr>
            <a:xfrm>
              <a:off x="9426787" y="5481753"/>
              <a:ext cx="2506307" cy="649199"/>
            </a:xfrm>
            <a:prstGeom prst="rect">
              <a:avLst/>
            </a:prstGeom>
            <a:noFill/>
            <a:ln>
              <a:noFill/>
            </a:ln>
          </p:spPr>
          <p:txBody>
            <a:bodyPr wrap="square" rtlCol="0">
              <a:spAutoFit/>
            </a:bodyPr>
            <a:lstStyle/>
            <a:p>
              <a:pPr>
                <a:buNone/>
              </a:pPr>
              <a:r>
                <a:rPr lang="en-US" altLang="zh-CN" sz="1350" dirty="0">
                  <a:latin typeface="宋体" panose="02010600030101010101" pitchFamily="2" charset="-122"/>
                  <a:cs typeface="Arial" panose="020B0604020202020204" pitchFamily="34" charset="0"/>
                </a:rPr>
                <a:t>64Cores,2.3GHz</a:t>
              </a:r>
            </a:p>
            <a:p>
              <a:pPr>
                <a:buNone/>
              </a:pPr>
              <a:r>
                <a:rPr lang="en-US" altLang="zh-CN" sz="1350" dirty="0">
                  <a:latin typeface="宋体" panose="02010600030101010101" pitchFamily="2" charset="-122"/>
                  <a:cs typeface="Arial" panose="020B0604020202020204" pitchFamily="34" charset="0"/>
                </a:rPr>
                <a:t>16nm</a:t>
              </a:r>
              <a:endParaRPr lang="zh-CN" altLang="en-US" sz="1350" dirty="0">
                <a:latin typeface="宋体" panose="02010600030101010101" pitchFamily="2" charset="-122"/>
                <a:cs typeface="Arial" panose="020B0604020202020204" pitchFamily="34" charset="0"/>
              </a:endParaRPr>
            </a:p>
          </p:txBody>
        </p:sp>
        <p:sp>
          <p:nvSpPr>
            <p:cNvPr id="69" name="矩形 102"/>
            <p:cNvSpPr/>
            <p:nvPr/>
          </p:nvSpPr>
          <p:spPr bwMode="auto">
            <a:xfrm>
              <a:off x="7929888" y="5570752"/>
              <a:ext cx="1469112" cy="438561"/>
            </a:xfrm>
            <a:prstGeom prst="rect">
              <a:avLst/>
            </a:prstGeom>
            <a:solidFill>
              <a:srgbClr val="CBDEF1"/>
            </a:solidFill>
            <a:ln>
              <a:solidFill>
                <a:schemeClr val="tx1"/>
              </a:solidFill>
            </a:ln>
            <a:effectLst/>
            <a:scene3d>
              <a:camera prst="orthographicFront"/>
              <a:lightRig rig="threePt" dir="t"/>
            </a:scene3d>
            <a:sp3d>
              <a:bevelT w="1143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999" tIns="60958" rIns="47999" bIns="60958" numCol="1" rtlCol="0" anchor="ctr" anchorCtr="0" compatLnSpc="1">
              <a:prstTxWarp prst="textNoShape">
                <a:avLst/>
              </a:prstTxWarp>
            </a:bodyPr>
            <a:lstStyle/>
            <a:p>
              <a:pPr algn="ctr" defTabSz="1219139">
                <a:buClr>
                  <a:srgbClr val="CC9900"/>
                </a:buClr>
              </a:pPr>
              <a:r>
                <a:rPr lang="en-US" altLang="zh-CN" sz="1600" dirty="0">
                  <a:solidFill>
                    <a:srgbClr val="002060"/>
                  </a:solidFill>
                  <a:latin typeface="宋体" panose="02010600030101010101" pitchFamily="2" charset="-122"/>
                  <a:cs typeface="Arial" panose="020B0604020202020204" pitchFamily="34" charset="0"/>
                </a:rPr>
                <a:t>FT2000+</a:t>
              </a:r>
              <a:endParaRPr lang="zh-CN" altLang="en-US" sz="1600" dirty="0">
                <a:solidFill>
                  <a:srgbClr val="002060"/>
                </a:solidFill>
                <a:latin typeface="宋体" panose="02010600030101010101" pitchFamily="2" charset="-122"/>
                <a:cs typeface="Arial" panose="020B0604020202020204" pitchFamily="34" charset="0"/>
              </a:endParaRPr>
            </a:p>
          </p:txBody>
        </p:sp>
        <p:pic>
          <p:nvPicPr>
            <p:cNvPr id="75" name="Picture 30" descr="https://upload.wikimedia.org/wikipedia/en/7/7b/Hisilicon_logo.png"/>
            <p:cNvPicPr>
              <a:picLocks noChangeAspect="1" noChangeArrowheads="1"/>
            </p:cNvPicPr>
            <p:nvPr/>
          </p:nvPicPr>
          <p:blipFill>
            <a:blip r:embed="rId3" cstate="print"/>
            <a:srcRect/>
            <a:stretch>
              <a:fillRect/>
            </a:stretch>
          </p:blipFill>
          <p:spPr bwMode="auto">
            <a:xfrm>
              <a:off x="764146" y="1469348"/>
              <a:ext cx="1093149" cy="683219"/>
            </a:xfrm>
            <a:prstGeom prst="rect">
              <a:avLst/>
            </a:prstGeom>
            <a:noFill/>
          </p:spPr>
        </p:pic>
        <p:sp>
          <p:nvSpPr>
            <p:cNvPr id="76" name="矩形 56"/>
            <p:cNvSpPr/>
            <p:nvPr/>
          </p:nvSpPr>
          <p:spPr bwMode="auto">
            <a:xfrm>
              <a:off x="5212273" y="1508962"/>
              <a:ext cx="1262380" cy="400860"/>
            </a:xfrm>
            <a:prstGeom prst="rect">
              <a:avLst/>
            </a:prstGeom>
            <a:solidFill>
              <a:srgbClr val="CBDEF1"/>
            </a:solidFill>
            <a:ln>
              <a:solidFill>
                <a:schemeClr val="tx1"/>
              </a:solidFill>
            </a:ln>
            <a:effectLst/>
            <a:scene3d>
              <a:camera prst="orthographicFront"/>
              <a:lightRig rig="threePt" dir="t"/>
            </a:scene3d>
            <a:sp3d>
              <a:bevelT w="1143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999" tIns="60958" rIns="47999" bIns="60958" numCol="1" rtlCol="0" anchor="ctr" anchorCtr="0" compatLnSpc="1">
              <a:prstTxWarp prst="textNoShape">
                <a:avLst/>
              </a:prstTxWarp>
            </a:bodyPr>
            <a:lstStyle/>
            <a:p>
              <a:pPr algn="ctr" defTabSz="1219139">
                <a:buClr>
                  <a:srgbClr val="CC9900"/>
                </a:buClr>
              </a:pPr>
              <a:r>
                <a:rPr lang="en-US" altLang="zh-CN" sz="1600" dirty="0">
                  <a:solidFill>
                    <a:srgbClr val="C00000"/>
                  </a:solidFill>
                  <a:latin typeface="宋体" panose="02010600030101010101" pitchFamily="2" charset="-122"/>
                  <a:cs typeface="Arial" panose="020B0604020202020204" pitchFamily="34" charset="0"/>
                </a:rPr>
                <a:t>Hi1616</a:t>
              </a:r>
              <a:endParaRPr lang="zh-CN" altLang="en-US" sz="1600" dirty="0">
                <a:solidFill>
                  <a:srgbClr val="C00000"/>
                </a:solidFill>
                <a:latin typeface="宋体" panose="02010600030101010101" pitchFamily="2" charset="-122"/>
                <a:cs typeface="Arial" panose="020B0604020202020204" pitchFamily="34" charset="0"/>
              </a:endParaRPr>
            </a:p>
          </p:txBody>
        </p:sp>
        <p:sp>
          <p:nvSpPr>
            <p:cNvPr id="77" name="矩形 56"/>
            <p:cNvSpPr/>
            <p:nvPr/>
          </p:nvSpPr>
          <p:spPr bwMode="auto">
            <a:xfrm>
              <a:off x="8415819" y="1531742"/>
              <a:ext cx="1262380" cy="400860"/>
            </a:xfrm>
            <a:prstGeom prst="rect">
              <a:avLst/>
            </a:prstGeom>
            <a:solidFill>
              <a:srgbClr val="CBDEF1"/>
            </a:solidFill>
            <a:ln>
              <a:solidFill>
                <a:schemeClr val="tx1"/>
              </a:solidFill>
            </a:ln>
            <a:effectLst/>
            <a:scene3d>
              <a:camera prst="orthographicFront"/>
              <a:lightRig rig="threePt" dir="t"/>
            </a:scene3d>
            <a:sp3d>
              <a:bevelT w="1143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999" tIns="60958" rIns="47999" bIns="60958" numCol="1" rtlCol="0" anchor="ctr" anchorCtr="0" compatLnSpc="1">
              <a:prstTxWarp prst="textNoShape">
                <a:avLst/>
              </a:prstTxWarp>
            </a:bodyPr>
            <a:lstStyle/>
            <a:p>
              <a:pPr algn="ctr" defTabSz="1219139">
                <a:buClr>
                  <a:srgbClr val="CC9900"/>
                </a:buClr>
              </a:pPr>
              <a:r>
                <a:rPr lang="en-US" altLang="zh-CN" sz="1600" dirty="0">
                  <a:solidFill>
                    <a:srgbClr val="002060"/>
                  </a:solidFill>
                  <a:latin typeface="宋体" panose="02010600030101010101" pitchFamily="2" charset="-122"/>
                  <a:cs typeface="Arial" panose="020B0604020202020204" pitchFamily="34" charset="0"/>
                </a:rPr>
                <a:t>Hi1620</a:t>
              </a:r>
              <a:endParaRPr lang="zh-CN" altLang="en-US" sz="1600" dirty="0">
                <a:solidFill>
                  <a:srgbClr val="002060"/>
                </a:solidFill>
                <a:latin typeface="宋体" panose="02010600030101010101" pitchFamily="2" charset="-122"/>
                <a:cs typeface="Arial" panose="020B0604020202020204" pitchFamily="34" charset="0"/>
              </a:endParaRPr>
            </a:p>
          </p:txBody>
        </p:sp>
        <p:sp>
          <p:nvSpPr>
            <p:cNvPr id="38" name="矩形 102"/>
            <p:cNvSpPr/>
            <p:nvPr/>
          </p:nvSpPr>
          <p:spPr bwMode="auto">
            <a:xfrm>
              <a:off x="2824656" y="5554275"/>
              <a:ext cx="1747344" cy="438561"/>
            </a:xfrm>
            <a:prstGeom prst="rect">
              <a:avLst/>
            </a:prstGeom>
            <a:solidFill>
              <a:srgbClr val="CBDEF1"/>
            </a:solidFill>
            <a:ln>
              <a:solidFill>
                <a:schemeClr val="tx1"/>
              </a:solidFill>
            </a:ln>
            <a:effectLst/>
            <a:scene3d>
              <a:camera prst="orthographicFront"/>
              <a:lightRig rig="threePt" dir="t"/>
            </a:scene3d>
            <a:sp3d>
              <a:bevelT w="1143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999" tIns="60958" rIns="47999" bIns="60958" numCol="1" rtlCol="0" anchor="ctr" anchorCtr="0" compatLnSpc="1">
              <a:prstTxWarp prst="textNoShape">
                <a:avLst/>
              </a:prstTxWarp>
            </a:bodyPr>
            <a:lstStyle/>
            <a:p>
              <a:pPr algn="ctr" defTabSz="1219139">
                <a:buClr>
                  <a:srgbClr val="CC9900"/>
                </a:buClr>
              </a:pPr>
              <a:r>
                <a:rPr lang="en-US" altLang="zh-CN" sz="1600" dirty="0">
                  <a:solidFill>
                    <a:srgbClr val="002060"/>
                  </a:solidFill>
                  <a:latin typeface="宋体" panose="02010600030101010101" pitchFamily="2" charset="-122"/>
                  <a:cs typeface="Arial" panose="020B0604020202020204" pitchFamily="34" charset="0"/>
                </a:rPr>
                <a:t>FT1500</a:t>
              </a:r>
              <a:endParaRPr lang="zh-CN" altLang="en-US" sz="1600" dirty="0">
                <a:solidFill>
                  <a:srgbClr val="002060"/>
                </a:solidFill>
                <a:latin typeface="宋体" panose="02010600030101010101" pitchFamily="2" charset="-122"/>
                <a:cs typeface="Arial" panose="020B0604020202020204" pitchFamily="34" charset="0"/>
              </a:endParaRPr>
            </a:p>
          </p:txBody>
        </p:sp>
        <p:sp>
          <p:nvSpPr>
            <p:cNvPr id="40" name="TextBox 39"/>
            <p:cNvSpPr txBox="1"/>
            <p:nvPr/>
          </p:nvSpPr>
          <p:spPr>
            <a:xfrm>
              <a:off x="4572000" y="5474339"/>
              <a:ext cx="2672215" cy="649199"/>
            </a:xfrm>
            <a:prstGeom prst="rect">
              <a:avLst/>
            </a:prstGeom>
            <a:noFill/>
            <a:ln>
              <a:noFill/>
            </a:ln>
          </p:spPr>
          <p:txBody>
            <a:bodyPr wrap="square" rtlCol="0">
              <a:spAutoFit/>
            </a:bodyPr>
            <a:lstStyle/>
            <a:p>
              <a:pPr>
                <a:buNone/>
              </a:pPr>
              <a:r>
                <a:rPr lang="en-US" altLang="zh-CN" sz="1350" dirty="0">
                  <a:latin typeface="宋体" panose="02010600030101010101" pitchFamily="2" charset="-122"/>
                  <a:cs typeface="Arial" panose="020B0604020202020204" pitchFamily="34" charset="0"/>
                </a:rPr>
                <a:t>16</a:t>
              </a:r>
              <a:r>
                <a:rPr lang="zh-CN" altLang="en-US" sz="1350" dirty="0">
                  <a:latin typeface="宋体" panose="02010600030101010101" pitchFamily="2" charset="-122"/>
                  <a:cs typeface="Arial" panose="020B0604020202020204" pitchFamily="34" charset="0"/>
                </a:rPr>
                <a:t> </a:t>
              </a:r>
              <a:r>
                <a:rPr lang="en-US" altLang="zh-CN" sz="1350" dirty="0">
                  <a:latin typeface="宋体" panose="02010600030101010101" pitchFamily="2" charset="-122"/>
                  <a:cs typeface="Arial" panose="020B0604020202020204" pitchFamily="34" charset="0"/>
                </a:rPr>
                <a:t>Cores,1.6GHz</a:t>
              </a:r>
            </a:p>
            <a:p>
              <a:pPr>
                <a:buNone/>
              </a:pPr>
              <a:r>
                <a:rPr lang="en-US" altLang="zh-CN" sz="1350" dirty="0">
                  <a:latin typeface="宋体" panose="02010600030101010101" pitchFamily="2" charset="-122"/>
                  <a:cs typeface="Arial" panose="020B0604020202020204" pitchFamily="34" charset="0"/>
                </a:rPr>
                <a:t>28nm</a:t>
              </a:r>
              <a:endParaRPr lang="zh-CN" altLang="en-US" sz="1350" dirty="0">
                <a:latin typeface="宋体" panose="02010600030101010101" pitchFamily="2" charset="-122"/>
                <a:cs typeface="Arial" panose="020B0604020202020204" pitchFamily="34" charset="0"/>
              </a:endParaRPr>
            </a:p>
          </p:txBody>
        </p:sp>
        <p:grpSp>
          <p:nvGrpSpPr>
            <p:cNvPr id="46" name="Group 45"/>
            <p:cNvGrpSpPr>
              <a:grpSpLocks noChangeAspect="1"/>
            </p:cNvGrpSpPr>
            <p:nvPr/>
          </p:nvGrpSpPr>
          <p:grpSpPr>
            <a:xfrm>
              <a:off x="868753" y="4884115"/>
              <a:ext cx="1201617" cy="368147"/>
              <a:chOff x="5202188" y="-920041"/>
              <a:chExt cx="1906326" cy="584051"/>
            </a:xfrm>
          </p:grpSpPr>
          <p:sp>
            <p:nvSpPr>
              <p:cNvPr id="56" name="Freeform 6">
                <a:extLst>
                  <a:ext uri="{FF2B5EF4-FFF2-40B4-BE49-F238E27FC236}">
                    <a16:creationId xmlns:a16="http://schemas.microsoft.com/office/drawing/2014/main" id="{E3CD37B7-C7D3-42C6-B351-CF8F54E39FE6}"/>
                  </a:ext>
                </a:extLst>
              </p:cNvPr>
              <p:cNvSpPr>
                <a:spLocks noEditPoints="1"/>
              </p:cNvSpPr>
              <p:nvPr userDrawn="1"/>
            </p:nvSpPr>
            <p:spPr bwMode="auto">
              <a:xfrm>
                <a:off x="7052951" y="-362978"/>
                <a:ext cx="55563" cy="26988"/>
              </a:xfrm>
              <a:custGeom>
                <a:avLst/>
                <a:gdLst>
                  <a:gd name="T0" fmla="*/ 96 w 201"/>
                  <a:gd name="T1" fmla="*/ 0 h 99"/>
                  <a:gd name="T2" fmla="*/ 96 w 201"/>
                  <a:gd name="T3" fmla="*/ 0 h 99"/>
                  <a:gd name="T4" fmla="*/ 117 w 201"/>
                  <a:gd name="T5" fmla="*/ 0 h 99"/>
                  <a:gd name="T6" fmla="*/ 149 w 201"/>
                  <a:gd name="T7" fmla="*/ 81 h 99"/>
                  <a:gd name="T8" fmla="*/ 180 w 201"/>
                  <a:gd name="T9" fmla="*/ 0 h 99"/>
                  <a:gd name="T10" fmla="*/ 201 w 201"/>
                  <a:gd name="T11" fmla="*/ 0 h 99"/>
                  <a:gd name="T12" fmla="*/ 201 w 201"/>
                  <a:gd name="T13" fmla="*/ 99 h 99"/>
                  <a:gd name="T14" fmla="*/ 188 w 201"/>
                  <a:gd name="T15" fmla="*/ 99 h 99"/>
                  <a:gd name="T16" fmla="*/ 188 w 201"/>
                  <a:gd name="T17" fmla="*/ 11 h 99"/>
                  <a:gd name="T18" fmla="*/ 187 w 201"/>
                  <a:gd name="T19" fmla="*/ 11 h 99"/>
                  <a:gd name="T20" fmla="*/ 152 w 201"/>
                  <a:gd name="T21" fmla="*/ 99 h 99"/>
                  <a:gd name="T22" fmla="*/ 145 w 201"/>
                  <a:gd name="T23" fmla="*/ 99 h 99"/>
                  <a:gd name="T24" fmla="*/ 109 w 201"/>
                  <a:gd name="T25" fmla="*/ 11 h 99"/>
                  <a:gd name="T26" fmla="*/ 109 w 201"/>
                  <a:gd name="T27" fmla="*/ 11 h 99"/>
                  <a:gd name="T28" fmla="*/ 109 w 201"/>
                  <a:gd name="T29" fmla="*/ 99 h 99"/>
                  <a:gd name="T30" fmla="*/ 96 w 201"/>
                  <a:gd name="T31" fmla="*/ 99 h 99"/>
                  <a:gd name="T32" fmla="*/ 96 w 201"/>
                  <a:gd name="T33" fmla="*/ 0 h 99"/>
                  <a:gd name="T34" fmla="*/ 33 w 201"/>
                  <a:gd name="T35" fmla="*/ 11 h 99"/>
                  <a:gd name="T36" fmla="*/ 33 w 201"/>
                  <a:gd name="T37" fmla="*/ 11 h 99"/>
                  <a:gd name="T38" fmla="*/ 0 w 201"/>
                  <a:gd name="T39" fmla="*/ 11 h 99"/>
                  <a:gd name="T40" fmla="*/ 0 w 201"/>
                  <a:gd name="T41" fmla="*/ 0 h 99"/>
                  <a:gd name="T42" fmla="*/ 78 w 201"/>
                  <a:gd name="T43" fmla="*/ 0 h 99"/>
                  <a:gd name="T44" fmla="*/ 78 w 201"/>
                  <a:gd name="T45" fmla="*/ 11 h 99"/>
                  <a:gd name="T46" fmla="*/ 46 w 201"/>
                  <a:gd name="T47" fmla="*/ 11 h 99"/>
                  <a:gd name="T48" fmla="*/ 46 w 201"/>
                  <a:gd name="T49" fmla="*/ 99 h 99"/>
                  <a:gd name="T50" fmla="*/ 33 w 201"/>
                  <a:gd name="T51" fmla="*/ 99 h 99"/>
                  <a:gd name="T52" fmla="*/ 33 w 201"/>
                  <a:gd name="T53" fmla="*/ 1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1" h="99">
                    <a:moveTo>
                      <a:pt x="96" y="0"/>
                    </a:moveTo>
                    <a:lnTo>
                      <a:pt x="96" y="0"/>
                    </a:lnTo>
                    <a:lnTo>
                      <a:pt x="117" y="0"/>
                    </a:lnTo>
                    <a:lnTo>
                      <a:pt x="149" y="81"/>
                    </a:lnTo>
                    <a:lnTo>
                      <a:pt x="180" y="0"/>
                    </a:lnTo>
                    <a:lnTo>
                      <a:pt x="201" y="0"/>
                    </a:lnTo>
                    <a:lnTo>
                      <a:pt x="201" y="99"/>
                    </a:lnTo>
                    <a:lnTo>
                      <a:pt x="188" y="99"/>
                    </a:lnTo>
                    <a:lnTo>
                      <a:pt x="188" y="11"/>
                    </a:lnTo>
                    <a:lnTo>
                      <a:pt x="187" y="11"/>
                    </a:lnTo>
                    <a:lnTo>
                      <a:pt x="152" y="99"/>
                    </a:lnTo>
                    <a:lnTo>
                      <a:pt x="145" y="99"/>
                    </a:lnTo>
                    <a:lnTo>
                      <a:pt x="109" y="11"/>
                    </a:lnTo>
                    <a:lnTo>
                      <a:pt x="109" y="11"/>
                    </a:lnTo>
                    <a:lnTo>
                      <a:pt x="109" y="99"/>
                    </a:lnTo>
                    <a:lnTo>
                      <a:pt x="96" y="99"/>
                    </a:lnTo>
                    <a:lnTo>
                      <a:pt x="96" y="0"/>
                    </a:lnTo>
                    <a:close/>
                    <a:moveTo>
                      <a:pt x="33" y="11"/>
                    </a:moveTo>
                    <a:lnTo>
                      <a:pt x="33" y="11"/>
                    </a:lnTo>
                    <a:lnTo>
                      <a:pt x="0" y="11"/>
                    </a:lnTo>
                    <a:lnTo>
                      <a:pt x="0" y="0"/>
                    </a:lnTo>
                    <a:lnTo>
                      <a:pt x="78" y="0"/>
                    </a:lnTo>
                    <a:lnTo>
                      <a:pt x="78" y="11"/>
                    </a:lnTo>
                    <a:lnTo>
                      <a:pt x="46" y="11"/>
                    </a:lnTo>
                    <a:lnTo>
                      <a:pt x="46" y="99"/>
                    </a:lnTo>
                    <a:lnTo>
                      <a:pt x="33" y="99"/>
                    </a:lnTo>
                    <a:lnTo>
                      <a:pt x="33" y="11"/>
                    </a:lnTo>
                    <a:close/>
                  </a:path>
                </a:pathLst>
              </a:custGeom>
              <a:solidFill>
                <a:srgbClr val="000000"/>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dirty="0">
                  <a:latin typeface="宋体" panose="02010600030101010101" pitchFamily="2" charset="-122"/>
                </a:endParaRPr>
              </a:p>
            </p:txBody>
          </p:sp>
          <p:sp>
            <p:nvSpPr>
              <p:cNvPr id="57" name="Freeform 7">
                <a:extLst>
                  <a:ext uri="{FF2B5EF4-FFF2-40B4-BE49-F238E27FC236}">
                    <a16:creationId xmlns:a16="http://schemas.microsoft.com/office/drawing/2014/main" id="{D1656A30-89AC-4DC1-923C-E676B198A229}"/>
                  </a:ext>
                </a:extLst>
              </p:cNvPr>
              <p:cNvSpPr>
                <a:spLocks noEditPoints="1"/>
              </p:cNvSpPr>
              <p:nvPr userDrawn="1"/>
            </p:nvSpPr>
            <p:spPr bwMode="auto">
              <a:xfrm>
                <a:off x="5202188" y="-920041"/>
                <a:ext cx="1824038" cy="238125"/>
              </a:xfrm>
              <a:custGeom>
                <a:avLst/>
                <a:gdLst>
                  <a:gd name="T0" fmla="*/ 5357 w 6730"/>
                  <a:gd name="T1" fmla="*/ 400 h 873"/>
                  <a:gd name="T2" fmla="*/ 5034 w 6730"/>
                  <a:gd name="T3" fmla="*/ 132 h 873"/>
                  <a:gd name="T4" fmla="*/ 5512 w 6730"/>
                  <a:gd name="T5" fmla="*/ 258 h 873"/>
                  <a:gd name="T6" fmla="*/ 5511 w 6730"/>
                  <a:gd name="T7" fmla="*/ 506 h 873"/>
                  <a:gd name="T8" fmla="*/ 5661 w 6730"/>
                  <a:gd name="T9" fmla="*/ 255 h 873"/>
                  <a:gd name="T10" fmla="*/ 4885 w 6730"/>
                  <a:gd name="T11" fmla="*/ 0 h 873"/>
                  <a:gd name="T12" fmla="*/ 5034 w 6730"/>
                  <a:gd name="T13" fmla="*/ 873 h 873"/>
                  <a:gd name="T14" fmla="*/ 5356 w 6730"/>
                  <a:gd name="T15" fmla="*/ 533 h 873"/>
                  <a:gd name="T16" fmla="*/ 5706 w 6730"/>
                  <a:gd name="T17" fmla="*/ 873 h 873"/>
                  <a:gd name="T18" fmla="*/ 6730 w 6730"/>
                  <a:gd name="T19" fmla="*/ 873 h 873"/>
                  <a:gd name="T20" fmla="*/ 6011 w 6730"/>
                  <a:gd name="T21" fmla="*/ 873 h 873"/>
                  <a:gd name="T22" fmla="*/ 6730 w 6730"/>
                  <a:gd name="T23" fmla="*/ 0 h 873"/>
                  <a:gd name="T24" fmla="*/ 6160 w 6730"/>
                  <a:gd name="T25" fmla="*/ 132 h 873"/>
                  <a:gd name="T26" fmla="*/ 6701 w 6730"/>
                  <a:gd name="T27" fmla="*/ 356 h 873"/>
                  <a:gd name="T28" fmla="*/ 6160 w 6730"/>
                  <a:gd name="T29" fmla="*/ 489 h 873"/>
                  <a:gd name="T30" fmla="*/ 6730 w 6730"/>
                  <a:gd name="T31" fmla="*/ 741 h 873"/>
                  <a:gd name="T32" fmla="*/ 4509 w 6730"/>
                  <a:gd name="T33" fmla="*/ 873 h 873"/>
                  <a:gd name="T34" fmla="*/ 3790 w 6730"/>
                  <a:gd name="T35" fmla="*/ 873 h 873"/>
                  <a:gd name="T36" fmla="*/ 4509 w 6730"/>
                  <a:gd name="T37" fmla="*/ 0 h 873"/>
                  <a:gd name="T38" fmla="*/ 3940 w 6730"/>
                  <a:gd name="T39" fmla="*/ 132 h 873"/>
                  <a:gd name="T40" fmla="*/ 4481 w 6730"/>
                  <a:gd name="T41" fmla="*/ 356 h 873"/>
                  <a:gd name="T42" fmla="*/ 3940 w 6730"/>
                  <a:gd name="T43" fmla="*/ 489 h 873"/>
                  <a:gd name="T44" fmla="*/ 4509 w 6730"/>
                  <a:gd name="T45" fmla="*/ 741 h 873"/>
                  <a:gd name="T46" fmla="*/ 3198 w 6730"/>
                  <a:gd name="T47" fmla="*/ 400 h 873"/>
                  <a:gd name="T48" fmla="*/ 2905 w 6730"/>
                  <a:gd name="T49" fmla="*/ 400 h 873"/>
                  <a:gd name="T50" fmla="*/ 3220 w 6730"/>
                  <a:gd name="T51" fmla="*/ 132 h 873"/>
                  <a:gd name="T52" fmla="*/ 3198 w 6730"/>
                  <a:gd name="T53" fmla="*/ 400 h 873"/>
                  <a:gd name="T54" fmla="*/ 3206 w 6730"/>
                  <a:gd name="T55" fmla="*/ 0 h 873"/>
                  <a:gd name="T56" fmla="*/ 2756 w 6730"/>
                  <a:gd name="T57" fmla="*/ 873 h 873"/>
                  <a:gd name="T58" fmla="*/ 2905 w 6730"/>
                  <a:gd name="T59" fmla="*/ 533 h 873"/>
                  <a:gd name="T60" fmla="*/ 3502 w 6730"/>
                  <a:gd name="T61" fmla="*/ 255 h 873"/>
                  <a:gd name="T62" fmla="*/ 1724 w 6730"/>
                  <a:gd name="T63" fmla="*/ 801 h 873"/>
                  <a:gd name="T64" fmla="*/ 1410 w 6730"/>
                  <a:gd name="T65" fmla="*/ 216 h 873"/>
                  <a:gd name="T66" fmla="*/ 1260 w 6730"/>
                  <a:gd name="T67" fmla="*/ 873 h 873"/>
                  <a:gd name="T68" fmla="*/ 1457 w 6730"/>
                  <a:gd name="T69" fmla="*/ 0 h 873"/>
                  <a:gd name="T70" fmla="*/ 2117 w 6730"/>
                  <a:gd name="T71" fmla="*/ 0 h 873"/>
                  <a:gd name="T72" fmla="*/ 2313 w 6730"/>
                  <a:gd name="T73" fmla="*/ 873 h 873"/>
                  <a:gd name="T74" fmla="*/ 2164 w 6730"/>
                  <a:gd name="T75" fmla="*/ 216 h 873"/>
                  <a:gd name="T76" fmla="*/ 1724 w 6730"/>
                  <a:gd name="T77" fmla="*/ 801 h 873"/>
                  <a:gd name="T78" fmla="*/ 335 w 6730"/>
                  <a:gd name="T79" fmla="*/ 493 h 873"/>
                  <a:gd name="T80" fmla="*/ 624 w 6730"/>
                  <a:gd name="T81" fmla="*/ 493 h 873"/>
                  <a:gd name="T82" fmla="*/ 563 w 6730"/>
                  <a:gd name="T83" fmla="*/ 0 h 873"/>
                  <a:gd name="T84" fmla="*/ 395 w 6730"/>
                  <a:gd name="T85" fmla="*/ 0 h 873"/>
                  <a:gd name="T86" fmla="*/ 169 w 6730"/>
                  <a:gd name="T87" fmla="*/ 873 h 873"/>
                  <a:gd name="T88" fmla="*/ 680 w 6730"/>
                  <a:gd name="T89" fmla="*/ 626 h 873"/>
                  <a:gd name="T90" fmla="*/ 958 w 6730"/>
                  <a:gd name="T91" fmla="*/ 873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730" h="873">
                    <a:moveTo>
                      <a:pt x="5357" y="400"/>
                    </a:moveTo>
                    <a:lnTo>
                      <a:pt x="5357" y="400"/>
                    </a:lnTo>
                    <a:lnTo>
                      <a:pt x="5034" y="400"/>
                    </a:lnTo>
                    <a:lnTo>
                      <a:pt x="5034" y="132"/>
                    </a:lnTo>
                    <a:lnTo>
                      <a:pt x="5379" y="132"/>
                    </a:lnTo>
                    <a:cubicBezTo>
                      <a:pt x="5464" y="132"/>
                      <a:pt x="5512" y="178"/>
                      <a:pt x="5512" y="258"/>
                    </a:cubicBezTo>
                    <a:cubicBezTo>
                      <a:pt x="5512" y="352"/>
                      <a:pt x="5460" y="400"/>
                      <a:pt x="5357" y="400"/>
                    </a:cubicBezTo>
                    <a:close/>
                    <a:moveTo>
                      <a:pt x="5511" y="506"/>
                    </a:moveTo>
                    <a:lnTo>
                      <a:pt x="5511" y="506"/>
                    </a:lnTo>
                    <a:cubicBezTo>
                      <a:pt x="5606" y="465"/>
                      <a:pt x="5661" y="376"/>
                      <a:pt x="5661" y="255"/>
                    </a:cubicBezTo>
                    <a:cubicBezTo>
                      <a:pt x="5661" y="90"/>
                      <a:pt x="5556" y="0"/>
                      <a:pt x="5365" y="0"/>
                    </a:cubicBezTo>
                    <a:lnTo>
                      <a:pt x="4885" y="0"/>
                    </a:lnTo>
                    <a:lnTo>
                      <a:pt x="4885" y="873"/>
                    </a:lnTo>
                    <a:lnTo>
                      <a:pt x="5034" y="873"/>
                    </a:lnTo>
                    <a:lnTo>
                      <a:pt x="5034" y="533"/>
                    </a:lnTo>
                    <a:lnTo>
                      <a:pt x="5356" y="533"/>
                    </a:lnTo>
                    <a:lnTo>
                      <a:pt x="5537" y="873"/>
                    </a:lnTo>
                    <a:lnTo>
                      <a:pt x="5706" y="873"/>
                    </a:lnTo>
                    <a:lnTo>
                      <a:pt x="5511" y="506"/>
                    </a:lnTo>
                    <a:close/>
                    <a:moveTo>
                      <a:pt x="6730" y="873"/>
                    </a:moveTo>
                    <a:lnTo>
                      <a:pt x="6730" y="873"/>
                    </a:lnTo>
                    <a:lnTo>
                      <a:pt x="6011" y="873"/>
                    </a:lnTo>
                    <a:lnTo>
                      <a:pt x="6011" y="0"/>
                    </a:lnTo>
                    <a:lnTo>
                      <a:pt x="6730" y="0"/>
                    </a:lnTo>
                    <a:lnTo>
                      <a:pt x="6730" y="132"/>
                    </a:lnTo>
                    <a:lnTo>
                      <a:pt x="6160" y="132"/>
                    </a:lnTo>
                    <a:lnTo>
                      <a:pt x="6160" y="356"/>
                    </a:lnTo>
                    <a:lnTo>
                      <a:pt x="6701" y="356"/>
                    </a:lnTo>
                    <a:lnTo>
                      <a:pt x="6701" y="489"/>
                    </a:lnTo>
                    <a:lnTo>
                      <a:pt x="6160" y="489"/>
                    </a:lnTo>
                    <a:lnTo>
                      <a:pt x="6160" y="741"/>
                    </a:lnTo>
                    <a:lnTo>
                      <a:pt x="6730" y="741"/>
                    </a:lnTo>
                    <a:lnTo>
                      <a:pt x="6730" y="873"/>
                    </a:lnTo>
                    <a:close/>
                    <a:moveTo>
                      <a:pt x="4509" y="873"/>
                    </a:moveTo>
                    <a:lnTo>
                      <a:pt x="4509" y="873"/>
                    </a:lnTo>
                    <a:lnTo>
                      <a:pt x="3790" y="873"/>
                    </a:lnTo>
                    <a:lnTo>
                      <a:pt x="3790" y="0"/>
                    </a:lnTo>
                    <a:lnTo>
                      <a:pt x="4509" y="0"/>
                    </a:lnTo>
                    <a:lnTo>
                      <a:pt x="4509" y="132"/>
                    </a:lnTo>
                    <a:lnTo>
                      <a:pt x="3940" y="132"/>
                    </a:lnTo>
                    <a:lnTo>
                      <a:pt x="3940" y="356"/>
                    </a:lnTo>
                    <a:lnTo>
                      <a:pt x="4481" y="356"/>
                    </a:lnTo>
                    <a:lnTo>
                      <a:pt x="4481" y="489"/>
                    </a:lnTo>
                    <a:lnTo>
                      <a:pt x="3940" y="489"/>
                    </a:lnTo>
                    <a:lnTo>
                      <a:pt x="3940" y="741"/>
                    </a:lnTo>
                    <a:lnTo>
                      <a:pt x="4509" y="741"/>
                    </a:lnTo>
                    <a:lnTo>
                      <a:pt x="4509" y="873"/>
                    </a:lnTo>
                    <a:close/>
                    <a:moveTo>
                      <a:pt x="3198" y="400"/>
                    </a:moveTo>
                    <a:lnTo>
                      <a:pt x="3198" y="400"/>
                    </a:lnTo>
                    <a:lnTo>
                      <a:pt x="2905" y="400"/>
                    </a:lnTo>
                    <a:lnTo>
                      <a:pt x="2905" y="132"/>
                    </a:lnTo>
                    <a:lnTo>
                      <a:pt x="3220" y="132"/>
                    </a:lnTo>
                    <a:cubicBezTo>
                      <a:pt x="3305" y="132"/>
                      <a:pt x="3353" y="178"/>
                      <a:pt x="3353" y="258"/>
                    </a:cubicBezTo>
                    <a:cubicBezTo>
                      <a:pt x="3353" y="352"/>
                      <a:pt x="3301" y="400"/>
                      <a:pt x="3198" y="400"/>
                    </a:cubicBezTo>
                    <a:close/>
                    <a:moveTo>
                      <a:pt x="3206" y="0"/>
                    </a:moveTo>
                    <a:lnTo>
                      <a:pt x="3206" y="0"/>
                    </a:lnTo>
                    <a:lnTo>
                      <a:pt x="2756" y="0"/>
                    </a:lnTo>
                    <a:lnTo>
                      <a:pt x="2756" y="873"/>
                    </a:lnTo>
                    <a:lnTo>
                      <a:pt x="2905" y="873"/>
                    </a:lnTo>
                    <a:lnTo>
                      <a:pt x="2905" y="533"/>
                    </a:lnTo>
                    <a:lnTo>
                      <a:pt x="3214" y="533"/>
                    </a:lnTo>
                    <a:cubicBezTo>
                      <a:pt x="3392" y="533"/>
                      <a:pt x="3502" y="426"/>
                      <a:pt x="3502" y="255"/>
                    </a:cubicBezTo>
                    <a:cubicBezTo>
                      <a:pt x="3502" y="90"/>
                      <a:pt x="3397" y="0"/>
                      <a:pt x="3206" y="0"/>
                    </a:cubicBezTo>
                    <a:close/>
                    <a:moveTo>
                      <a:pt x="1724" y="801"/>
                    </a:moveTo>
                    <a:lnTo>
                      <a:pt x="1724" y="801"/>
                    </a:lnTo>
                    <a:lnTo>
                      <a:pt x="1410" y="216"/>
                    </a:lnTo>
                    <a:lnTo>
                      <a:pt x="1410" y="873"/>
                    </a:lnTo>
                    <a:lnTo>
                      <a:pt x="1260" y="873"/>
                    </a:lnTo>
                    <a:lnTo>
                      <a:pt x="1260" y="0"/>
                    </a:lnTo>
                    <a:lnTo>
                      <a:pt x="1457" y="0"/>
                    </a:lnTo>
                    <a:lnTo>
                      <a:pt x="1787" y="622"/>
                    </a:lnTo>
                    <a:lnTo>
                      <a:pt x="2117" y="0"/>
                    </a:lnTo>
                    <a:lnTo>
                      <a:pt x="2313" y="0"/>
                    </a:lnTo>
                    <a:lnTo>
                      <a:pt x="2313" y="873"/>
                    </a:lnTo>
                    <a:lnTo>
                      <a:pt x="2164" y="873"/>
                    </a:lnTo>
                    <a:lnTo>
                      <a:pt x="2164" y="216"/>
                    </a:lnTo>
                    <a:lnTo>
                      <a:pt x="1850" y="801"/>
                    </a:lnTo>
                    <a:lnTo>
                      <a:pt x="1724" y="801"/>
                    </a:lnTo>
                    <a:close/>
                    <a:moveTo>
                      <a:pt x="335" y="493"/>
                    </a:moveTo>
                    <a:lnTo>
                      <a:pt x="335" y="493"/>
                    </a:lnTo>
                    <a:lnTo>
                      <a:pt x="478" y="157"/>
                    </a:lnTo>
                    <a:lnTo>
                      <a:pt x="624" y="493"/>
                    </a:lnTo>
                    <a:lnTo>
                      <a:pt x="335" y="493"/>
                    </a:lnTo>
                    <a:close/>
                    <a:moveTo>
                      <a:pt x="563" y="0"/>
                    </a:moveTo>
                    <a:lnTo>
                      <a:pt x="563" y="0"/>
                    </a:lnTo>
                    <a:lnTo>
                      <a:pt x="395" y="0"/>
                    </a:lnTo>
                    <a:lnTo>
                      <a:pt x="0" y="873"/>
                    </a:lnTo>
                    <a:lnTo>
                      <a:pt x="169" y="873"/>
                    </a:lnTo>
                    <a:lnTo>
                      <a:pt x="278" y="626"/>
                    </a:lnTo>
                    <a:lnTo>
                      <a:pt x="680" y="626"/>
                    </a:lnTo>
                    <a:lnTo>
                      <a:pt x="789" y="873"/>
                    </a:lnTo>
                    <a:lnTo>
                      <a:pt x="958" y="873"/>
                    </a:lnTo>
                    <a:lnTo>
                      <a:pt x="563" y="0"/>
                    </a:lnTo>
                    <a:close/>
                  </a:path>
                </a:pathLst>
              </a:custGeom>
              <a:solidFill>
                <a:srgbClr val="000000"/>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dirty="0">
                  <a:latin typeface="宋体" panose="02010600030101010101" pitchFamily="2" charset="-122"/>
                </a:endParaRPr>
              </a:p>
            </p:txBody>
          </p:sp>
        </p:grpSp>
      </p:grpSp>
      <p:sp>
        <p:nvSpPr>
          <p:cNvPr id="2" name="文本框 1"/>
          <p:cNvSpPr txBox="1"/>
          <p:nvPr/>
        </p:nvSpPr>
        <p:spPr bwMode="auto">
          <a:xfrm>
            <a:off x="896859" y="2571161"/>
            <a:ext cx="652363" cy="274244"/>
          </a:xfrm>
          <a:prstGeom prst="rect">
            <a:avLst/>
          </a:prstGeom>
          <a:noFill/>
          <a:ln w="9525" algn="ctr">
            <a:noFill/>
            <a:miter lim="800000"/>
            <a:headEnd/>
            <a:tailEnd/>
          </a:ln>
        </p:spPr>
        <p:txBody>
          <a:bodyPr vert="horz" wrap="none" lIns="65852" tIns="32926" rIns="65852" bIns="32926" numCol="1" rtlCol="0" anchor="ctr" anchorCtr="0" compatLnSpc="1">
            <a:prstTxWarp prst="textNoShape">
              <a:avLst/>
            </a:prstTxWarp>
            <a:spAutoFit/>
          </a:bodyPr>
          <a:lstStyle/>
          <a:p>
            <a:r>
              <a:rPr lang="en-US" altLang="zh-CN" sz="1350" dirty="0">
                <a:latin typeface="宋体" panose="02010600030101010101" pitchFamily="2" charset="-122"/>
              </a:rPr>
              <a:t>CAVIUM</a:t>
            </a:r>
            <a:endParaRPr lang="zh-CN" altLang="en-US" sz="1350" dirty="0">
              <a:latin typeface="宋体" panose="02010600030101010101" pitchFamily="2" charset="-122"/>
            </a:endParaRPr>
          </a:p>
        </p:txBody>
      </p:sp>
      <p:sp>
        <p:nvSpPr>
          <p:cNvPr id="47" name="文本框 46"/>
          <p:cNvSpPr txBox="1"/>
          <p:nvPr/>
        </p:nvSpPr>
        <p:spPr bwMode="auto">
          <a:xfrm>
            <a:off x="981608" y="3526364"/>
            <a:ext cx="479239" cy="274244"/>
          </a:xfrm>
          <a:prstGeom prst="rect">
            <a:avLst/>
          </a:prstGeom>
          <a:noFill/>
          <a:ln w="9525" algn="ctr">
            <a:noFill/>
            <a:miter lim="800000"/>
            <a:headEnd/>
            <a:tailEnd/>
          </a:ln>
        </p:spPr>
        <p:txBody>
          <a:bodyPr vert="horz" wrap="none" lIns="65852" tIns="32926" rIns="65852" bIns="32926" numCol="1" rtlCol="0" anchor="ctr" anchorCtr="0" compatLnSpc="1">
            <a:prstTxWarp prst="textNoShape">
              <a:avLst/>
            </a:prstTxWarp>
            <a:spAutoFit/>
          </a:bodyPr>
          <a:lstStyle/>
          <a:p>
            <a:r>
              <a:rPr lang="zh-CN" altLang="en-US" sz="1350" dirty="0">
                <a:latin typeface="宋体" panose="02010600030101010101" pitchFamily="2" charset="-122"/>
              </a:rPr>
              <a:t>高通</a:t>
            </a:r>
          </a:p>
        </p:txBody>
      </p:sp>
      <p:sp>
        <p:nvSpPr>
          <p:cNvPr id="48" name="文本框 47"/>
          <p:cNvSpPr txBox="1"/>
          <p:nvPr/>
        </p:nvSpPr>
        <p:spPr bwMode="auto">
          <a:xfrm>
            <a:off x="981608" y="4954029"/>
            <a:ext cx="479239" cy="274244"/>
          </a:xfrm>
          <a:prstGeom prst="rect">
            <a:avLst/>
          </a:prstGeom>
          <a:noFill/>
          <a:ln w="9525" algn="ctr">
            <a:noFill/>
            <a:miter lim="800000"/>
            <a:headEnd/>
            <a:tailEnd/>
          </a:ln>
        </p:spPr>
        <p:txBody>
          <a:bodyPr vert="horz" wrap="none" lIns="65852" tIns="32926" rIns="65852" bIns="32926" numCol="1" rtlCol="0" anchor="ctr" anchorCtr="0" compatLnSpc="1">
            <a:prstTxWarp prst="textNoShape">
              <a:avLst/>
            </a:prstTxWarp>
            <a:spAutoFit/>
          </a:bodyPr>
          <a:lstStyle/>
          <a:p>
            <a:r>
              <a:rPr lang="zh-CN" altLang="en-US" sz="1350" dirty="0">
                <a:latin typeface="宋体" panose="02010600030101010101" pitchFamily="2" charset="-122"/>
              </a:rPr>
              <a:t>飞腾</a:t>
            </a:r>
          </a:p>
        </p:txBody>
      </p:sp>
      <p:sp>
        <p:nvSpPr>
          <p:cNvPr id="4" name="矩形 3"/>
          <p:cNvSpPr/>
          <p:nvPr/>
        </p:nvSpPr>
        <p:spPr>
          <a:xfrm>
            <a:off x="7563000" y="5272595"/>
            <a:ext cx="992579" cy="253916"/>
          </a:xfrm>
          <a:prstGeom prst="rect">
            <a:avLst/>
          </a:prstGeom>
        </p:spPr>
        <p:txBody>
          <a:bodyPr wrap="none">
            <a:spAutoFit/>
          </a:bodyPr>
          <a:lstStyle/>
          <a:p>
            <a:r>
              <a:rPr lang="zh-CN" altLang="en-US" sz="1050" dirty="0">
                <a:latin typeface="宋体" panose="02010600030101010101" pitchFamily="2" charset="-122"/>
              </a:rPr>
              <a:t>横轴代表性能</a:t>
            </a:r>
          </a:p>
        </p:txBody>
      </p:sp>
      <p:sp>
        <p:nvSpPr>
          <p:cNvPr id="35" name="文本框 34">
            <a:extLst>
              <a:ext uri="{FF2B5EF4-FFF2-40B4-BE49-F238E27FC236}">
                <a16:creationId xmlns:a16="http://schemas.microsoft.com/office/drawing/2014/main" id="{59DB2F20-1A13-46FF-917B-DF7BB62F8074}"/>
              </a:ext>
            </a:extLst>
          </p:cNvPr>
          <p:cNvSpPr txBox="1"/>
          <p:nvPr/>
        </p:nvSpPr>
        <p:spPr>
          <a:xfrm>
            <a:off x="542674" y="171271"/>
            <a:ext cx="4572000" cy="718530"/>
          </a:xfrm>
          <a:prstGeom prst="rect">
            <a:avLst/>
          </a:prstGeom>
          <a:noFill/>
        </p:spPr>
        <p:txBody>
          <a:bodyPr wrap="square">
            <a:spAutoFit/>
          </a:bodyPr>
          <a:lstStyle/>
          <a:p>
            <a:pPr eaLnBrk="1" hangingPunct="1">
              <a:lnSpc>
                <a:spcPts val="5600"/>
              </a:lnSpc>
              <a:spcBef>
                <a:spcPts val="600"/>
              </a:spcBef>
            </a:pPr>
            <a:r>
              <a:rPr lang="en-US" altLang="zh-CN" sz="3400" b="1" dirty="0">
                <a:solidFill>
                  <a:srgbClr val="0000FF"/>
                </a:solidFill>
              </a:rPr>
              <a:t>N.1  </a:t>
            </a:r>
            <a:r>
              <a:rPr lang="zh-CN" altLang="en-US" sz="3400" b="1" dirty="0">
                <a:solidFill>
                  <a:srgbClr val="0000FF"/>
                </a:solidFill>
              </a:rPr>
              <a:t>计算机系统概述</a:t>
            </a:r>
          </a:p>
        </p:txBody>
      </p:sp>
    </p:spTree>
    <p:extLst>
      <p:ext uri="{BB962C8B-B14F-4D97-AF65-F5344CB8AC3E}">
        <p14:creationId xmlns:p14="http://schemas.microsoft.com/office/powerpoint/2010/main" val="419661663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606963" y="1828938"/>
            <a:ext cx="4617108" cy="3031642"/>
          </a:xfrm>
          <a:prstGeom prst="rect">
            <a:avLst/>
          </a:prstGeom>
          <a:noFill/>
          <a:ln w="9525">
            <a:noFill/>
            <a:miter lim="800000"/>
            <a:headEnd/>
            <a:tailEnd/>
          </a:ln>
        </p:spPr>
      </p:pic>
      <p:sp>
        <p:nvSpPr>
          <p:cNvPr id="31746" name="TextBox 8"/>
          <p:cNvSpPr txBox="1">
            <a:spLocks noChangeArrowheads="1"/>
          </p:cNvSpPr>
          <p:nvPr/>
        </p:nvSpPr>
        <p:spPr bwMode="auto">
          <a:xfrm>
            <a:off x="6674494" y="3229863"/>
            <a:ext cx="834629" cy="276999"/>
          </a:xfrm>
          <a:prstGeom prst="rect">
            <a:avLst/>
          </a:prstGeom>
          <a:noFill/>
          <a:ln w="9525">
            <a:solidFill>
              <a:schemeClr val="tx1"/>
            </a:solidFill>
            <a:miter lim="800000"/>
            <a:headEnd/>
            <a:tailEnd/>
          </a:ln>
        </p:spPr>
        <p:txBody>
          <a:bodyPr>
            <a:spAutoFit/>
          </a:bodyPr>
          <a:lstStyle/>
          <a:p>
            <a:pPr algn="ctr">
              <a:spcBef>
                <a:spcPct val="50000"/>
              </a:spcBef>
            </a:pPr>
            <a:r>
              <a:rPr lang="zh-CN" altLang="en-US" sz="1200" dirty="0">
                <a:latin typeface="宋体" panose="02010600030101010101" pitchFamily="2" charset="-122"/>
              </a:rPr>
              <a:t>内存</a:t>
            </a:r>
          </a:p>
        </p:txBody>
      </p:sp>
      <p:cxnSp>
        <p:nvCxnSpPr>
          <p:cNvPr id="31747" name="Shape 13"/>
          <p:cNvCxnSpPr>
            <a:cxnSpLocks noChangeShapeType="1"/>
            <a:stCxn id="31746" idx="1"/>
          </p:cNvCxnSpPr>
          <p:nvPr/>
        </p:nvCxnSpPr>
        <p:spPr bwMode="auto">
          <a:xfrm rot="10800000">
            <a:off x="4045346" y="3356665"/>
            <a:ext cx="2629149" cy="11699"/>
          </a:xfrm>
          <a:prstGeom prst="bentConnector3">
            <a:avLst>
              <a:gd name="adj1" fmla="val 50000"/>
            </a:avLst>
          </a:prstGeom>
          <a:noFill/>
          <a:ln w="38100" algn="ctr">
            <a:solidFill>
              <a:srgbClr val="C7000B"/>
            </a:solidFill>
            <a:prstDash val="solid"/>
            <a:round/>
            <a:headEnd type="arrow"/>
            <a:tailEnd type="oval" w="med" len="med"/>
          </a:ln>
          <a:effectLst/>
        </p:spPr>
      </p:cxnSp>
      <p:sp>
        <p:nvSpPr>
          <p:cNvPr id="31748" name="TextBox 15"/>
          <p:cNvSpPr txBox="1">
            <a:spLocks noChangeArrowheads="1"/>
          </p:cNvSpPr>
          <p:nvPr/>
        </p:nvSpPr>
        <p:spPr bwMode="auto">
          <a:xfrm>
            <a:off x="4967962" y="5061709"/>
            <a:ext cx="1256109" cy="276999"/>
          </a:xfrm>
          <a:prstGeom prst="rect">
            <a:avLst/>
          </a:prstGeom>
          <a:noFill/>
          <a:ln w="9525">
            <a:solidFill>
              <a:schemeClr val="tx1"/>
            </a:solidFill>
            <a:miter lim="800000"/>
            <a:headEnd/>
            <a:tailEnd/>
          </a:ln>
        </p:spPr>
        <p:txBody>
          <a:bodyPr wrap="square">
            <a:spAutoFit/>
          </a:bodyPr>
          <a:lstStyle/>
          <a:p>
            <a:pPr algn="ctr">
              <a:spcBef>
                <a:spcPct val="50000"/>
              </a:spcBef>
            </a:pPr>
            <a:r>
              <a:rPr lang="en-US" altLang="zh-CN" sz="1200" dirty="0">
                <a:latin typeface="宋体" panose="02010600030101010101" pitchFamily="2" charset="-122"/>
              </a:rPr>
              <a:t>PCIe  </a:t>
            </a:r>
            <a:r>
              <a:rPr lang="zh-CN" altLang="en-US" sz="1200" dirty="0">
                <a:latin typeface="宋体" panose="02010600030101010101" pitchFamily="2" charset="-122"/>
              </a:rPr>
              <a:t>扩展插槽</a:t>
            </a:r>
          </a:p>
        </p:txBody>
      </p:sp>
      <p:sp>
        <p:nvSpPr>
          <p:cNvPr id="31749" name="TextBox 25"/>
          <p:cNvSpPr txBox="1">
            <a:spLocks noChangeArrowheads="1"/>
          </p:cNvSpPr>
          <p:nvPr/>
        </p:nvSpPr>
        <p:spPr bwMode="auto">
          <a:xfrm>
            <a:off x="2604890" y="5065162"/>
            <a:ext cx="829866" cy="276999"/>
          </a:xfrm>
          <a:prstGeom prst="rect">
            <a:avLst/>
          </a:prstGeom>
          <a:noFill/>
          <a:ln w="9525">
            <a:solidFill>
              <a:schemeClr val="tx1"/>
            </a:solidFill>
            <a:miter lim="800000"/>
            <a:headEnd/>
            <a:tailEnd/>
          </a:ln>
        </p:spPr>
        <p:txBody>
          <a:bodyPr>
            <a:spAutoFit/>
          </a:bodyPr>
          <a:lstStyle/>
          <a:p>
            <a:pPr algn="ctr">
              <a:spcBef>
                <a:spcPct val="50000"/>
              </a:spcBef>
            </a:pPr>
            <a:r>
              <a:rPr lang="zh-CN" altLang="en-US" sz="1200" dirty="0">
                <a:latin typeface="宋体" panose="02010600030101010101" pitchFamily="2" charset="-122"/>
              </a:rPr>
              <a:t>风扇</a:t>
            </a:r>
            <a:endParaRPr lang="en-US" altLang="zh-CN" sz="1200" dirty="0">
              <a:latin typeface="宋体" panose="02010600030101010101" pitchFamily="2" charset="-122"/>
            </a:endParaRPr>
          </a:p>
        </p:txBody>
      </p:sp>
      <p:cxnSp>
        <p:nvCxnSpPr>
          <p:cNvPr id="31750" name="Shape 16"/>
          <p:cNvCxnSpPr>
            <a:cxnSpLocks noChangeShapeType="1"/>
            <a:stCxn id="31749" idx="0"/>
          </p:cNvCxnSpPr>
          <p:nvPr/>
        </p:nvCxnSpPr>
        <p:spPr bwMode="auto">
          <a:xfrm rot="5400000" flipH="1" flipV="1">
            <a:off x="2698652" y="4742205"/>
            <a:ext cx="644128" cy="1786"/>
          </a:xfrm>
          <a:prstGeom prst="bentConnector3">
            <a:avLst>
              <a:gd name="adj1" fmla="val 50000"/>
            </a:avLst>
          </a:prstGeom>
          <a:noFill/>
          <a:ln w="38100" algn="ctr">
            <a:solidFill>
              <a:srgbClr val="C7000B"/>
            </a:solidFill>
            <a:prstDash val="solid"/>
            <a:round/>
            <a:headEnd type="arrow"/>
            <a:tailEnd type="oval" w="med" len="med"/>
          </a:ln>
          <a:effectLst/>
        </p:spPr>
      </p:cxnSp>
      <p:sp>
        <p:nvSpPr>
          <p:cNvPr id="31751" name="TextBox 33"/>
          <p:cNvSpPr txBox="1">
            <a:spLocks noChangeArrowheads="1"/>
          </p:cNvSpPr>
          <p:nvPr/>
        </p:nvSpPr>
        <p:spPr bwMode="auto">
          <a:xfrm>
            <a:off x="6671243" y="2288697"/>
            <a:ext cx="848916" cy="276999"/>
          </a:xfrm>
          <a:prstGeom prst="rect">
            <a:avLst/>
          </a:prstGeom>
          <a:noFill/>
          <a:ln w="9525">
            <a:solidFill>
              <a:schemeClr val="tx1"/>
            </a:solidFill>
            <a:miter lim="800000"/>
            <a:headEnd/>
            <a:tailEnd/>
          </a:ln>
        </p:spPr>
        <p:txBody>
          <a:bodyPr>
            <a:spAutoFit/>
          </a:bodyPr>
          <a:lstStyle/>
          <a:p>
            <a:pPr algn="ctr">
              <a:spcBef>
                <a:spcPct val="50000"/>
              </a:spcBef>
            </a:pPr>
            <a:r>
              <a:rPr lang="zh-CN" altLang="en-US" sz="1200" dirty="0">
                <a:latin typeface="宋体" panose="02010600030101010101" pitchFamily="2" charset="-122"/>
              </a:rPr>
              <a:t>电源</a:t>
            </a:r>
          </a:p>
        </p:txBody>
      </p:sp>
      <p:sp>
        <p:nvSpPr>
          <p:cNvPr id="31752" name="TextBox 35"/>
          <p:cNvSpPr txBox="1">
            <a:spLocks noChangeArrowheads="1"/>
          </p:cNvSpPr>
          <p:nvPr/>
        </p:nvSpPr>
        <p:spPr bwMode="auto">
          <a:xfrm>
            <a:off x="6682829" y="4197741"/>
            <a:ext cx="826294" cy="276999"/>
          </a:xfrm>
          <a:prstGeom prst="rect">
            <a:avLst/>
          </a:prstGeom>
          <a:noFill/>
          <a:ln w="9525">
            <a:solidFill>
              <a:schemeClr val="tx1"/>
            </a:solidFill>
            <a:miter lim="800000"/>
            <a:headEnd/>
            <a:tailEnd/>
          </a:ln>
        </p:spPr>
        <p:txBody>
          <a:bodyPr>
            <a:spAutoFit/>
          </a:bodyPr>
          <a:lstStyle/>
          <a:p>
            <a:pPr algn="ctr">
              <a:spcBef>
                <a:spcPct val="50000"/>
              </a:spcBef>
            </a:pPr>
            <a:r>
              <a:rPr lang="en-US" altLang="zh-CN" sz="1200" dirty="0">
                <a:latin typeface="宋体" panose="02010600030101010101" pitchFamily="2" charset="-122"/>
              </a:rPr>
              <a:t>CPU</a:t>
            </a:r>
          </a:p>
        </p:txBody>
      </p:sp>
      <p:cxnSp>
        <p:nvCxnSpPr>
          <p:cNvPr id="31754" name="Elbow Connector 40"/>
          <p:cNvCxnSpPr>
            <a:cxnSpLocks noChangeShapeType="1"/>
            <a:stCxn id="31752" idx="1"/>
          </p:cNvCxnSpPr>
          <p:nvPr/>
        </p:nvCxnSpPr>
        <p:spPr bwMode="auto">
          <a:xfrm rot="10800000">
            <a:off x="4275283" y="3970229"/>
            <a:ext cx="2407546" cy="366013"/>
          </a:xfrm>
          <a:prstGeom prst="bentConnector3">
            <a:avLst>
              <a:gd name="adj1" fmla="val 50000"/>
            </a:avLst>
          </a:prstGeom>
          <a:noFill/>
          <a:ln w="38100" algn="ctr">
            <a:solidFill>
              <a:srgbClr val="C7000B"/>
            </a:solidFill>
            <a:prstDash val="solid"/>
            <a:round/>
            <a:headEnd type="arrow"/>
            <a:tailEnd type="oval" w="med" len="med"/>
          </a:ln>
          <a:effectLst/>
        </p:spPr>
      </p:cxnSp>
      <p:sp>
        <p:nvSpPr>
          <p:cNvPr id="31756" name="标题 1"/>
          <p:cNvSpPr>
            <a:spLocks noGrp="1"/>
          </p:cNvSpPr>
          <p:nvPr>
            <p:ph type="title"/>
          </p:nvPr>
        </p:nvSpPr>
        <p:spPr>
          <a:xfrm>
            <a:off x="611560" y="900689"/>
            <a:ext cx="8046244" cy="485982"/>
          </a:xfrm>
        </p:spPr>
        <p:txBody>
          <a:bodyPr>
            <a:normAutofit fontScale="90000"/>
          </a:bodyPr>
          <a:lstStyle/>
          <a:p>
            <a:pPr marL="457200" indent="-457200" eaLnBrk="1" hangingPunct="1">
              <a:lnSpc>
                <a:spcPts val="5600"/>
              </a:lnSpc>
              <a:spcBef>
                <a:spcPts val="600"/>
              </a:spcBef>
              <a:buFont typeface="Wingdings" panose="05000000000000000000" pitchFamily="2" charset="2"/>
              <a:buChar char="Ø"/>
            </a:pPr>
            <a:r>
              <a:rPr lang="zh-CN" altLang="en-US" sz="3200" b="1" kern="1200" dirty="0">
                <a:solidFill>
                  <a:srgbClr val="0000FF"/>
                </a:solidFill>
                <a:latin typeface="Verdana" pitchFamily="34" charset="0"/>
                <a:ea typeface="宋体" pitchFamily="2" charset="-122"/>
                <a:cs typeface="+mn-cs"/>
              </a:rPr>
              <a:t>服务器内部视图</a:t>
            </a:r>
          </a:p>
        </p:txBody>
      </p:sp>
      <p:cxnSp>
        <p:nvCxnSpPr>
          <p:cNvPr id="31757" name="Shape 16"/>
          <p:cNvCxnSpPr>
            <a:cxnSpLocks noChangeShapeType="1"/>
          </p:cNvCxnSpPr>
          <p:nvPr/>
        </p:nvCxnSpPr>
        <p:spPr bwMode="auto">
          <a:xfrm rot="16200000" flipV="1">
            <a:off x="5255113" y="4730536"/>
            <a:ext cx="433730" cy="224120"/>
          </a:xfrm>
          <a:prstGeom prst="bentConnector3">
            <a:avLst>
              <a:gd name="adj1" fmla="val 50000"/>
            </a:avLst>
          </a:prstGeom>
          <a:noFill/>
          <a:ln w="38100" algn="ctr">
            <a:solidFill>
              <a:srgbClr val="C7000B"/>
            </a:solidFill>
            <a:prstDash val="solid"/>
            <a:round/>
            <a:headEnd type="arrow"/>
            <a:tailEnd type="oval" w="med" len="med"/>
          </a:ln>
          <a:effectLst/>
        </p:spPr>
      </p:cxnSp>
      <p:sp>
        <p:nvSpPr>
          <p:cNvPr id="31758" name="TextBox 25"/>
          <p:cNvSpPr txBox="1">
            <a:spLocks noChangeArrowheads="1"/>
          </p:cNvSpPr>
          <p:nvPr/>
        </p:nvSpPr>
        <p:spPr bwMode="auto">
          <a:xfrm>
            <a:off x="1606963" y="5065162"/>
            <a:ext cx="829866" cy="276999"/>
          </a:xfrm>
          <a:prstGeom prst="rect">
            <a:avLst/>
          </a:prstGeom>
          <a:noFill/>
          <a:ln w="9525">
            <a:solidFill>
              <a:schemeClr val="tx1"/>
            </a:solidFill>
            <a:miter lim="800000"/>
            <a:headEnd/>
            <a:tailEnd/>
          </a:ln>
        </p:spPr>
        <p:txBody>
          <a:bodyPr>
            <a:spAutoFit/>
          </a:bodyPr>
          <a:lstStyle/>
          <a:p>
            <a:pPr algn="ctr">
              <a:spcBef>
                <a:spcPct val="50000"/>
              </a:spcBef>
            </a:pPr>
            <a:r>
              <a:rPr lang="zh-CN" altLang="en-US" sz="1200" dirty="0">
                <a:latin typeface="宋体" panose="02010600030101010101" pitchFamily="2" charset="-122"/>
              </a:rPr>
              <a:t>硬盘</a:t>
            </a:r>
            <a:endParaRPr lang="en-US" altLang="zh-CN" sz="1200" dirty="0">
              <a:latin typeface="宋体" panose="02010600030101010101" pitchFamily="2" charset="-122"/>
            </a:endParaRPr>
          </a:p>
        </p:txBody>
      </p:sp>
      <p:cxnSp>
        <p:nvCxnSpPr>
          <p:cNvPr id="31759" name="Shape 16"/>
          <p:cNvCxnSpPr>
            <a:cxnSpLocks noChangeShapeType="1"/>
            <a:stCxn id="31758" idx="0"/>
          </p:cNvCxnSpPr>
          <p:nvPr/>
        </p:nvCxnSpPr>
        <p:spPr bwMode="auto">
          <a:xfrm rot="5400000" flipH="1" flipV="1">
            <a:off x="1860865" y="4904129"/>
            <a:ext cx="322065" cy="2"/>
          </a:xfrm>
          <a:prstGeom prst="bentConnector3">
            <a:avLst>
              <a:gd name="adj1" fmla="val 50000"/>
            </a:avLst>
          </a:prstGeom>
          <a:noFill/>
          <a:ln w="38100" algn="ctr">
            <a:solidFill>
              <a:srgbClr val="C7000B"/>
            </a:solidFill>
            <a:prstDash val="solid"/>
            <a:round/>
            <a:headEnd type="arrow"/>
            <a:tailEnd type="oval" w="med" len="med"/>
          </a:ln>
          <a:effectLst/>
        </p:spPr>
      </p:cxnSp>
      <p:cxnSp>
        <p:nvCxnSpPr>
          <p:cNvPr id="31760" name="Shape 13"/>
          <p:cNvCxnSpPr>
            <a:cxnSpLocks noChangeShapeType="1"/>
            <a:stCxn id="31751" idx="1"/>
          </p:cNvCxnSpPr>
          <p:nvPr/>
        </p:nvCxnSpPr>
        <p:spPr bwMode="auto">
          <a:xfrm rot="10800000">
            <a:off x="5665525" y="2411487"/>
            <a:ext cx="1005718" cy="15711"/>
          </a:xfrm>
          <a:prstGeom prst="bentConnector3">
            <a:avLst>
              <a:gd name="adj1" fmla="val 50000"/>
            </a:avLst>
          </a:prstGeom>
          <a:noFill/>
          <a:ln w="38100" algn="ctr">
            <a:solidFill>
              <a:srgbClr val="C7000B"/>
            </a:solidFill>
            <a:prstDash val="solid"/>
            <a:round/>
            <a:headEnd type="arrow"/>
            <a:tailEnd type="oval" w="med" len="med"/>
          </a:ln>
          <a:effectLst/>
        </p:spPr>
      </p:cxnSp>
      <p:sp>
        <p:nvSpPr>
          <p:cNvPr id="16" name="文本框 15">
            <a:extLst>
              <a:ext uri="{FF2B5EF4-FFF2-40B4-BE49-F238E27FC236}">
                <a16:creationId xmlns:a16="http://schemas.microsoft.com/office/drawing/2014/main" id="{7CC9FBAB-065A-49F8-9CDE-6C21DDA108F8}"/>
              </a:ext>
            </a:extLst>
          </p:cNvPr>
          <p:cNvSpPr txBox="1"/>
          <p:nvPr/>
        </p:nvSpPr>
        <p:spPr>
          <a:xfrm>
            <a:off x="542674" y="171271"/>
            <a:ext cx="4572000" cy="718530"/>
          </a:xfrm>
          <a:prstGeom prst="rect">
            <a:avLst/>
          </a:prstGeom>
          <a:noFill/>
        </p:spPr>
        <p:txBody>
          <a:bodyPr wrap="square">
            <a:spAutoFit/>
          </a:bodyPr>
          <a:lstStyle/>
          <a:p>
            <a:pPr eaLnBrk="1" hangingPunct="1">
              <a:lnSpc>
                <a:spcPts val="5600"/>
              </a:lnSpc>
              <a:spcBef>
                <a:spcPts val="600"/>
              </a:spcBef>
            </a:pPr>
            <a:r>
              <a:rPr lang="en-US" altLang="zh-CN" sz="3400" b="1" dirty="0">
                <a:solidFill>
                  <a:srgbClr val="0000FF"/>
                </a:solidFill>
              </a:rPr>
              <a:t>N.1  </a:t>
            </a:r>
            <a:r>
              <a:rPr lang="zh-CN" altLang="en-US" sz="3400" b="1" dirty="0">
                <a:solidFill>
                  <a:srgbClr val="0000FF"/>
                </a:solidFill>
              </a:rPr>
              <a:t>计算机系统概述</a:t>
            </a:r>
          </a:p>
        </p:txBody>
      </p:sp>
    </p:spTree>
    <p:extLst>
      <p:ext uri="{BB962C8B-B14F-4D97-AF65-F5344CB8AC3E}">
        <p14:creationId xmlns:p14="http://schemas.microsoft.com/office/powerpoint/2010/main" val="635807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372" y="902432"/>
            <a:ext cx="8046244" cy="485982"/>
          </a:xfrm>
        </p:spPr>
        <p:txBody>
          <a:bodyPr>
            <a:noAutofit/>
          </a:bodyPr>
          <a:lstStyle/>
          <a:p>
            <a:pPr marL="457200" indent="-457200" eaLnBrk="1" hangingPunct="1">
              <a:lnSpc>
                <a:spcPts val="5600"/>
              </a:lnSpc>
              <a:spcBef>
                <a:spcPts val="600"/>
              </a:spcBef>
              <a:buFont typeface="Wingdings" panose="05000000000000000000" pitchFamily="2" charset="2"/>
              <a:buChar char="Ø"/>
            </a:pPr>
            <a:r>
              <a:rPr lang="en-US" altLang="zh-CN" sz="2800" b="1" kern="1200" dirty="0" err="1">
                <a:solidFill>
                  <a:srgbClr val="0000FF"/>
                </a:solidFill>
                <a:latin typeface="Verdana" pitchFamily="34" charset="0"/>
                <a:ea typeface="宋体" pitchFamily="2" charset="-122"/>
                <a:cs typeface="+mn-cs"/>
              </a:rPr>
              <a:t>TaiShan</a:t>
            </a:r>
            <a:r>
              <a:rPr lang="zh-CN" altLang="en-US" sz="2800" b="1" kern="1200" dirty="0">
                <a:solidFill>
                  <a:srgbClr val="0000FF"/>
                </a:solidFill>
                <a:latin typeface="Verdana" pitchFamily="34" charset="0"/>
                <a:ea typeface="宋体" pitchFamily="2" charset="-122"/>
                <a:cs typeface="+mn-cs"/>
              </a:rPr>
              <a:t>服务器物理结构</a:t>
            </a:r>
          </a:p>
        </p:txBody>
      </p:sp>
      <p:pic>
        <p:nvPicPr>
          <p:cNvPr id="4" name="Picture 5239"/>
          <p:cNvPicPr/>
          <p:nvPr/>
        </p:nvPicPr>
        <p:blipFill>
          <a:blip r:embed="rId2"/>
          <a:stretch>
            <a:fillRect/>
          </a:stretch>
        </p:blipFill>
        <p:spPr>
          <a:xfrm>
            <a:off x="627530" y="2267886"/>
            <a:ext cx="4628961" cy="2889592"/>
          </a:xfrm>
          <a:prstGeom prst="rect">
            <a:avLst/>
          </a:prstGeom>
        </p:spPr>
      </p:pic>
      <p:graphicFrame>
        <p:nvGraphicFramePr>
          <p:cNvPr id="5" name="表格 4"/>
          <p:cNvGraphicFramePr>
            <a:graphicFrameLocks noGrp="1"/>
          </p:cNvGraphicFramePr>
          <p:nvPr/>
        </p:nvGraphicFramePr>
        <p:xfrm>
          <a:off x="5447258" y="2782014"/>
          <a:ext cx="3147865" cy="1724978"/>
        </p:xfrm>
        <a:graphic>
          <a:graphicData uri="http://schemas.openxmlformats.org/drawingml/2006/table">
            <a:tbl>
              <a:tblPr firstRow="1" firstCol="1" bandRow="1"/>
              <a:tblGrid>
                <a:gridCol w="300008">
                  <a:extLst>
                    <a:ext uri="{9D8B030D-6E8A-4147-A177-3AD203B41FA5}">
                      <a16:colId xmlns:a16="http://schemas.microsoft.com/office/drawing/2014/main" val="20000"/>
                    </a:ext>
                  </a:extLst>
                </a:gridCol>
                <a:gridCol w="1331430">
                  <a:extLst>
                    <a:ext uri="{9D8B030D-6E8A-4147-A177-3AD203B41FA5}">
                      <a16:colId xmlns:a16="http://schemas.microsoft.com/office/drawing/2014/main" val="20001"/>
                    </a:ext>
                  </a:extLst>
                </a:gridCol>
                <a:gridCol w="251318">
                  <a:extLst>
                    <a:ext uri="{9D8B030D-6E8A-4147-A177-3AD203B41FA5}">
                      <a16:colId xmlns:a16="http://schemas.microsoft.com/office/drawing/2014/main" val="20002"/>
                    </a:ext>
                  </a:extLst>
                </a:gridCol>
                <a:gridCol w="1265109">
                  <a:extLst>
                    <a:ext uri="{9D8B030D-6E8A-4147-A177-3AD203B41FA5}">
                      <a16:colId xmlns:a16="http://schemas.microsoft.com/office/drawing/2014/main" val="20003"/>
                    </a:ext>
                  </a:extLst>
                </a:gridCol>
              </a:tblGrid>
              <a:tr h="146209">
                <a:tc>
                  <a:txBody>
                    <a:bodyPr/>
                    <a:lstStyle/>
                    <a:p>
                      <a:pPr>
                        <a:lnSpc>
                          <a:spcPct val="107000"/>
                        </a:lnSpc>
                        <a:spcAft>
                          <a:spcPts val="0"/>
                        </a:spcAft>
                      </a:pPr>
                      <a:r>
                        <a:rPr lang="en-US" sz="900" kern="100" baseline="0" dirty="0">
                          <a:solidFill>
                            <a:srgbClr val="000000"/>
                          </a:solidFill>
                          <a:effectLst/>
                          <a:latin typeface="宋体" panose="02010600030101010101" pitchFamily="2" charset="-122"/>
                          <a:ea typeface="宋体" panose="02010600030101010101" pitchFamily="2" charset="-122"/>
                          <a:cs typeface="Microsoft YaHei" panose="020B0503020204020204" pitchFamily="34" charset="-122"/>
                        </a:rPr>
                        <a:t>1</a:t>
                      </a:r>
                      <a:endParaRPr lang="zh-CN" sz="900" kern="100" baseline="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900" kern="100" baseline="0" dirty="0">
                          <a:solidFill>
                            <a:srgbClr val="000000"/>
                          </a:solidFill>
                          <a:effectLst/>
                          <a:latin typeface="宋体" panose="02010600030101010101" pitchFamily="2" charset="-122"/>
                          <a:ea typeface="宋体" panose="02010600030101010101" pitchFamily="2" charset="-122"/>
                          <a:cs typeface="Microsoft YaHei" panose="020B0503020204020204" pitchFamily="34" charset="-122"/>
                        </a:rPr>
                        <a:t>IO</a:t>
                      </a:r>
                      <a:r>
                        <a:rPr lang="zh-CN" sz="900" kern="100" baseline="0" dirty="0">
                          <a:solidFill>
                            <a:srgbClr val="000000"/>
                          </a:solidFill>
                          <a:effectLst/>
                          <a:latin typeface="宋体" panose="02010600030101010101" pitchFamily="2" charset="-122"/>
                          <a:ea typeface="宋体" panose="02010600030101010101" pitchFamily="2" charset="-122"/>
                          <a:cs typeface="Microsoft YaHei" panose="020B0503020204020204" pitchFamily="34" charset="-122"/>
                        </a:rPr>
                        <a:t>模组</a:t>
                      </a:r>
                      <a:r>
                        <a:rPr lang="en-US" sz="900" kern="100" baseline="0" dirty="0">
                          <a:solidFill>
                            <a:srgbClr val="000000"/>
                          </a:solidFill>
                          <a:effectLst/>
                          <a:latin typeface="宋体" panose="02010600030101010101" pitchFamily="2" charset="-122"/>
                          <a:ea typeface="宋体" panose="02010600030101010101" pitchFamily="2" charset="-122"/>
                          <a:cs typeface="Microsoft YaHei" panose="020B0503020204020204" pitchFamily="34" charset="-122"/>
                        </a:rPr>
                        <a:t>1</a:t>
                      </a:r>
                      <a:endParaRPr lang="zh-CN" sz="900" kern="100" baseline="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900" kern="100" baseline="0" dirty="0">
                          <a:solidFill>
                            <a:srgbClr val="000000"/>
                          </a:solidFill>
                          <a:effectLst/>
                          <a:latin typeface="宋体" panose="02010600030101010101" pitchFamily="2" charset="-122"/>
                          <a:ea typeface="宋体" panose="02010600030101010101" pitchFamily="2" charset="-122"/>
                          <a:cs typeface="Microsoft YaHei" panose="020B0503020204020204" pitchFamily="34" charset="-122"/>
                        </a:rPr>
                        <a:t>2</a:t>
                      </a:r>
                      <a:endParaRPr lang="zh-CN" sz="900" kern="100" baseline="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en-US" sz="900" kern="100" baseline="0" dirty="0">
                          <a:solidFill>
                            <a:srgbClr val="000000"/>
                          </a:solidFill>
                          <a:effectLst/>
                          <a:latin typeface="宋体" panose="02010600030101010101" pitchFamily="2" charset="-122"/>
                          <a:ea typeface="宋体" panose="02010600030101010101" pitchFamily="2" charset="-122"/>
                          <a:cs typeface="Microsoft YaHei" panose="020B0503020204020204" pitchFamily="34" charset="-122"/>
                        </a:rPr>
                        <a:t>IO</a:t>
                      </a:r>
                      <a:r>
                        <a:rPr lang="zh-CN" sz="900" kern="100" baseline="0" dirty="0">
                          <a:solidFill>
                            <a:srgbClr val="000000"/>
                          </a:solidFill>
                          <a:effectLst/>
                          <a:latin typeface="宋体" panose="02010600030101010101" pitchFamily="2" charset="-122"/>
                          <a:ea typeface="宋体" panose="02010600030101010101" pitchFamily="2" charset="-122"/>
                          <a:cs typeface="Microsoft YaHei" panose="020B0503020204020204" pitchFamily="34" charset="-122"/>
                        </a:rPr>
                        <a:t>模组</a:t>
                      </a:r>
                      <a:r>
                        <a:rPr lang="en-US" sz="900" kern="100" baseline="0" dirty="0">
                          <a:solidFill>
                            <a:srgbClr val="000000"/>
                          </a:solidFill>
                          <a:effectLst/>
                          <a:latin typeface="宋体" panose="02010600030101010101" pitchFamily="2" charset="-122"/>
                          <a:ea typeface="宋体" panose="02010600030101010101" pitchFamily="2" charset="-122"/>
                          <a:cs typeface="Microsoft YaHei" panose="020B0503020204020204" pitchFamily="34" charset="-122"/>
                        </a:rPr>
                        <a:t>2</a:t>
                      </a:r>
                      <a:endParaRPr lang="zh-CN" sz="900" kern="100" baseline="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0" marR="0" marT="0" marB="0">
                    <a:lnL>
                      <a:noFill/>
                    </a:lnL>
                    <a:lnR>
                      <a:noFill/>
                    </a:lnR>
                    <a:lnT>
                      <a:noFill/>
                    </a:lnT>
                    <a:lnB>
                      <a:noFill/>
                    </a:lnB>
                  </a:tcPr>
                </a:tc>
                <a:extLst>
                  <a:ext uri="{0D108BD9-81ED-4DB2-BD59-A6C34878D82A}">
                    <a16:rowId xmlns:a16="http://schemas.microsoft.com/office/drawing/2014/main" val="10000"/>
                  </a:ext>
                </a:extLst>
              </a:tr>
              <a:tr h="179070">
                <a:tc>
                  <a:txBody>
                    <a:bodyPr/>
                    <a:lstStyle/>
                    <a:p>
                      <a:pPr>
                        <a:lnSpc>
                          <a:spcPct val="107000"/>
                        </a:lnSpc>
                        <a:spcAft>
                          <a:spcPts val="0"/>
                        </a:spcAft>
                      </a:pPr>
                      <a:r>
                        <a:rPr lang="en-US" sz="900" kern="100" baseline="0" dirty="0">
                          <a:solidFill>
                            <a:srgbClr val="000000"/>
                          </a:solidFill>
                          <a:effectLst/>
                          <a:latin typeface="宋体" panose="02010600030101010101" pitchFamily="2" charset="-122"/>
                          <a:ea typeface="宋体" panose="02010600030101010101" pitchFamily="2" charset="-122"/>
                          <a:cs typeface="Microsoft YaHei" panose="020B0503020204020204" pitchFamily="34" charset="-122"/>
                        </a:rPr>
                        <a:t>3</a:t>
                      </a:r>
                      <a:endParaRPr lang="zh-CN" sz="900" kern="100" baseline="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zh-CN" sz="900" kern="100" baseline="0" dirty="0">
                          <a:solidFill>
                            <a:srgbClr val="000000"/>
                          </a:solidFill>
                          <a:effectLst/>
                          <a:latin typeface="宋体" panose="02010600030101010101" pitchFamily="2" charset="-122"/>
                          <a:ea typeface="宋体" panose="02010600030101010101" pitchFamily="2" charset="-122"/>
                          <a:cs typeface="Microsoft YaHei" panose="020B0503020204020204" pitchFamily="34" charset="-122"/>
                        </a:rPr>
                        <a:t>电源模块</a:t>
                      </a:r>
                      <a:endParaRPr lang="zh-CN" sz="900" kern="100" baseline="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900" kern="100" baseline="0" dirty="0">
                          <a:solidFill>
                            <a:srgbClr val="000000"/>
                          </a:solidFill>
                          <a:effectLst/>
                          <a:latin typeface="宋体" panose="02010600030101010101" pitchFamily="2" charset="-122"/>
                          <a:ea typeface="宋体" panose="02010600030101010101" pitchFamily="2" charset="-122"/>
                          <a:cs typeface="Microsoft YaHei" panose="020B0503020204020204" pitchFamily="34" charset="-122"/>
                        </a:rPr>
                        <a:t>4</a:t>
                      </a:r>
                      <a:endParaRPr lang="zh-CN" sz="900" kern="100" baseline="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zh-CN" sz="900" kern="100" baseline="0" dirty="0">
                          <a:solidFill>
                            <a:srgbClr val="000000"/>
                          </a:solidFill>
                          <a:effectLst/>
                          <a:latin typeface="宋体" panose="02010600030101010101" pitchFamily="2" charset="-122"/>
                          <a:ea typeface="宋体" panose="02010600030101010101" pitchFamily="2" charset="-122"/>
                          <a:cs typeface="Microsoft YaHei" panose="020B0503020204020204" pitchFamily="34" charset="-122"/>
                        </a:rPr>
                        <a:t>机箱</a:t>
                      </a:r>
                      <a:endParaRPr lang="zh-CN" sz="900" kern="100" baseline="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0" marR="0" marT="0" marB="0">
                    <a:lnL>
                      <a:noFill/>
                    </a:lnL>
                    <a:lnR>
                      <a:noFill/>
                    </a:lnR>
                    <a:lnT>
                      <a:noFill/>
                    </a:lnT>
                    <a:lnB>
                      <a:noFill/>
                    </a:lnB>
                  </a:tcPr>
                </a:tc>
                <a:extLst>
                  <a:ext uri="{0D108BD9-81ED-4DB2-BD59-A6C34878D82A}">
                    <a16:rowId xmlns:a16="http://schemas.microsoft.com/office/drawing/2014/main" val="10001"/>
                  </a:ext>
                </a:extLst>
              </a:tr>
              <a:tr h="179070">
                <a:tc>
                  <a:txBody>
                    <a:bodyPr/>
                    <a:lstStyle/>
                    <a:p>
                      <a:pPr>
                        <a:lnSpc>
                          <a:spcPct val="107000"/>
                        </a:lnSpc>
                        <a:spcAft>
                          <a:spcPts val="0"/>
                        </a:spcAft>
                      </a:pPr>
                      <a:r>
                        <a:rPr lang="en-US" sz="900" kern="100" baseline="0" dirty="0">
                          <a:solidFill>
                            <a:srgbClr val="000000"/>
                          </a:solidFill>
                          <a:effectLst/>
                          <a:latin typeface="宋体" panose="02010600030101010101" pitchFamily="2" charset="-122"/>
                          <a:ea typeface="宋体" panose="02010600030101010101" pitchFamily="2" charset="-122"/>
                          <a:cs typeface="Microsoft YaHei" panose="020B0503020204020204" pitchFamily="34" charset="-122"/>
                        </a:rPr>
                        <a:t>5</a:t>
                      </a:r>
                      <a:endParaRPr lang="zh-CN" sz="900" kern="100" baseline="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900" kern="100" baseline="0" dirty="0">
                          <a:solidFill>
                            <a:srgbClr val="000000"/>
                          </a:solidFill>
                          <a:effectLst/>
                          <a:latin typeface="宋体" panose="02010600030101010101" pitchFamily="2" charset="-122"/>
                          <a:ea typeface="宋体" panose="02010600030101010101" pitchFamily="2" charset="-122"/>
                          <a:cs typeface="Microsoft YaHei" panose="020B0503020204020204" pitchFamily="34" charset="-122"/>
                        </a:rPr>
                        <a:t>IO</a:t>
                      </a:r>
                      <a:r>
                        <a:rPr lang="zh-CN" sz="900" kern="100" baseline="0" dirty="0">
                          <a:solidFill>
                            <a:srgbClr val="000000"/>
                          </a:solidFill>
                          <a:effectLst/>
                          <a:latin typeface="宋体" panose="02010600030101010101" pitchFamily="2" charset="-122"/>
                          <a:ea typeface="宋体" panose="02010600030101010101" pitchFamily="2" charset="-122"/>
                          <a:cs typeface="Microsoft YaHei" panose="020B0503020204020204" pitchFamily="34" charset="-122"/>
                        </a:rPr>
                        <a:t>模组</a:t>
                      </a:r>
                      <a:r>
                        <a:rPr lang="en-US" sz="900" kern="100" baseline="0" dirty="0">
                          <a:solidFill>
                            <a:srgbClr val="000000"/>
                          </a:solidFill>
                          <a:effectLst/>
                          <a:latin typeface="宋体" panose="02010600030101010101" pitchFamily="2" charset="-122"/>
                          <a:ea typeface="宋体" panose="02010600030101010101" pitchFamily="2" charset="-122"/>
                          <a:cs typeface="Microsoft YaHei" panose="020B0503020204020204" pitchFamily="34" charset="-122"/>
                        </a:rPr>
                        <a:t>3</a:t>
                      </a:r>
                      <a:endParaRPr lang="zh-CN" sz="900" kern="100" baseline="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900" kern="100" baseline="0" dirty="0">
                          <a:solidFill>
                            <a:srgbClr val="000000"/>
                          </a:solidFill>
                          <a:effectLst/>
                          <a:latin typeface="宋体" panose="02010600030101010101" pitchFamily="2" charset="-122"/>
                          <a:ea typeface="宋体" panose="02010600030101010101" pitchFamily="2" charset="-122"/>
                          <a:cs typeface="Microsoft YaHei" panose="020B0503020204020204" pitchFamily="34" charset="-122"/>
                        </a:rPr>
                        <a:t>6</a:t>
                      </a:r>
                      <a:endParaRPr lang="zh-CN" sz="900" kern="100" baseline="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0" marR="0" marT="0" marB="0">
                    <a:lnL>
                      <a:noFill/>
                    </a:lnL>
                    <a:lnR>
                      <a:noFill/>
                    </a:lnR>
                    <a:lnT>
                      <a:noFill/>
                    </a:lnT>
                    <a:lnB>
                      <a:noFill/>
                    </a:lnB>
                  </a:tcPr>
                </a:tc>
                <a:tc>
                  <a:txBody>
                    <a:bodyPr/>
                    <a:lstStyle/>
                    <a:p>
                      <a:pPr marL="635" algn="just">
                        <a:lnSpc>
                          <a:spcPct val="107000"/>
                        </a:lnSpc>
                        <a:spcAft>
                          <a:spcPts val="0"/>
                        </a:spcAft>
                      </a:pPr>
                      <a:r>
                        <a:rPr lang="zh-CN" sz="900" kern="100" baseline="0" dirty="0">
                          <a:solidFill>
                            <a:srgbClr val="000000"/>
                          </a:solidFill>
                          <a:effectLst/>
                          <a:latin typeface="宋体" panose="02010600030101010101" pitchFamily="2" charset="-122"/>
                          <a:ea typeface="宋体" panose="02010600030101010101" pitchFamily="2" charset="-122"/>
                          <a:cs typeface="Microsoft YaHei" panose="020B0503020204020204" pitchFamily="34" charset="-122"/>
                        </a:rPr>
                        <a:t>超级电容支架</a:t>
                      </a:r>
                      <a:endParaRPr lang="zh-CN" sz="900" kern="100" baseline="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0" marR="0" marT="0" marB="0">
                    <a:lnL>
                      <a:noFill/>
                    </a:lnL>
                    <a:lnR>
                      <a:noFill/>
                    </a:lnR>
                    <a:lnT>
                      <a:noFill/>
                    </a:lnT>
                    <a:lnB>
                      <a:noFill/>
                    </a:lnB>
                  </a:tcPr>
                </a:tc>
                <a:extLst>
                  <a:ext uri="{0D108BD9-81ED-4DB2-BD59-A6C34878D82A}">
                    <a16:rowId xmlns:a16="http://schemas.microsoft.com/office/drawing/2014/main" val="10002"/>
                  </a:ext>
                </a:extLst>
              </a:tr>
              <a:tr h="179070">
                <a:tc>
                  <a:txBody>
                    <a:bodyPr/>
                    <a:lstStyle/>
                    <a:p>
                      <a:pPr>
                        <a:lnSpc>
                          <a:spcPct val="107000"/>
                        </a:lnSpc>
                        <a:spcAft>
                          <a:spcPts val="0"/>
                        </a:spcAft>
                      </a:pPr>
                      <a:r>
                        <a:rPr lang="en-US" sz="900" kern="100" baseline="0" dirty="0">
                          <a:solidFill>
                            <a:srgbClr val="000000"/>
                          </a:solidFill>
                          <a:effectLst/>
                          <a:latin typeface="宋体" panose="02010600030101010101" pitchFamily="2" charset="-122"/>
                          <a:ea typeface="宋体" panose="02010600030101010101" pitchFamily="2" charset="-122"/>
                          <a:cs typeface="Microsoft YaHei" panose="020B0503020204020204" pitchFamily="34" charset="-122"/>
                        </a:rPr>
                        <a:t>7</a:t>
                      </a:r>
                      <a:endParaRPr lang="zh-CN" sz="900" kern="100" baseline="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zh-CN" sz="900" kern="100" baseline="0" dirty="0">
                          <a:solidFill>
                            <a:srgbClr val="000000"/>
                          </a:solidFill>
                          <a:effectLst/>
                          <a:latin typeface="宋体" panose="02010600030101010101" pitchFamily="2" charset="-122"/>
                          <a:ea typeface="宋体" panose="02010600030101010101" pitchFamily="2" charset="-122"/>
                          <a:cs typeface="Microsoft YaHei" panose="020B0503020204020204" pitchFamily="34" charset="-122"/>
                        </a:rPr>
                        <a:t>导风罩</a:t>
                      </a:r>
                      <a:endParaRPr lang="zh-CN" sz="900" kern="100" baseline="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900" kern="100" baseline="0" dirty="0">
                          <a:solidFill>
                            <a:srgbClr val="000000"/>
                          </a:solidFill>
                          <a:effectLst/>
                          <a:latin typeface="宋体" panose="02010600030101010101" pitchFamily="2" charset="-122"/>
                          <a:ea typeface="宋体" panose="02010600030101010101" pitchFamily="2" charset="-122"/>
                          <a:cs typeface="Microsoft YaHei" panose="020B0503020204020204" pitchFamily="34" charset="-122"/>
                        </a:rPr>
                        <a:t>8</a:t>
                      </a:r>
                      <a:endParaRPr lang="zh-CN" sz="900" kern="100" baseline="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0" marR="0" marT="0" marB="0">
                    <a:lnL>
                      <a:noFill/>
                    </a:lnL>
                    <a:lnR>
                      <a:noFill/>
                    </a:lnR>
                    <a:lnT>
                      <a:noFill/>
                    </a:lnT>
                    <a:lnB>
                      <a:noFill/>
                    </a:lnB>
                  </a:tcPr>
                </a:tc>
                <a:tc>
                  <a:txBody>
                    <a:bodyPr/>
                    <a:lstStyle/>
                    <a:p>
                      <a:pPr marL="635" algn="just">
                        <a:lnSpc>
                          <a:spcPct val="107000"/>
                        </a:lnSpc>
                        <a:spcAft>
                          <a:spcPts val="0"/>
                        </a:spcAft>
                      </a:pPr>
                      <a:r>
                        <a:rPr lang="zh-CN" sz="900" kern="100" baseline="0" dirty="0">
                          <a:solidFill>
                            <a:srgbClr val="000000"/>
                          </a:solidFill>
                          <a:effectLst/>
                          <a:latin typeface="宋体" panose="02010600030101010101" pitchFamily="2" charset="-122"/>
                          <a:ea typeface="宋体" panose="02010600030101010101" pitchFamily="2" charset="-122"/>
                          <a:cs typeface="Microsoft YaHei" panose="020B0503020204020204" pitchFamily="34" charset="-122"/>
                        </a:rPr>
                        <a:t>前置硬盘背板</a:t>
                      </a:r>
                      <a:endParaRPr lang="zh-CN" sz="900" kern="100" baseline="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0" marR="0" marT="0" marB="0">
                    <a:lnL>
                      <a:noFill/>
                    </a:lnL>
                    <a:lnR>
                      <a:noFill/>
                    </a:lnR>
                    <a:lnT>
                      <a:noFill/>
                    </a:lnT>
                    <a:lnB>
                      <a:noFill/>
                    </a:lnB>
                  </a:tcPr>
                </a:tc>
                <a:extLst>
                  <a:ext uri="{0D108BD9-81ED-4DB2-BD59-A6C34878D82A}">
                    <a16:rowId xmlns:a16="http://schemas.microsoft.com/office/drawing/2014/main" val="10003"/>
                  </a:ext>
                </a:extLst>
              </a:tr>
              <a:tr h="179070">
                <a:tc>
                  <a:txBody>
                    <a:bodyPr/>
                    <a:lstStyle/>
                    <a:p>
                      <a:pPr>
                        <a:lnSpc>
                          <a:spcPct val="107000"/>
                        </a:lnSpc>
                        <a:spcAft>
                          <a:spcPts val="0"/>
                        </a:spcAft>
                      </a:pPr>
                      <a:r>
                        <a:rPr lang="en-US" sz="900" kern="100" baseline="0" dirty="0">
                          <a:solidFill>
                            <a:srgbClr val="000000"/>
                          </a:solidFill>
                          <a:effectLst/>
                          <a:latin typeface="宋体" panose="02010600030101010101" pitchFamily="2" charset="-122"/>
                          <a:ea typeface="宋体" panose="02010600030101010101" pitchFamily="2" charset="-122"/>
                          <a:cs typeface="Microsoft YaHei" panose="020B0503020204020204" pitchFamily="34" charset="-122"/>
                        </a:rPr>
                        <a:t>9</a:t>
                      </a:r>
                      <a:endParaRPr lang="zh-CN" sz="900" kern="100" baseline="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zh-CN" sz="900" kern="100" baseline="0" dirty="0">
                          <a:solidFill>
                            <a:srgbClr val="000000"/>
                          </a:solidFill>
                          <a:effectLst/>
                          <a:latin typeface="宋体" panose="02010600030101010101" pitchFamily="2" charset="-122"/>
                          <a:ea typeface="宋体" panose="02010600030101010101" pitchFamily="2" charset="-122"/>
                          <a:cs typeface="Microsoft YaHei" panose="020B0503020204020204" pitchFamily="34" charset="-122"/>
                        </a:rPr>
                        <a:t>风扇支架</a:t>
                      </a:r>
                      <a:endParaRPr lang="zh-CN" sz="900" kern="100" baseline="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900" kern="100" baseline="0" dirty="0">
                          <a:solidFill>
                            <a:srgbClr val="000000"/>
                          </a:solidFill>
                          <a:effectLst/>
                          <a:latin typeface="宋体" panose="02010600030101010101" pitchFamily="2" charset="-122"/>
                          <a:ea typeface="宋体" panose="02010600030101010101" pitchFamily="2" charset="-122"/>
                          <a:cs typeface="Microsoft YaHei" panose="020B0503020204020204" pitchFamily="34" charset="-122"/>
                        </a:rPr>
                        <a:t>10</a:t>
                      </a:r>
                      <a:endParaRPr lang="zh-CN" sz="900" kern="100" baseline="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zh-CN" sz="900" kern="100" baseline="0" dirty="0">
                          <a:solidFill>
                            <a:srgbClr val="000000"/>
                          </a:solidFill>
                          <a:effectLst/>
                          <a:latin typeface="宋体" panose="02010600030101010101" pitchFamily="2" charset="-122"/>
                          <a:ea typeface="宋体" panose="02010600030101010101" pitchFamily="2" charset="-122"/>
                          <a:cs typeface="Microsoft YaHei" panose="020B0503020204020204" pitchFamily="34" charset="-122"/>
                        </a:rPr>
                        <a:t>风扇模块</a:t>
                      </a:r>
                      <a:endParaRPr lang="zh-CN" sz="900" kern="100" baseline="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0" marR="0" marT="0" marB="0">
                    <a:lnL>
                      <a:noFill/>
                    </a:lnL>
                    <a:lnR>
                      <a:noFill/>
                    </a:lnR>
                    <a:lnT>
                      <a:noFill/>
                    </a:lnT>
                    <a:lnB>
                      <a:noFill/>
                    </a:lnB>
                  </a:tcPr>
                </a:tc>
                <a:extLst>
                  <a:ext uri="{0D108BD9-81ED-4DB2-BD59-A6C34878D82A}">
                    <a16:rowId xmlns:a16="http://schemas.microsoft.com/office/drawing/2014/main" val="10004"/>
                  </a:ext>
                </a:extLst>
              </a:tr>
              <a:tr h="179070">
                <a:tc>
                  <a:txBody>
                    <a:bodyPr/>
                    <a:lstStyle/>
                    <a:p>
                      <a:pPr>
                        <a:lnSpc>
                          <a:spcPct val="107000"/>
                        </a:lnSpc>
                        <a:spcAft>
                          <a:spcPts val="0"/>
                        </a:spcAft>
                      </a:pPr>
                      <a:r>
                        <a:rPr lang="en-US" sz="900" kern="100" baseline="0" dirty="0">
                          <a:solidFill>
                            <a:srgbClr val="000000"/>
                          </a:solidFill>
                          <a:effectLst/>
                          <a:latin typeface="宋体" panose="02010600030101010101" pitchFamily="2" charset="-122"/>
                          <a:ea typeface="宋体" panose="02010600030101010101" pitchFamily="2" charset="-122"/>
                          <a:cs typeface="Microsoft YaHei" panose="020B0503020204020204" pitchFamily="34" charset="-122"/>
                        </a:rPr>
                        <a:t>11</a:t>
                      </a:r>
                      <a:endParaRPr lang="zh-CN" sz="900" kern="100" baseline="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zh-CN" sz="900" kern="100" baseline="0" dirty="0">
                          <a:solidFill>
                            <a:srgbClr val="000000"/>
                          </a:solidFill>
                          <a:effectLst/>
                          <a:latin typeface="宋体" panose="02010600030101010101" pitchFamily="2" charset="-122"/>
                          <a:ea typeface="宋体" panose="02010600030101010101" pitchFamily="2" charset="-122"/>
                          <a:cs typeface="Microsoft YaHei" panose="020B0503020204020204" pitchFamily="34" charset="-122"/>
                        </a:rPr>
                        <a:t>前置硬盘</a:t>
                      </a:r>
                      <a:endParaRPr lang="zh-CN" sz="900" kern="100" baseline="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900" kern="100" baseline="0" dirty="0">
                          <a:solidFill>
                            <a:srgbClr val="000000"/>
                          </a:solidFill>
                          <a:effectLst/>
                          <a:latin typeface="宋体" panose="02010600030101010101" pitchFamily="2" charset="-122"/>
                          <a:ea typeface="宋体" panose="02010600030101010101" pitchFamily="2" charset="-122"/>
                          <a:cs typeface="Microsoft YaHei" panose="020B0503020204020204" pitchFamily="34" charset="-122"/>
                        </a:rPr>
                        <a:t>12</a:t>
                      </a:r>
                      <a:endParaRPr lang="zh-CN" sz="900" kern="100" baseline="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zh-CN" sz="900" kern="100" baseline="0" dirty="0">
                          <a:solidFill>
                            <a:srgbClr val="000000"/>
                          </a:solidFill>
                          <a:effectLst/>
                          <a:latin typeface="宋体" panose="02010600030101010101" pitchFamily="2" charset="-122"/>
                          <a:ea typeface="宋体" panose="02010600030101010101" pitchFamily="2" charset="-122"/>
                          <a:cs typeface="Microsoft YaHei" panose="020B0503020204020204" pitchFamily="34" charset="-122"/>
                        </a:rPr>
                        <a:t>理线架</a:t>
                      </a:r>
                      <a:endParaRPr lang="zh-CN" sz="900" kern="100" baseline="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0" marR="0" marT="0" marB="0">
                    <a:lnL>
                      <a:noFill/>
                    </a:lnL>
                    <a:lnR>
                      <a:noFill/>
                    </a:lnR>
                    <a:lnT>
                      <a:noFill/>
                    </a:lnT>
                    <a:lnB>
                      <a:noFill/>
                    </a:lnB>
                  </a:tcPr>
                </a:tc>
                <a:extLst>
                  <a:ext uri="{0D108BD9-81ED-4DB2-BD59-A6C34878D82A}">
                    <a16:rowId xmlns:a16="http://schemas.microsoft.com/office/drawing/2014/main" val="10005"/>
                  </a:ext>
                </a:extLst>
              </a:tr>
              <a:tr h="179070">
                <a:tc>
                  <a:txBody>
                    <a:bodyPr/>
                    <a:lstStyle/>
                    <a:p>
                      <a:pPr>
                        <a:lnSpc>
                          <a:spcPct val="107000"/>
                        </a:lnSpc>
                        <a:spcAft>
                          <a:spcPts val="0"/>
                        </a:spcAft>
                      </a:pPr>
                      <a:r>
                        <a:rPr lang="en-US" sz="900" kern="100" baseline="0" dirty="0">
                          <a:solidFill>
                            <a:srgbClr val="000000"/>
                          </a:solidFill>
                          <a:effectLst/>
                          <a:latin typeface="宋体" panose="02010600030101010101" pitchFamily="2" charset="-122"/>
                          <a:ea typeface="宋体" panose="02010600030101010101" pitchFamily="2" charset="-122"/>
                          <a:cs typeface="Microsoft YaHei" panose="020B0503020204020204" pitchFamily="34" charset="-122"/>
                        </a:rPr>
                        <a:t>13</a:t>
                      </a:r>
                      <a:endParaRPr lang="zh-CN" sz="900" kern="100" baseline="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zh-CN" sz="900" kern="100" baseline="0" dirty="0">
                          <a:solidFill>
                            <a:srgbClr val="000000"/>
                          </a:solidFill>
                          <a:effectLst/>
                          <a:latin typeface="宋体" panose="02010600030101010101" pitchFamily="2" charset="-122"/>
                          <a:ea typeface="宋体" panose="02010600030101010101" pitchFamily="2" charset="-122"/>
                          <a:cs typeface="Microsoft YaHei" panose="020B0503020204020204" pitchFamily="34" charset="-122"/>
                        </a:rPr>
                        <a:t>散热器</a:t>
                      </a:r>
                      <a:endParaRPr lang="zh-CN" sz="900" kern="100" baseline="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900" kern="100" baseline="0" dirty="0">
                          <a:solidFill>
                            <a:srgbClr val="000000"/>
                          </a:solidFill>
                          <a:effectLst/>
                          <a:latin typeface="宋体" panose="02010600030101010101" pitchFamily="2" charset="-122"/>
                          <a:ea typeface="宋体" panose="02010600030101010101" pitchFamily="2" charset="-122"/>
                          <a:cs typeface="Microsoft YaHei" panose="020B0503020204020204" pitchFamily="34" charset="-122"/>
                        </a:rPr>
                        <a:t>14</a:t>
                      </a:r>
                      <a:endParaRPr lang="zh-CN" sz="900" kern="100" baseline="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en-US" sz="900" kern="100" baseline="0" dirty="0">
                          <a:solidFill>
                            <a:srgbClr val="000000"/>
                          </a:solidFill>
                          <a:effectLst/>
                          <a:latin typeface="宋体" panose="02010600030101010101" pitchFamily="2" charset="-122"/>
                          <a:ea typeface="宋体" panose="02010600030101010101" pitchFamily="2" charset="-122"/>
                          <a:cs typeface="Microsoft YaHei" panose="020B0503020204020204" pitchFamily="34" charset="-122"/>
                        </a:rPr>
                        <a:t>DIMM</a:t>
                      </a:r>
                      <a:endParaRPr lang="zh-CN" sz="900" kern="100" baseline="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0" marR="0" marT="0" marB="0">
                    <a:lnL>
                      <a:noFill/>
                    </a:lnL>
                    <a:lnR>
                      <a:noFill/>
                    </a:lnR>
                    <a:lnT>
                      <a:noFill/>
                    </a:lnT>
                    <a:lnB>
                      <a:noFill/>
                    </a:lnB>
                  </a:tcPr>
                </a:tc>
                <a:extLst>
                  <a:ext uri="{0D108BD9-81ED-4DB2-BD59-A6C34878D82A}">
                    <a16:rowId xmlns:a16="http://schemas.microsoft.com/office/drawing/2014/main" val="10006"/>
                  </a:ext>
                </a:extLst>
              </a:tr>
              <a:tr h="179070">
                <a:tc>
                  <a:txBody>
                    <a:bodyPr/>
                    <a:lstStyle/>
                    <a:p>
                      <a:pPr>
                        <a:lnSpc>
                          <a:spcPct val="107000"/>
                        </a:lnSpc>
                        <a:spcAft>
                          <a:spcPts val="0"/>
                        </a:spcAft>
                      </a:pPr>
                      <a:r>
                        <a:rPr lang="en-US" sz="900" kern="100" baseline="0" dirty="0">
                          <a:solidFill>
                            <a:srgbClr val="000000"/>
                          </a:solidFill>
                          <a:effectLst/>
                          <a:latin typeface="宋体" panose="02010600030101010101" pitchFamily="2" charset="-122"/>
                          <a:ea typeface="宋体" panose="02010600030101010101" pitchFamily="2" charset="-122"/>
                          <a:cs typeface="Microsoft YaHei" panose="020B0503020204020204" pitchFamily="34" charset="-122"/>
                        </a:rPr>
                        <a:t>15</a:t>
                      </a:r>
                      <a:endParaRPr lang="zh-CN" sz="900" kern="100" baseline="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zh-CN" sz="900" kern="100" baseline="0" dirty="0">
                          <a:solidFill>
                            <a:srgbClr val="000000"/>
                          </a:solidFill>
                          <a:effectLst/>
                          <a:latin typeface="宋体" panose="02010600030101010101" pitchFamily="2" charset="-122"/>
                          <a:ea typeface="宋体" panose="02010600030101010101" pitchFamily="2" charset="-122"/>
                          <a:cs typeface="Microsoft YaHei" panose="020B0503020204020204" pitchFamily="34" charset="-122"/>
                        </a:rPr>
                        <a:t>主板</a:t>
                      </a:r>
                      <a:endParaRPr lang="zh-CN" sz="900" kern="100" baseline="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900" kern="100" baseline="0" dirty="0">
                          <a:solidFill>
                            <a:srgbClr val="000000"/>
                          </a:solidFill>
                          <a:effectLst/>
                          <a:latin typeface="宋体" panose="02010600030101010101" pitchFamily="2" charset="-122"/>
                          <a:ea typeface="宋体" panose="02010600030101010101" pitchFamily="2" charset="-122"/>
                          <a:cs typeface="Microsoft YaHei" panose="020B0503020204020204" pitchFamily="34" charset="-122"/>
                        </a:rPr>
                        <a:t>16</a:t>
                      </a:r>
                      <a:endParaRPr lang="zh-CN" sz="900" kern="100" baseline="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en-US" sz="900" kern="100" baseline="0" dirty="0">
                          <a:solidFill>
                            <a:srgbClr val="000000"/>
                          </a:solidFill>
                          <a:effectLst/>
                          <a:latin typeface="宋体" panose="02010600030101010101" pitchFamily="2" charset="-122"/>
                          <a:ea typeface="宋体" panose="02010600030101010101" pitchFamily="2" charset="-122"/>
                          <a:cs typeface="Microsoft YaHei" panose="020B0503020204020204" pitchFamily="34" charset="-122"/>
                        </a:rPr>
                        <a:t>RAID</a:t>
                      </a:r>
                      <a:r>
                        <a:rPr lang="zh-CN" sz="900" kern="100" baseline="0" dirty="0">
                          <a:solidFill>
                            <a:srgbClr val="000000"/>
                          </a:solidFill>
                          <a:effectLst/>
                          <a:latin typeface="宋体" panose="02010600030101010101" pitchFamily="2" charset="-122"/>
                          <a:ea typeface="宋体" panose="02010600030101010101" pitchFamily="2" charset="-122"/>
                          <a:cs typeface="Microsoft YaHei" panose="020B0503020204020204" pitchFamily="34" charset="-122"/>
                        </a:rPr>
                        <a:t>扣卡</a:t>
                      </a:r>
                      <a:endParaRPr lang="zh-CN" sz="900" kern="100" baseline="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0" marR="0" marT="0" marB="0">
                    <a:lnL>
                      <a:noFill/>
                    </a:lnL>
                    <a:lnR>
                      <a:noFill/>
                    </a:lnR>
                    <a:lnT>
                      <a:noFill/>
                    </a:lnT>
                    <a:lnB>
                      <a:noFill/>
                    </a:lnB>
                  </a:tcPr>
                </a:tc>
                <a:extLst>
                  <a:ext uri="{0D108BD9-81ED-4DB2-BD59-A6C34878D82A}">
                    <a16:rowId xmlns:a16="http://schemas.microsoft.com/office/drawing/2014/main" val="10007"/>
                  </a:ext>
                </a:extLst>
              </a:tr>
              <a:tr h="179070">
                <a:tc>
                  <a:txBody>
                    <a:bodyPr/>
                    <a:lstStyle/>
                    <a:p>
                      <a:pPr>
                        <a:lnSpc>
                          <a:spcPct val="107000"/>
                        </a:lnSpc>
                        <a:spcAft>
                          <a:spcPts val="0"/>
                        </a:spcAft>
                      </a:pPr>
                      <a:r>
                        <a:rPr lang="en-US" sz="900" kern="100" baseline="0" dirty="0">
                          <a:solidFill>
                            <a:srgbClr val="000000"/>
                          </a:solidFill>
                          <a:effectLst/>
                          <a:latin typeface="宋体" panose="02010600030101010101" pitchFamily="2" charset="-122"/>
                          <a:ea typeface="宋体" panose="02010600030101010101" pitchFamily="2" charset="-122"/>
                          <a:cs typeface="Microsoft YaHei" panose="020B0503020204020204" pitchFamily="34" charset="-122"/>
                        </a:rPr>
                        <a:t>17</a:t>
                      </a:r>
                      <a:endParaRPr lang="zh-CN" sz="900" kern="100" baseline="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zh-CN" sz="900" kern="100" baseline="0" dirty="0">
                          <a:solidFill>
                            <a:srgbClr val="000000"/>
                          </a:solidFill>
                          <a:effectLst/>
                          <a:latin typeface="宋体" panose="02010600030101010101" pitchFamily="2" charset="-122"/>
                          <a:ea typeface="宋体" panose="02010600030101010101" pitchFamily="2" charset="-122"/>
                          <a:cs typeface="Microsoft YaHei" panose="020B0503020204020204" pitchFamily="34" charset="-122"/>
                        </a:rPr>
                        <a:t>灵活</a:t>
                      </a:r>
                      <a:r>
                        <a:rPr lang="en-US" sz="900" kern="100" baseline="0" dirty="0">
                          <a:solidFill>
                            <a:srgbClr val="000000"/>
                          </a:solidFill>
                          <a:effectLst/>
                          <a:latin typeface="宋体" panose="02010600030101010101" pitchFamily="2" charset="-122"/>
                          <a:ea typeface="宋体" panose="02010600030101010101" pitchFamily="2" charset="-122"/>
                          <a:cs typeface="Microsoft YaHei" panose="020B0503020204020204" pitchFamily="34" charset="-122"/>
                        </a:rPr>
                        <a:t>IO</a:t>
                      </a:r>
                      <a:r>
                        <a:rPr lang="zh-CN" sz="900" kern="100" baseline="0" dirty="0">
                          <a:solidFill>
                            <a:srgbClr val="000000"/>
                          </a:solidFill>
                          <a:effectLst/>
                          <a:latin typeface="宋体" panose="02010600030101010101" pitchFamily="2" charset="-122"/>
                          <a:ea typeface="宋体" panose="02010600030101010101" pitchFamily="2" charset="-122"/>
                          <a:cs typeface="Microsoft YaHei" panose="020B0503020204020204" pitchFamily="34" charset="-122"/>
                        </a:rPr>
                        <a:t>卡</a:t>
                      </a:r>
                      <a:r>
                        <a:rPr lang="en-US" sz="900" kern="100" baseline="0" dirty="0">
                          <a:solidFill>
                            <a:srgbClr val="000000"/>
                          </a:solidFill>
                          <a:effectLst/>
                          <a:latin typeface="宋体" panose="02010600030101010101" pitchFamily="2" charset="-122"/>
                          <a:ea typeface="宋体" panose="02010600030101010101" pitchFamily="2" charset="-122"/>
                          <a:cs typeface="Microsoft YaHei" panose="020B0503020204020204" pitchFamily="34" charset="-122"/>
                        </a:rPr>
                        <a:t>1</a:t>
                      </a:r>
                      <a:r>
                        <a:rPr lang="zh-CN" sz="900" kern="100" baseline="0" dirty="0">
                          <a:solidFill>
                            <a:srgbClr val="000000"/>
                          </a:solidFill>
                          <a:effectLst/>
                          <a:latin typeface="宋体" panose="02010600030101010101" pitchFamily="2" charset="-122"/>
                          <a:ea typeface="宋体" panose="02010600030101010101" pitchFamily="2" charset="-122"/>
                          <a:cs typeface="Microsoft YaHei" panose="020B0503020204020204" pitchFamily="34" charset="-122"/>
                        </a:rPr>
                        <a:t>（</a:t>
                      </a:r>
                      <a:r>
                        <a:rPr lang="en-US" sz="900" kern="100" baseline="0" dirty="0">
                          <a:solidFill>
                            <a:srgbClr val="000000"/>
                          </a:solidFill>
                          <a:effectLst/>
                          <a:latin typeface="宋体" panose="02010600030101010101" pitchFamily="2" charset="-122"/>
                          <a:ea typeface="宋体" panose="02010600030101010101" pitchFamily="2" charset="-122"/>
                          <a:cs typeface="Microsoft YaHei" panose="020B0503020204020204" pitchFamily="34" charset="-122"/>
                        </a:rPr>
                        <a:t>CPU 1</a:t>
                      </a:r>
                      <a:r>
                        <a:rPr lang="zh-CN" sz="900" kern="100" baseline="0" dirty="0">
                          <a:solidFill>
                            <a:srgbClr val="000000"/>
                          </a:solidFill>
                          <a:effectLst/>
                          <a:latin typeface="宋体" panose="02010600030101010101" pitchFamily="2" charset="-122"/>
                          <a:ea typeface="宋体" panose="02010600030101010101" pitchFamily="2" charset="-122"/>
                          <a:cs typeface="Microsoft YaHei" panose="020B0503020204020204" pitchFamily="34" charset="-122"/>
                        </a:rPr>
                        <a:t>）</a:t>
                      </a:r>
                      <a:endParaRPr lang="zh-CN" sz="900" kern="100" baseline="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900" kern="100" baseline="0" dirty="0">
                          <a:solidFill>
                            <a:srgbClr val="000000"/>
                          </a:solidFill>
                          <a:effectLst/>
                          <a:latin typeface="宋体" panose="02010600030101010101" pitchFamily="2" charset="-122"/>
                          <a:ea typeface="宋体" panose="02010600030101010101" pitchFamily="2" charset="-122"/>
                          <a:cs typeface="Microsoft YaHei" panose="020B0503020204020204" pitchFamily="34" charset="-122"/>
                        </a:rPr>
                        <a:t>18</a:t>
                      </a:r>
                      <a:endParaRPr lang="zh-CN" sz="900" kern="100" baseline="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en-US" sz="900" kern="100" baseline="0" dirty="0" err="1">
                          <a:solidFill>
                            <a:srgbClr val="000000"/>
                          </a:solidFill>
                          <a:effectLst/>
                          <a:latin typeface="宋体" panose="02010600030101010101" pitchFamily="2" charset="-122"/>
                          <a:ea typeface="宋体" panose="02010600030101010101" pitchFamily="2" charset="-122"/>
                          <a:cs typeface="Microsoft YaHei" panose="020B0503020204020204" pitchFamily="34" charset="-122"/>
                        </a:rPr>
                        <a:t>iBMC</a:t>
                      </a:r>
                      <a:r>
                        <a:rPr lang="zh-CN" sz="900" kern="100" baseline="0" dirty="0">
                          <a:solidFill>
                            <a:srgbClr val="000000"/>
                          </a:solidFill>
                          <a:effectLst/>
                          <a:latin typeface="宋体" panose="02010600030101010101" pitchFamily="2" charset="-122"/>
                          <a:ea typeface="宋体" panose="02010600030101010101" pitchFamily="2" charset="-122"/>
                          <a:cs typeface="Microsoft YaHei" panose="020B0503020204020204" pitchFamily="34" charset="-122"/>
                        </a:rPr>
                        <a:t>插卡</a:t>
                      </a:r>
                      <a:endParaRPr lang="zh-CN" sz="900" kern="100" baseline="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0" marR="0" marT="0" marB="0">
                    <a:lnL>
                      <a:noFill/>
                    </a:lnL>
                    <a:lnR>
                      <a:noFill/>
                    </a:lnR>
                    <a:lnT>
                      <a:noFill/>
                    </a:lnT>
                    <a:lnB>
                      <a:noFill/>
                    </a:lnB>
                  </a:tcPr>
                </a:tc>
                <a:extLst>
                  <a:ext uri="{0D108BD9-81ED-4DB2-BD59-A6C34878D82A}">
                    <a16:rowId xmlns:a16="http://schemas.microsoft.com/office/drawing/2014/main" val="10008"/>
                  </a:ext>
                </a:extLst>
              </a:tr>
              <a:tr h="146209">
                <a:tc>
                  <a:txBody>
                    <a:bodyPr/>
                    <a:lstStyle/>
                    <a:p>
                      <a:pPr>
                        <a:lnSpc>
                          <a:spcPct val="107000"/>
                        </a:lnSpc>
                        <a:spcAft>
                          <a:spcPts val="0"/>
                        </a:spcAft>
                      </a:pPr>
                      <a:r>
                        <a:rPr lang="en-US" sz="900" kern="100" baseline="0" dirty="0">
                          <a:solidFill>
                            <a:srgbClr val="000000"/>
                          </a:solidFill>
                          <a:effectLst/>
                          <a:latin typeface="宋体" panose="02010600030101010101" pitchFamily="2" charset="-122"/>
                          <a:ea typeface="宋体" panose="02010600030101010101" pitchFamily="2" charset="-122"/>
                          <a:cs typeface="Microsoft YaHei" panose="020B0503020204020204" pitchFamily="34" charset="-122"/>
                        </a:rPr>
                        <a:t>19</a:t>
                      </a:r>
                      <a:endParaRPr lang="zh-CN" sz="900" kern="100" baseline="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zh-CN" sz="900" kern="100" baseline="0" dirty="0">
                          <a:solidFill>
                            <a:srgbClr val="000000"/>
                          </a:solidFill>
                          <a:effectLst/>
                          <a:latin typeface="宋体" panose="02010600030101010101" pitchFamily="2" charset="-122"/>
                          <a:ea typeface="宋体" panose="02010600030101010101" pitchFamily="2" charset="-122"/>
                          <a:cs typeface="Microsoft YaHei" panose="020B0503020204020204" pitchFamily="34" charset="-122"/>
                        </a:rPr>
                        <a:t>灵活</a:t>
                      </a:r>
                      <a:r>
                        <a:rPr lang="en-US" sz="900" kern="100" baseline="0" dirty="0">
                          <a:solidFill>
                            <a:srgbClr val="000000"/>
                          </a:solidFill>
                          <a:effectLst/>
                          <a:latin typeface="宋体" panose="02010600030101010101" pitchFamily="2" charset="-122"/>
                          <a:ea typeface="宋体" panose="02010600030101010101" pitchFamily="2" charset="-122"/>
                          <a:cs typeface="Microsoft YaHei" panose="020B0503020204020204" pitchFamily="34" charset="-122"/>
                        </a:rPr>
                        <a:t>IO</a:t>
                      </a:r>
                      <a:r>
                        <a:rPr lang="zh-CN" sz="900" kern="100" baseline="0" dirty="0">
                          <a:solidFill>
                            <a:srgbClr val="000000"/>
                          </a:solidFill>
                          <a:effectLst/>
                          <a:latin typeface="宋体" panose="02010600030101010101" pitchFamily="2" charset="-122"/>
                          <a:ea typeface="宋体" panose="02010600030101010101" pitchFamily="2" charset="-122"/>
                          <a:cs typeface="Microsoft YaHei" panose="020B0503020204020204" pitchFamily="34" charset="-122"/>
                        </a:rPr>
                        <a:t>卡</a:t>
                      </a:r>
                      <a:r>
                        <a:rPr lang="en-US" sz="900" kern="100" baseline="0" dirty="0">
                          <a:solidFill>
                            <a:srgbClr val="000000"/>
                          </a:solidFill>
                          <a:effectLst/>
                          <a:latin typeface="宋体" panose="02010600030101010101" pitchFamily="2" charset="-122"/>
                          <a:ea typeface="宋体" panose="02010600030101010101" pitchFamily="2" charset="-122"/>
                          <a:cs typeface="Microsoft YaHei" panose="020B0503020204020204" pitchFamily="34" charset="-122"/>
                        </a:rPr>
                        <a:t>2</a:t>
                      </a:r>
                      <a:r>
                        <a:rPr lang="zh-CN" sz="900" kern="100" baseline="0" dirty="0">
                          <a:solidFill>
                            <a:srgbClr val="000000"/>
                          </a:solidFill>
                          <a:effectLst/>
                          <a:latin typeface="宋体" panose="02010600030101010101" pitchFamily="2" charset="-122"/>
                          <a:ea typeface="宋体" panose="02010600030101010101" pitchFamily="2" charset="-122"/>
                          <a:cs typeface="Microsoft YaHei" panose="020B0503020204020204" pitchFamily="34" charset="-122"/>
                        </a:rPr>
                        <a:t>（</a:t>
                      </a:r>
                      <a:r>
                        <a:rPr lang="en-US" sz="900" kern="100" baseline="0" dirty="0">
                          <a:solidFill>
                            <a:srgbClr val="000000"/>
                          </a:solidFill>
                          <a:effectLst/>
                          <a:latin typeface="宋体" panose="02010600030101010101" pitchFamily="2" charset="-122"/>
                          <a:ea typeface="宋体" panose="02010600030101010101" pitchFamily="2" charset="-122"/>
                          <a:cs typeface="Microsoft YaHei" panose="020B0503020204020204" pitchFamily="34" charset="-122"/>
                        </a:rPr>
                        <a:t>CPU 2</a:t>
                      </a:r>
                      <a:r>
                        <a:rPr lang="zh-CN" sz="900" kern="100" baseline="0" dirty="0">
                          <a:solidFill>
                            <a:srgbClr val="000000"/>
                          </a:solidFill>
                          <a:effectLst/>
                          <a:latin typeface="宋体" panose="02010600030101010101" pitchFamily="2" charset="-122"/>
                          <a:ea typeface="宋体" panose="02010600030101010101" pitchFamily="2" charset="-122"/>
                          <a:cs typeface="Microsoft YaHei" panose="020B0503020204020204" pitchFamily="34" charset="-122"/>
                        </a:rPr>
                        <a:t>）</a:t>
                      </a:r>
                      <a:endParaRPr lang="zh-CN" sz="900" kern="100" baseline="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900" kern="100" baseline="0" dirty="0">
                          <a:solidFill>
                            <a:srgbClr val="000000"/>
                          </a:solidFill>
                          <a:effectLst/>
                          <a:latin typeface="宋体" panose="02010600030101010101" pitchFamily="2" charset="-122"/>
                          <a:ea typeface="宋体" panose="02010600030101010101" pitchFamily="2" charset="-122"/>
                          <a:cs typeface="Microsoft YaHei" panose="020B0503020204020204" pitchFamily="34" charset="-122"/>
                        </a:rPr>
                        <a:t>-</a:t>
                      </a:r>
                      <a:endParaRPr lang="zh-CN" sz="900" kern="100" baseline="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en-US" sz="900" kern="100" baseline="0" dirty="0">
                          <a:solidFill>
                            <a:srgbClr val="000000"/>
                          </a:solidFill>
                          <a:effectLst/>
                          <a:latin typeface="宋体" panose="02010600030101010101" pitchFamily="2" charset="-122"/>
                          <a:ea typeface="宋体" panose="02010600030101010101" pitchFamily="2" charset="-122"/>
                          <a:cs typeface="Microsoft YaHei" panose="020B0503020204020204" pitchFamily="34" charset="-122"/>
                        </a:rPr>
                        <a:t>-</a:t>
                      </a:r>
                      <a:endParaRPr lang="zh-CN" sz="900" kern="100" baseline="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txBody>
                  <a:tcPr marL="0" marR="0" marT="0" marB="0">
                    <a:lnL>
                      <a:noFill/>
                    </a:lnL>
                    <a:lnR>
                      <a:noFill/>
                    </a:lnR>
                    <a:lnT>
                      <a:noFill/>
                    </a:lnT>
                    <a:lnB>
                      <a:noFill/>
                    </a:lnB>
                  </a:tcPr>
                </a:tc>
                <a:extLst>
                  <a:ext uri="{0D108BD9-81ED-4DB2-BD59-A6C34878D82A}">
                    <a16:rowId xmlns:a16="http://schemas.microsoft.com/office/drawing/2014/main" val="10009"/>
                  </a:ext>
                </a:extLst>
              </a:tr>
            </a:tbl>
          </a:graphicData>
        </a:graphic>
      </p:graphicFrame>
      <p:sp>
        <p:nvSpPr>
          <p:cNvPr id="6" name="矩形 5"/>
          <p:cNvSpPr/>
          <p:nvPr/>
        </p:nvSpPr>
        <p:spPr>
          <a:xfrm>
            <a:off x="4371968" y="2175979"/>
            <a:ext cx="3555782" cy="369332"/>
          </a:xfrm>
          <a:prstGeom prst="rect">
            <a:avLst/>
          </a:prstGeom>
        </p:spPr>
        <p:txBody>
          <a:bodyPr wrap="none">
            <a:spAutoFit/>
          </a:bodyPr>
          <a:lstStyle/>
          <a:p>
            <a:r>
              <a:rPr lang="en-US" altLang="zh-CN" b="1" dirty="0">
                <a:effectLst>
                  <a:outerShdw blurRad="38100" dist="38100" dir="2700000" algn="tl">
                    <a:srgbClr val="000000">
                      <a:alpha val="43137"/>
                    </a:srgbClr>
                  </a:outerShdw>
                </a:effectLst>
                <a:latin typeface="宋体" panose="02010600030101010101" pitchFamily="2" charset="-122"/>
              </a:rPr>
              <a:t>TaiShan 200</a:t>
            </a:r>
            <a:r>
              <a:rPr lang="zh-CN" altLang="en-US" b="1" dirty="0">
                <a:effectLst>
                  <a:outerShdw blurRad="38100" dist="38100" dir="2700000" algn="tl">
                    <a:srgbClr val="000000">
                      <a:alpha val="43137"/>
                    </a:srgbClr>
                  </a:outerShdw>
                </a:effectLst>
                <a:latin typeface="宋体" panose="02010600030101010101" pitchFamily="2" charset="-122"/>
              </a:rPr>
              <a:t>服务器（型号</a:t>
            </a:r>
            <a:r>
              <a:rPr lang="en-US" altLang="zh-CN" b="1" dirty="0">
                <a:effectLst>
                  <a:outerShdw blurRad="38100" dist="38100" dir="2700000" algn="tl">
                    <a:srgbClr val="000000">
                      <a:alpha val="43137"/>
                    </a:srgbClr>
                  </a:outerShdw>
                </a:effectLst>
                <a:latin typeface="宋体" panose="02010600030101010101" pitchFamily="2" charset="-122"/>
              </a:rPr>
              <a:t>2280</a:t>
            </a:r>
            <a:r>
              <a:rPr lang="zh-CN" altLang="en-US" b="1" dirty="0">
                <a:effectLst>
                  <a:outerShdw blurRad="38100" dist="38100" dir="2700000" algn="tl">
                    <a:srgbClr val="000000">
                      <a:alpha val="43137"/>
                    </a:srgbClr>
                  </a:outerShdw>
                </a:effectLst>
                <a:latin typeface="宋体" panose="02010600030101010101" pitchFamily="2" charset="-122"/>
              </a:rPr>
              <a:t>）</a:t>
            </a:r>
          </a:p>
        </p:txBody>
      </p:sp>
      <p:sp>
        <p:nvSpPr>
          <p:cNvPr id="7" name="文本框 6">
            <a:extLst>
              <a:ext uri="{FF2B5EF4-FFF2-40B4-BE49-F238E27FC236}">
                <a16:creationId xmlns:a16="http://schemas.microsoft.com/office/drawing/2014/main" id="{B5B39AFF-4643-4FEE-9EC1-F04DD0AE2C55}"/>
              </a:ext>
            </a:extLst>
          </p:cNvPr>
          <p:cNvSpPr txBox="1"/>
          <p:nvPr/>
        </p:nvSpPr>
        <p:spPr>
          <a:xfrm>
            <a:off x="542674" y="205642"/>
            <a:ext cx="4572000" cy="718530"/>
          </a:xfrm>
          <a:prstGeom prst="rect">
            <a:avLst/>
          </a:prstGeom>
          <a:noFill/>
        </p:spPr>
        <p:txBody>
          <a:bodyPr wrap="square">
            <a:spAutoFit/>
          </a:bodyPr>
          <a:lstStyle/>
          <a:p>
            <a:pPr eaLnBrk="1" hangingPunct="1">
              <a:lnSpc>
                <a:spcPts val="5600"/>
              </a:lnSpc>
              <a:spcBef>
                <a:spcPts val="600"/>
              </a:spcBef>
            </a:pPr>
            <a:r>
              <a:rPr lang="en-US" altLang="zh-CN" sz="3400" b="1" dirty="0">
                <a:solidFill>
                  <a:srgbClr val="0000FF"/>
                </a:solidFill>
              </a:rPr>
              <a:t>N.1  </a:t>
            </a:r>
            <a:r>
              <a:rPr lang="zh-CN" altLang="en-US" sz="3400" b="1" dirty="0">
                <a:solidFill>
                  <a:srgbClr val="0000FF"/>
                </a:solidFill>
              </a:rPr>
              <a:t>计算机系统概述</a:t>
            </a:r>
          </a:p>
        </p:txBody>
      </p:sp>
    </p:spTree>
    <p:extLst>
      <p:ext uri="{BB962C8B-B14F-4D97-AF65-F5344CB8AC3E}">
        <p14:creationId xmlns:p14="http://schemas.microsoft.com/office/powerpoint/2010/main" val="10369839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924172"/>
            <a:ext cx="8046244" cy="485982"/>
          </a:xfrm>
        </p:spPr>
        <p:txBody>
          <a:bodyPr>
            <a:normAutofit fontScale="90000"/>
          </a:bodyPr>
          <a:lstStyle/>
          <a:p>
            <a:pPr marL="457200" indent="-457200" eaLnBrk="1" hangingPunct="1">
              <a:lnSpc>
                <a:spcPts val="5600"/>
              </a:lnSpc>
              <a:spcBef>
                <a:spcPts val="600"/>
              </a:spcBef>
              <a:buFont typeface="Wingdings" panose="05000000000000000000" pitchFamily="2" charset="2"/>
              <a:buChar char="Ø"/>
            </a:pPr>
            <a:r>
              <a:rPr lang="en-US" altLang="zh-CN" sz="3200" b="1" kern="1200" dirty="0">
                <a:solidFill>
                  <a:srgbClr val="0000FF"/>
                </a:solidFill>
                <a:latin typeface="Verdana" pitchFamily="34" charset="0"/>
                <a:ea typeface="宋体" pitchFamily="2" charset="-122"/>
                <a:cs typeface="+mn-cs"/>
              </a:rPr>
              <a:t>TaiShan</a:t>
            </a:r>
            <a:r>
              <a:rPr lang="zh-CN" altLang="en-US" sz="3200" b="1" kern="1200" dirty="0">
                <a:solidFill>
                  <a:srgbClr val="0000FF"/>
                </a:solidFill>
                <a:latin typeface="Verdana" pitchFamily="34" charset="0"/>
                <a:ea typeface="宋体" pitchFamily="2" charset="-122"/>
                <a:cs typeface="+mn-cs"/>
              </a:rPr>
              <a:t>服务器逻辑结构</a:t>
            </a:r>
          </a:p>
        </p:txBody>
      </p:sp>
      <p:pic>
        <p:nvPicPr>
          <p:cNvPr id="4" name="图片 3"/>
          <p:cNvPicPr>
            <a:picLocks noChangeAspect="1"/>
          </p:cNvPicPr>
          <p:nvPr/>
        </p:nvPicPr>
        <p:blipFill>
          <a:blip r:embed="rId2"/>
          <a:stretch>
            <a:fillRect/>
          </a:stretch>
        </p:blipFill>
        <p:spPr>
          <a:xfrm>
            <a:off x="4850302" y="1690474"/>
            <a:ext cx="2788259" cy="3725330"/>
          </a:xfrm>
          <a:prstGeom prst="rect">
            <a:avLst/>
          </a:prstGeom>
        </p:spPr>
      </p:pic>
      <p:sp>
        <p:nvSpPr>
          <p:cNvPr id="5" name="矩形 4"/>
          <p:cNvSpPr/>
          <p:nvPr/>
        </p:nvSpPr>
        <p:spPr>
          <a:xfrm>
            <a:off x="475408" y="2072413"/>
            <a:ext cx="3762671" cy="2933047"/>
          </a:xfrm>
          <a:prstGeom prst="rect">
            <a:avLst/>
          </a:prstGeom>
        </p:spPr>
        <p:txBody>
          <a:bodyPr wrap="square">
            <a:spAutoFit/>
          </a:bodyPr>
          <a:lstStyle/>
          <a:p>
            <a:pPr marL="392175" indent="-257175">
              <a:lnSpc>
                <a:spcPct val="103000"/>
              </a:lnSpc>
              <a:buClr>
                <a:srgbClr val="000000"/>
              </a:buClr>
              <a:buSzPts val="1050"/>
              <a:buFont typeface="Wingdings" panose="05000000000000000000" pitchFamily="2" charset="2"/>
              <a:buChar char="l"/>
            </a:pPr>
            <a:r>
              <a:rPr lang="zh-CN" altLang="zh-CN" sz="1500" kern="100" dirty="0">
                <a:solidFill>
                  <a:srgbClr val="000000"/>
                </a:solidFill>
                <a:uFill>
                  <a:solidFill>
                    <a:srgbClr val="000000"/>
                  </a:solidFill>
                </a:uFill>
                <a:latin typeface="宋体" panose="02010600030101010101" pitchFamily="2" charset="-122"/>
                <a:cs typeface="Microsoft YaHei" panose="020B0503020204020204" pitchFamily="34" charset="-122"/>
              </a:rPr>
              <a:t>支持两路自研鲲鹏</a:t>
            </a:r>
            <a:r>
              <a:rPr lang="en-US" altLang="zh-CN" sz="1500" kern="100" dirty="0">
                <a:solidFill>
                  <a:srgbClr val="000000"/>
                </a:solidFill>
                <a:uFill>
                  <a:solidFill>
                    <a:srgbClr val="000000"/>
                  </a:solidFill>
                </a:uFill>
                <a:latin typeface="宋体" panose="02010600030101010101" pitchFamily="2" charset="-122"/>
                <a:cs typeface="Microsoft YaHei" panose="020B0503020204020204" pitchFamily="34" charset="-122"/>
              </a:rPr>
              <a:t>920 7260</a:t>
            </a:r>
            <a:r>
              <a:rPr lang="zh-CN" altLang="zh-CN" sz="1500" kern="100" dirty="0">
                <a:solidFill>
                  <a:srgbClr val="000000"/>
                </a:solidFill>
                <a:uFill>
                  <a:solidFill>
                    <a:srgbClr val="000000"/>
                  </a:solidFill>
                </a:uFill>
                <a:latin typeface="宋体" panose="02010600030101010101" pitchFamily="2" charset="-122"/>
                <a:cs typeface="Microsoft YaHei" panose="020B0503020204020204" pitchFamily="34" charset="-122"/>
              </a:rPr>
              <a:t>、</a:t>
            </a:r>
            <a:r>
              <a:rPr lang="en-US" altLang="zh-CN" sz="1500" kern="100" dirty="0">
                <a:solidFill>
                  <a:srgbClr val="000000"/>
                </a:solidFill>
                <a:uFill>
                  <a:solidFill>
                    <a:srgbClr val="000000"/>
                  </a:solidFill>
                </a:uFill>
                <a:latin typeface="宋体" panose="02010600030101010101" pitchFamily="2" charset="-122"/>
                <a:cs typeface="Microsoft YaHei" panose="020B0503020204020204" pitchFamily="34" charset="-122"/>
              </a:rPr>
              <a:t>5250</a:t>
            </a:r>
            <a:r>
              <a:rPr lang="zh-CN" altLang="zh-CN" sz="1500" kern="100" dirty="0">
                <a:solidFill>
                  <a:srgbClr val="000000"/>
                </a:solidFill>
                <a:uFill>
                  <a:solidFill>
                    <a:srgbClr val="000000"/>
                  </a:solidFill>
                </a:uFill>
                <a:latin typeface="宋体" panose="02010600030101010101" pitchFamily="2" charset="-122"/>
                <a:cs typeface="Microsoft YaHei" panose="020B0503020204020204" pitchFamily="34" charset="-122"/>
              </a:rPr>
              <a:t>、</a:t>
            </a:r>
            <a:r>
              <a:rPr lang="en-US" altLang="zh-CN" sz="1500" kern="100" dirty="0">
                <a:solidFill>
                  <a:srgbClr val="000000"/>
                </a:solidFill>
                <a:uFill>
                  <a:solidFill>
                    <a:srgbClr val="000000"/>
                  </a:solidFill>
                </a:uFill>
                <a:latin typeface="宋体" panose="02010600030101010101" pitchFamily="2" charset="-122"/>
                <a:cs typeface="Microsoft YaHei" panose="020B0503020204020204" pitchFamily="34" charset="-122"/>
              </a:rPr>
              <a:t>5240</a:t>
            </a:r>
            <a:r>
              <a:rPr lang="zh-CN" altLang="zh-CN" sz="1500" kern="100" dirty="0">
                <a:solidFill>
                  <a:srgbClr val="000000"/>
                </a:solidFill>
                <a:uFill>
                  <a:solidFill>
                    <a:srgbClr val="000000"/>
                  </a:solidFill>
                </a:uFill>
                <a:latin typeface="宋体" panose="02010600030101010101" pitchFamily="2" charset="-122"/>
                <a:cs typeface="Microsoft YaHei" panose="020B0503020204020204" pitchFamily="34" charset="-122"/>
              </a:rPr>
              <a:t>或</a:t>
            </a:r>
            <a:r>
              <a:rPr lang="en-US" altLang="zh-CN" sz="1500" kern="100" dirty="0">
                <a:solidFill>
                  <a:srgbClr val="000000"/>
                </a:solidFill>
                <a:uFill>
                  <a:solidFill>
                    <a:srgbClr val="000000"/>
                  </a:solidFill>
                </a:uFill>
                <a:latin typeface="宋体" panose="02010600030101010101" pitchFamily="2" charset="-122"/>
                <a:cs typeface="Microsoft YaHei" panose="020B0503020204020204" pitchFamily="34" charset="-122"/>
              </a:rPr>
              <a:t>5230</a:t>
            </a:r>
            <a:r>
              <a:rPr lang="zh-CN" altLang="zh-CN" sz="1500" kern="100" dirty="0">
                <a:solidFill>
                  <a:srgbClr val="000000"/>
                </a:solidFill>
                <a:uFill>
                  <a:solidFill>
                    <a:srgbClr val="000000"/>
                  </a:solidFill>
                </a:uFill>
                <a:latin typeface="宋体" panose="02010600030101010101" pitchFamily="2" charset="-122"/>
                <a:cs typeface="Microsoft YaHei" panose="020B0503020204020204" pitchFamily="34" charset="-122"/>
              </a:rPr>
              <a:t>处理器，每个处理器支持</a:t>
            </a:r>
            <a:r>
              <a:rPr lang="en-US" altLang="zh-CN" sz="1500" kern="100" dirty="0">
                <a:solidFill>
                  <a:srgbClr val="000000"/>
                </a:solidFill>
                <a:latin typeface="宋体" panose="02010600030101010101" pitchFamily="2" charset="-122"/>
                <a:cs typeface="Microsoft YaHei" panose="020B0503020204020204" pitchFamily="34" charset="-122"/>
              </a:rPr>
              <a:t>16</a:t>
            </a:r>
            <a:r>
              <a:rPr lang="zh-CN" altLang="zh-CN" sz="1500" kern="100" dirty="0">
                <a:solidFill>
                  <a:srgbClr val="000000"/>
                </a:solidFill>
                <a:latin typeface="宋体" panose="02010600030101010101" pitchFamily="2" charset="-122"/>
                <a:cs typeface="Microsoft YaHei" panose="020B0503020204020204" pitchFamily="34" charset="-122"/>
              </a:rPr>
              <a:t>个</a:t>
            </a:r>
            <a:r>
              <a:rPr lang="en-US" altLang="zh-CN" sz="1500" kern="100" dirty="0">
                <a:solidFill>
                  <a:srgbClr val="000000"/>
                </a:solidFill>
                <a:latin typeface="宋体" panose="02010600030101010101" pitchFamily="2" charset="-122"/>
                <a:cs typeface="Microsoft YaHei" panose="020B0503020204020204" pitchFamily="34" charset="-122"/>
              </a:rPr>
              <a:t>DDR4 DIMM</a:t>
            </a:r>
            <a:r>
              <a:rPr lang="zh-CN" altLang="zh-CN" sz="1500" kern="100" dirty="0">
                <a:solidFill>
                  <a:srgbClr val="000000"/>
                </a:solidFill>
                <a:latin typeface="宋体" panose="02010600030101010101" pitchFamily="2" charset="-122"/>
                <a:cs typeface="Microsoft YaHei" panose="020B0503020204020204" pitchFamily="34" charset="-122"/>
              </a:rPr>
              <a:t>。</a:t>
            </a:r>
            <a:endParaRPr lang="zh-CN" altLang="zh-CN" sz="1500" kern="100" dirty="0">
              <a:solidFill>
                <a:srgbClr val="000000"/>
              </a:solidFill>
              <a:latin typeface="宋体" panose="02010600030101010101" pitchFamily="2" charset="-122"/>
            </a:endParaRPr>
          </a:p>
          <a:p>
            <a:pPr marL="392175" indent="-257175">
              <a:lnSpc>
                <a:spcPct val="103000"/>
              </a:lnSpc>
              <a:buClr>
                <a:srgbClr val="000000"/>
              </a:buClr>
              <a:buSzPts val="1050"/>
              <a:buFont typeface="Wingdings" panose="05000000000000000000" pitchFamily="2" charset="2"/>
              <a:buChar char="l"/>
            </a:pPr>
            <a:r>
              <a:rPr lang="zh-CN" altLang="zh-CN" sz="1500" kern="100" dirty="0">
                <a:solidFill>
                  <a:srgbClr val="000000"/>
                </a:solidFill>
                <a:uFill>
                  <a:solidFill>
                    <a:srgbClr val="000000"/>
                  </a:solidFill>
                </a:uFill>
                <a:latin typeface="宋体" panose="02010600030101010101" pitchFamily="2" charset="-122"/>
                <a:cs typeface="Microsoft YaHei" panose="020B0503020204020204" pitchFamily="34" charset="-122"/>
              </a:rPr>
              <a:t>以太网灵活插卡可支持</a:t>
            </a:r>
            <a:r>
              <a:rPr lang="en-US" altLang="zh-CN" sz="1500" kern="100" dirty="0">
                <a:solidFill>
                  <a:srgbClr val="000000"/>
                </a:solidFill>
                <a:uFill>
                  <a:solidFill>
                    <a:srgbClr val="000000"/>
                  </a:solidFill>
                </a:uFill>
                <a:latin typeface="宋体" panose="02010600030101010101" pitchFamily="2" charset="-122"/>
                <a:cs typeface="Microsoft YaHei" panose="020B0503020204020204" pitchFamily="34" charset="-122"/>
              </a:rPr>
              <a:t>2</a:t>
            </a:r>
            <a:r>
              <a:rPr lang="zh-CN" altLang="zh-CN" sz="1500" kern="100" dirty="0">
                <a:solidFill>
                  <a:srgbClr val="000000"/>
                </a:solidFill>
                <a:uFill>
                  <a:solidFill>
                    <a:srgbClr val="000000"/>
                  </a:solidFill>
                </a:uFill>
                <a:latin typeface="宋体" panose="02010600030101010101" pitchFamily="2" charset="-122"/>
                <a:cs typeface="Microsoft YaHei" panose="020B0503020204020204" pitchFamily="34" charset="-122"/>
              </a:rPr>
              <a:t>种插卡包括</a:t>
            </a:r>
            <a:r>
              <a:rPr lang="en-US" altLang="zh-CN" sz="1500" kern="100" dirty="0">
                <a:solidFill>
                  <a:srgbClr val="000000"/>
                </a:solidFill>
                <a:uFill>
                  <a:solidFill>
                    <a:srgbClr val="000000"/>
                  </a:solidFill>
                </a:uFill>
                <a:latin typeface="宋体" panose="02010600030101010101" pitchFamily="2" charset="-122"/>
                <a:cs typeface="Microsoft YaHei" panose="020B0503020204020204" pitchFamily="34" charset="-122"/>
              </a:rPr>
              <a:t>4*GE</a:t>
            </a:r>
            <a:r>
              <a:rPr lang="zh-CN" altLang="zh-CN" sz="1500" kern="100" dirty="0">
                <a:solidFill>
                  <a:srgbClr val="000000"/>
                </a:solidFill>
                <a:uFill>
                  <a:solidFill>
                    <a:srgbClr val="000000"/>
                  </a:solidFill>
                </a:uFill>
                <a:latin typeface="宋体" panose="02010600030101010101" pitchFamily="2" charset="-122"/>
                <a:cs typeface="Microsoft YaHei" panose="020B0503020204020204" pitchFamily="34" charset="-122"/>
              </a:rPr>
              <a:t>和</a:t>
            </a:r>
            <a:r>
              <a:rPr lang="en-US" altLang="zh-CN" sz="1500" kern="100" dirty="0">
                <a:solidFill>
                  <a:srgbClr val="000000"/>
                </a:solidFill>
                <a:uFill>
                  <a:solidFill>
                    <a:srgbClr val="000000"/>
                  </a:solidFill>
                </a:uFill>
                <a:latin typeface="宋体" panose="02010600030101010101" pitchFamily="2" charset="-122"/>
                <a:cs typeface="Microsoft YaHei" panose="020B0503020204020204" pitchFamily="34" charset="-122"/>
              </a:rPr>
              <a:t>4*25GE</a:t>
            </a:r>
            <a:r>
              <a:rPr lang="zh-CN" altLang="zh-CN" sz="1500" kern="100" dirty="0">
                <a:solidFill>
                  <a:srgbClr val="000000"/>
                </a:solidFill>
                <a:uFill>
                  <a:solidFill>
                    <a:srgbClr val="000000"/>
                  </a:solidFill>
                </a:uFill>
                <a:latin typeface="宋体" panose="02010600030101010101" pitchFamily="2" charset="-122"/>
                <a:cs typeface="Microsoft YaHei" panose="020B0503020204020204" pitchFamily="34" charset="-122"/>
              </a:rPr>
              <a:t>，通过</a:t>
            </a:r>
            <a:r>
              <a:rPr lang="en-US" altLang="zh-CN" sz="1500" kern="100" dirty="0">
                <a:solidFill>
                  <a:srgbClr val="000000"/>
                </a:solidFill>
                <a:uFill>
                  <a:solidFill>
                    <a:srgbClr val="000000"/>
                  </a:solidFill>
                </a:uFill>
                <a:latin typeface="宋体" panose="02010600030101010101" pitchFamily="2" charset="-122"/>
                <a:cs typeface="Microsoft YaHei" panose="020B0503020204020204" pitchFamily="34" charset="-122"/>
              </a:rPr>
              <a:t>CPU</a:t>
            </a:r>
            <a:r>
              <a:rPr lang="zh-CN" altLang="zh-CN" sz="1500" kern="100" dirty="0">
                <a:solidFill>
                  <a:srgbClr val="000000"/>
                </a:solidFill>
                <a:uFill>
                  <a:solidFill>
                    <a:srgbClr val="000000"/>
                  </a:solidFill>
                </a:uFill>
                <a:latin typeface="宋体" panose="02010600030101010101" pitchFamily="2" charset="-122"/>
                <a:cs typeface="Microsoft YaHei" panose="020B0503020204020204" pitchFamily="34" charset="-122"/>
              </a:rPr>
              <a:t>本身自带高速</a:t>
            </a:r>
            <a:r>
              <a:rPr lang="en-US" altLang="zh-CN" sz="1500" kern="100" dirty="0">
                <a:solidFill>
                  <a:srgbClr val="000000"/>
                </a:solidFill>
                <a:latin typeface="宋体" panose="02010600030101010101" pitchFamily="2" charset="-122"/>
                <a:cs typeface="Microsoft YaHei" panose="020B0503020204020204" pitchFamily="34" charset="-122"/>
              </a:rPr>
              <a:t>Serdes</a:t>
            </a:r>
            <a:r>
              <a:rPr lang="zh-CN" altLang="zh-CN" sz="1500" kern="100" dirty="0">
                <a:solidFill>
                  <a:srgbClr val="000000"/>
                </a:solidFill>
                <a:latin typeface="宋体" panose="02010600030101010101" pitchFamily="2" charset="-122"/>
                <a:cs typeface="Microsoft YaHei" panose="020B0503020204020204" pitchFamily="34" charset="-122"/>
              </a:rPr>
              <a:t>接口完成。</a:t>
            </a:r>
            <a:endParaRPr lang="zh-CN" altLang="zh-CN" sz="1500" kern="100" dirty="0">
              <a:solidFill>
                <a:srgbClr val="000000"/>
              </a:solidFill>
              <a:latin typeface="宋体" panose="02010600030101010101" pitchFamily="2" charset="-122"/>
            </a:endParaRPr>
          </a:p>
          <a:p>
            <a:pPr marL="392175" indent="-257175">
              <a:lnSpc>
                <a:spcPct val="103000"/>
              </a:lnSpc>
              <a:buClr>
                <a:srgbClr val="000000"/>
              </a:buClr>
              <a:buSzPts val="1050"/>
              <a:buFont typeface="Wingdings" panose="05000000000000000000" pitchFamily="2" charset="2"/>
              <a:buChar char="l"/>
            </a:pPr>
            <a:r>
              <a:rPr lang="en-US" altLang="zh-CN" sz="1500" kern="100" dirty="0">
                <a:solidFill>
                  <a:srgbClr val="000000"/>
                </a:solidFill>
                <a:uFill>
                  <a:solidFill>
                    <a:srgbClr val="000000"/>
                  </a:solidFill>
                </a:uFill>
                <a:latin typeface="宋体" panose="02010600030101010101" pitchFamily="2" charset="-122"/>
                <a:cs typeface="Microsoft YaHei" panose="020B0503020204020204" pitchFamily="34" charset="-122"/>
              </a:rPr>
              <a:t>RAID</a:t>
            </a:r>
            <a:r>
              <a:rPr lang="zh-CN" altLang="zh-CN" sz="1500" kern="100" dirty="0">
                <a:solidFill>
                  <a:srgbClr val="000000"/>
                </a:solidFill>
                <a:uFill>
                  <a:solidFill>
                    <a:srgbClr val="000000"/>
                  </a:solidFill>
                </a:uFill>
                <a:latin typeface="宋体" panose="02010600030101010101" pitchFamily="2" charset="-122"/>
                <a:cs typeface="Microsoft YaHei" panose="020B0503020204020204" pitchFamily="34" charset="-122"/>
              </a:rPr>
              <a:t>扣卡通过</a:t>
            </a:r>
            <a:r>
              <a:rPr lang="en-US" altLang="zh-CN" sz="1500" kern="100" dirty="0">
                <a:solidFill>
                  <a:srgbClr val="000000"/>
                </a:solidFill>
                <a:uFill>
                  <a:solidFill>
                    <a:srgbClr val="000000"/>
                  </a:solidFill>
                </a:uFill>
                <a:latin typeface="宋体" panose="02010600030101010101" pitchFamily="2" charset="-122"/>
                <a:cs typeface="Microsoft YaHei" panose="020B0503020204020204" pitchFamily="34" charset="-122"/>
              </a:rPr>
              <a:t>PCIe</a:t>
            </a:r>
            <a:r>
              <a:rPr lang="zh-CN" altLang="zh-CN" sz="1500" kern="100" dirty="0">
                <a:solidFill>
                  <a:srgbClr val="000000"/>
                </a:solidFill>
                <a:uFill>
                  <a:solidFill>
                    <a:srgbClr val="000000"/>
                  </a:solidFill>
                </a:uFill>
                <a:latin typeface="宋体" panose="02010600030101010101" pitchFamily="2" charset="-122"/>
                <a:cs typeface="Microsoft YaHei" panose="020B0503020204020204" pitchFamily="34" charset="-122"/>
              </a:rPr>
              <a:t>总线跟</a:t>
            </a:r>
            <a:r>
              <a:rPr lang="en-US" altLang="zh-CN" sz="1500" kern="100" dirty="0">
                <a:solidFill>
                  <a:srgbClr val="000000"/>
                </a:solidFill>
                <a:uFill>
                  <a:solidFill>
                    <a:srgbClr val="000000"/>
                  </a:solidFill>
                </a:uFill>
                <a:latin typeface="宋体" panose="02010600030101010101" pitchFamily="2" charset="-122"/>
                <a:cs typeface="Microsoft YaHei" panose="020B0503020204020204" pitchFamily="34" charset="-122"/>
              </a:rPr>
              <a:t>CPU1</a:t>
            </a:r>
            <a:r>
              <a:rPr lang="zh-CN" altLang="zh-CN" sz="1500" kern="100" dirty="0">
                <a:solidFill>
                  <a:srgbClr val="000000"/>
                </a:solidFill>
                <a:uFill>
                  <a:solidFill>
                    <a:srgbClr val="000000"/>
                  </a:solidFill>
                </a:uFill>
                <a:latin typeface="宋体" panose="02010600030101010101" pitchFamily="2" charset="-122"/>
                <a:cs typeface="Microsoft YaHei" panose="020B0503020204020204" pitchFamily="34" charset="-122"/>
              </a:rPr>
              <a:t>连接，</a:t>
            </a:r>
            <a:r>
              <a:rPr lang="en-US" altLang="zh-CN" sz="1500" kern="100" dirty="0">
                <a:solidFill>
                  <a:srgbClr val="000000"/>
                </a:solidFill>
                <a:uFill>
                  <a:solidFill>
                    <a:srgbClr val="000000"/>
                  </a:solidFill>
                </a:uFill>
                <a:latin typeface="宋体" panose="02010600030101010101" pitchFamily="2" charset="-122"/>
                <a:cs typeface="Microsoft YaHei" panose="020B0503020204020204" pitchFamily="34" charset="-122"/>
              </a:rPr>
              <a:t>RAID</a:t>
            </a:r>
            <a:r>
              <a:rPr lang="zh-CN" altLang="zh-CN" sz="1500" kern="100" dirty="0">
                <a:solidFill>
                  <a:srgbClr val="000000"/>
                </a:solidFill>
                <a:uFill>
                  <a:solidFill>
                    <a:srgbClr val="000000"/>
                  </a:solidFill>
                </a:uFill>
                <a:latin typeface="宋体" panose="02010600030101010101" pitchFamily="2" charset="-122"/>
                <a:cs typeface="Microsoft YaHei" panose="020B0503020204020204" pitchFamily="34" charset="-122"/>
              </a:rPr>
              <a:t>卡出</a:t>
            </a:r>
            <a:r>
              <a:rPr lang="en-US" altLang="zh-CN" sz="1500" kern="100" dirty="0">
                <a:solidFill>
                  <a:srgbClr val="000000"/>
                </a:solidFill>
                <a:uFill>
                  <a:solidFill>
                    <a:srgbClr val="000000"/>
                  </a:solidFill>
                </a:uFill>
                <a:latin typeface="宋体" panose="02010600030101010101" pitchFamily="2" charset="-122"/>
                <a:cs typeface="Microsoft YaHei" panose="020B0503020204020204" pitchFamily="34" charset="-122"/>
              </a:rPr>
              <a:t>SAS</a:t>
            </a:r>
            <a:r>
              <a:rPr lang="zh-CN" altLang="zh-CN" sz="1500" kern="100" dirty="0">
                <a:solidFill>
                  <a:srgbClr val="000000"/>
                </a:solidFill>
                <a:uFill>
                  <a:solidFill>
                    <a:srgbClr val="000000"/>
                  </a:solidFill>
                </a:uFill>
                <a:latin typeface="宋体" panose="02010600030101010101" pitchFamily="2" charset="-122"/>
                <a:cs typeface="Microsoft YaHei" panose="020B0503020204020204" pitchFamily="34" charset="-122"/>
              </a:rPr>
              <a:t>信号线缆跟硬盘背板连接，通过不同的硬盘背板可支持多种本地存储规格。</a:t>
            </a:r>
          </a:p>
          <a:p>
            <a:pPr marL="392175" indent="-257175">
              <a:lnSpc>
                <a:spcPct val="103000"/>
              </a:lnSpc>
              <a:buClr>
                <a:srgbClr val="000000"/>
              </a:buClr>
              <a:buSzPts val="1050"/>
              <a:buFont typeface="Wingdings" panose="05000000000000000000" pitchFamily="2" charset="2"/>
              <a:buChar char="l"/>
            </a:pPr>
            <a:r>
              <a:rPr lang="en-US" altLang="zh-CN" sz="1500" kern="100" dirty="0">
                <a:solidFill>
                  <a:srgbClr val="000000"/>
                </a:solidFill>
                <a:uFill>
                  <a:solidFill>
                    <a:srgbClr val="000000"/>
                  </a:solidFill>
                </a:uFill>
                <a:latin typeface="宋体" panose="02010600030101010101" pitchFamily="2" charset="-122"/>
                <a:cs typeface="Microsoft YaHei" panose="020B0503020204020204" pitchFamily="34" charset="-122"/>
              </a:rPr>
              <a:t>BMC</a:t>
            </a:r>
            <a:r>
              <a:rPr lang="zh-CN" altLang="zh-CN" sz="1500" kern="100" dirty="0">
                <a:solidFill>
                  <a:srgbClr val="000000"/>
                </a:solidFill>
                <a:uFill>
                  <a:solidFill>
                    <a:srgbClr val="000000"/>
                  </a:solidFill>
                </a:uFill>
                <a:latin typeface="宋体" panose="02010600030101010101" pitchFamily="2" charset="-122"/>
                <a:cs typeface="Microsoft YaHei" panose="020B0503020204020204" pitchFamily="34" charset="-122"/>
              </a:rPr>
              <a:t>使用自研管理芯片</a:t>
            </a:r>
            <a:r>
              <a:rPr lang="en-US" altLang="zh-CN" sz="1500" kern="100" dirty="0">
                <a:solidFill>
                  <a:srgbClr val="000000"/>
                </a:solidFill>
                <a:uFill>
                  <a:solidFill>
                    <a:srgbClr val="000000"/>
                  </a:solidFill>
                </a:uFill>
                <a:latin typeface="宋体" panose="02010600030101010101" pitchFamily="2" charset="-122"/>
                <a:cs typeface="Microsoft YaHei" panose="020B0503020204020204" pitchFamily="34" charset="-122"/>
              </a:rPr>
              <a:t>Hi1710</a:t>
            </a:r>
            <a:r>
              <a:rPr lang="zh-CN" altLang="zh-CN" sz="1500" kern="100" dirty="0">
                <a:solidFill>
                  <a:srgbClr val="000000"/>
                </a:solidFill>
                <a:uFill>
                  <a:solidFill>
                    <a:srgbClr val="000000"/>
                  </a:solidFill>
                </a:uFill>
                <a:latin typeface="宋体" panose="02010600030101010101" pitchFamily="2" charset="-122"/>
                <a:cs typeface="Microsoft YaHei" panose="020B0503020204020204" pitchFamily="34" charset="-122"/>
              </a:rPr>
              <a:t>，可外出</a:t>
            </a:r>
            <a:r>
              <a:rPr lang="en-US" altLang="zh-CN" sz="1500" kern="100" dirty="0">
                <a:solidFill>
                  <a:srgbClr val="000000"/>
                </a:solidFill>
                <a:uFill>
                  <a:solidFill>
                    <a:srgbClr val="000000"/>
                  </a:solidFill>
                </a:uFill>
                <a:latin typeface="宋体" panose="02010600030101010101" pitchFamily="2" charset="-122"/>
                <a:cs typeface="Microsoft YaHei" panose="020B0503020204020204" pitchFamily="34" charset="-122"/>
              </a:rPr>
              <a:t>VGA</a:t>
            </a:r>
            <a:r>
              <a:rPr lang="zh-CN" altLang="zh-CN" sz="1500" kern="100" dirty="0">
                <a:solidFill>
                  <a:srgbClr val="000000"/>
                </a:solidFill>
                <a:uFill>
                  <a:solidFill>
                    <a:srgbClr val="000000"/>
                  </a:solidFill>
                </a:uFill>
                <a:latin typeface="宋体" panose="02010600030101010101" pitchFamily="2" charset="-122"/>
                <a:cs typeface="Microsoft YaHei" panose="020B0503020204020204" pitchFamily="34" charset="-122"/>
              </a:rPr>
              <a:t>、管理网口、调试串口等管理接口。</a:t>
            </a:r>
            <a:endParaRPr lang="zh-CN" altLang="en-US" sz="1500" kern="100" dirty="0">
              <a:solidFill>
                <a:srgbClr val="000000"/>
              </a:solidFill>
              <a:uFill>
                <a:solidFill>
                  <a:srgbClr val="000000"/>
                </a:solidFill>
              </a:uFill>
              <a:latin typeface="宋体" panose="02010600030101010101" pitchFamily="2" charset="-122"/>
              <a:cs typeface="Microsoft YaHei" panose="020B0503020204020204" pitchFamily="34" charset="-122"/>
            </a:endParaRPr>
          </a:p>
        </p:txBody>
      </p:sp>
      <p:sp>
        <p:nvSpPr>
          <p:cNvPr id="6" name="文本框 5">
            <a:extLst>
              <a:ext uri="{FF2B5EF4-FFF2-40B4-BE49-F238E27FC236}">
                <a16:creationId xmlns:a16="http://schemas.microsoft.com/office/drawing/2014/main" id="{5DAB47E0-49BB-431C-A30E-D9EF31E69729}"/>
              </a:ext>
            </a:extLst>
          </p:cNvPr>
          <p:cNvSpPr txBox="1"/>
          <p:nvPr/>
        </p:nvSpPr>
        <p:spPr>
          <a:xfrm>
            <a:off x="542674" y="205642"/>
            <a:ext cx="4572000" cy="718530"/>
          </a:xfrm>
          <a:prstGeom prst="rect">
            <a:avLst/>
          </a:prstGeom>
          <a:noFill/>
        </p:spPr>
        <p:txBody>
          <a:bodyPr wrap="square">
            <a:spAutoFit/>
          </a:bodyPr>
          <a:lstStyle/>
          <a:p>
            <a:pPr eaLnBrk="1" hangingPunct="1">
              <a:lnSpc>
                <a:spcPts val="5600"/>
              </a:lnSpc>
              <a:spcBef>
                <a:spcPts val="600"/>
              </a:spcBef>
            </a:pPr>
            <a:r>
              <a:rPr lang="en-US" altLang="zh-CN" sz="3400" b="1" dirty="0">
                <a:solidFill>
                  <a:srgbClr val="0000FF"/>
                </a:solidFill>
              </a:rPr>
              <a:t>N.1  </a:t>
            </a:r>
            <a:r>
              <a:rPr lang="zh-CN" altLang="en-US" sz="3400" b="1" dirty="0">
                <a:solidFill>
                  <a:srgbClr val="0000FF"/>
                </a:solidFill>
              </a:rPr>
              <a:t>计算机系统概述</a:t>
            </a:r>
          </a:p>
        </p:txBody>
      </p:sp>
    </p:spTree>
    <p:extLst>
      <p:ext uri="{BB962C8B-B14F-4D97-AF65-F5344CB8AC3E}">
        <p14:creationId xmlns:p14="http://schemas.microsoft.com/office/powerpoint/2010/main" val="1486824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1574" y="935195"/>
            <a:ext cx="8046244" cy="485982"/>
          </a:xfrm>
        </p:spPr>
        <p:txBody>
          <a:bodyPr>
            <a:normAutofit fontScale="90000"/>
          </a:bodyPr>
          <a:lstStyle/>
          <a:p>
            <a:pPr marL="457200" indent="-457200" eaLnBrk="1" hangingPunct="1">
              <a:lnSpc>
                <a:spcPts val="5600"/>
              </a:lnSpc>
              <a:spcBef>
                <a:spcPts val="600"/>
              </a:spcBef>
              <a:buFont typeface="Wingdings" panose="05000000000000000000" pitchFamily="2" charset="2"/>
              <a:buChar char="Ø"/>
            </a:pPr>
            <a:r>
              <a:rPr lang="en-US" altLang="zh-CN" sz="3200" b="1" kern="1200" dirty="0">
                <a:solidFill>
                  <a:srgbClr val="0000FF"/>
                </a:solidFill>
                <a:latin typeface="Verdana" pitchFamily="34" charset="0"/>
                <a:ea typeface="宋体" pitchFamily="2" charset="-122"/>
                <a:cs typeface="+mn-cs"/>
              </a:rPr>
              <a:t>TaiShan</a:t>
            </a:r>
            <a:r>
              <a:rPr lang="zh-CN" altLang="en-US" sz="3200" b="1" kern="1200" dirty="0">
                <a:solidFill>
                  <a:srgbClr val="0000FF"/>
                </a:solidFill>
                <a:latin typeface="Verdana" pitchFamily="34" charset="0"/>
                <a:ea typeface="宋体" pitchFamily="2" charset="-122"/>
                <a:cs typeface="+mn-cs"/>
              </a:rPr>
              <a:t>服务器物理结构</a:t>
            </a:r>
          </a:p>
        </p:txBody>
      </p:sp>
      <p:graphicFrame>
        <p:nvGraphicFramePr>
          <p:cNvPr id="5" name="表格 4"/>
          <p:cNvGraphicFramePr>
            <a:graphicFrameLocks noGrp="1"/>
          </p:cNvGraphicFramePr>
          <p:nvPr/>
        </p:nvGraphicFramePr>
        <p:xfrm>
          <a:off x="5563578" y="2772433"/>
          <a:ext cx="3031546" cy="1871187"/>
        </p:xfrm>
        <a:graphic>
          <a:graphicData uri="http://schemas.openxmlformats.org/drawingml/2006/table">
            <a:tbl>
              <a:tblPr firstRow="1" firstCol="1" bandRow="1"/>
              <a:tblGrid>
                <a:gridCol w="288923">
                  <a:extLst>
                    <a:ext uri="{9D8B030D-6E8A-4147-A177-3AD203B41FA5}">
                      <a16:colId xmlns:a16="http://schemas.microsoft.com/office/drawing/2014/main" val="20000"/>
                    </a:ext>
                  </a:extLst>
                </a:gridCol>
                <a:gridCol w="1282231">
                  <a:extLst>
                    <a:ext uri="{9D8B030D-6E8A-4147-A177-3AD203B41FA5}">
                      <a16:colId xmlns:a16="http://schemas.microsoft.com/office/drawing/2014/main" val="20001"/>
                    </a:ext>
                  </a:extLst>
                </a:gridCol>
                <a:gridCol w="242031">
                  <a:extLst>
                    <a:ext uri="{9D8B030D-6E8A-4147-A177-3AD203B41FA5}">
                      <a16:colId xmlns:a16="http://schemas.microsoft.com/office/drawing/2014/main" val="20002"/>
                    </a:ext>
                  </a:extLst>
                </a:gridCol>
                <a:gridCol w="1218361">
                  <a:extLst>
                    <a:ext uri="{9D8B030D-6E8A-4147-A177-3AD203B41FA5}">
                      <a16:colId xmlns:a16="http://schemas.microsoft.com/office/drawing/2014/main" val="20003"/>
                    </a:ext>
                  </a:extLst>
                </a:gridCol>
              </a:tblGrid>
              <a:tr h="146209">
                <a:tc>
                  <a:txBody>
                    <a:bodyPr/>
                    <a:lstStyle/>
                    <a:p>
                      <a:pPr>
                        <a:lnSpc>
                          <a:spcPct val="107000"/>
                        </a:lnSpc>
                        <a:spcAft>
                          <a:spcPts val="0"/>
                        </a:spcAft>
                      </a:pPr>
                      <a:r>
                        <a:rPr lang="en-US" sz="900" kern="100" dirty="0">
                          <a:solidFill>
                            <a:srgbClr val="000000"/>
                          </a:solidFill>
                          <a:effectLst/>
                          <a:latin typeface="+mj-ea"/>
                          <a:ea typeface="+mj-ea"/>
                          <a:cs typeface="Microsoft YaHei" panose="020B0503020204020204" pitchFamily="34" charset="-122"/>
                        </a:rPr>
                        <a:t>1</a:t>
                      </a:r>
                      <a:endParaRPr lang="zh-CN" sz="900" kern="100" dirty="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900" kern="100" dirty="0">
                          <a:solidFill>
                            <a:srgbClr val="000000"/>
                          </a:solidFill>
                          <a:effectLst/>
                          <a:latin typeface="+mj-ea"/>
                          <a:ea typeface="+mj-ea"/>
                          <a:cs typeface="Microsoft YaHei" panose="020B0503020204020204" pitchFamily="34" charset="-122"/>
                        </a:rPr>
                        <a:t>IO</a:t>
                      </a:r>
                      <a:r>
                        <a:rPr lang="zh-CN" sz="900" kern="100" dirty="0">
                          <a:solidFill>
                            <a:srgbClr val="000000"/>
                          </a:solidFill>
                          <a:effectLst/>
                          <a:latin typeface="+mj-ea"/>
                          <a:ea typeface="+mj-ea"/>
                          <a:cs typeface="Microsoft YaHei" panose="020B0503020204020204" pitchFamily="34" charset="-122"/>
                        </a:rPr>
                        <a:t>模组</a:t>
                      </a:r>
                      <a:r>
                        <a:rPr lang="en-US" sz="900" kern="100" dirty="0">
                          <a:solidFill>
                            <a:srgbClr val="000000"/>
                          </a:solidFill>
                          <a:effectLst/>
                          <a:latin typeface="+mj-ea"/>
                          <a:ea typeface="+mj-ea"/>
                          <a:cs typeface="Microsoft YaHei" panose="020B0503020204020204" pitchFamily="34" charset="-122"/>
                        </a:rPr>
                        <a:t>1</a:t>
                      </a:r>
                      <a:endParaRPr lang="zh-CN" sz="900" kern="100" dirty="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900" kern="100" dirty="0">
                          <a:solidFill>
                            <a:srgbClr val="000000"/>
                          </a:solidFill>
                          <a:effectLst/>
                          <a:latin typeface="+mj-ea"/>
                          <a:ea typeface="+mj-ea"/>
                          <a:cs typeface="Microsoft YaHei" panose="020B0503020204020204" pitchFamily="34" charset="-122"/>
                        </a:rPr>
                        <a:t>2</a:t>
                      </a:r>
                      <a:endParaRPr lang="zh-CN" sz="900" kern="100" dirty="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en-US" sz="900" kern="100" dirty="0">
                          <a:solidFill>
                            <a:srgbClr val="000000"/>
                          </a:solidFill>
                          <a:effectLst/>
                          <a:latin typeface="+mj-ea"/>
                          <a:ea typeface="+mj-ea"/>
                          <a:cs typeface="Microsoft YaHei" panose="020B0503020204020204" pitchFamily="34" charset="-122"/>
                        </a:rPr>
                        <a:t>IO</a:t>
                      </a:r>
                      <a:r>
                        <a:rPr lang="zh-CN" sz="900" kern="100" dirty="0">
                          <a:solidFill>
                            <a:srgbClr val="000000"/>
                          </a:solidFill>
                          <a:effectLst/>
                          <a:latin typeface="+mj-ea"/>
                          <a:ea typeface="+mj-ea"/>
                          <a:cs typeface="Microsoft YaHei" panose="020B0503020204020204" pitchFamily="34" charset="-122"/>
                        </a:rPr>
                        <a:t>模组</a:t>
                      </a:r>
                      <a:r>
                        <a:rPr lang="en-US" sz="900" kern="100" dirty="0">
                          <a:solidFill>
                            <a:srgbClr val="000000"/>
                          </a:solidFill>
                          <a:effectLst/>
                          <a:latin typeface="+mj-ea"/>
                          <a:ea typeface="+mj-ea"/>
                          <a:cs typeface="Microsoft YaHei" panose="020B0503020204020204" pitchFamily="34" charset="-122"/>
                        </a:rPr>
                        <a:t>2</a:t>
                      </a:r>
                      <a:endParaRPr lang="zh-CN" sz="900" kern="100" dirty="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extLst>
                  <a:ext uri="{0D108BD9-81ED-4DB2-BD59-A6C34878D82A}">
                    <a16:rowId xmlns:a16="http://schemas.microsoft.com/office/drawing/2014/main" val="10000"/>
                  </a:ext>
                </a:extLst>
              </a:tr>
              <a:tr h="179070">
                <a:tc>
                  <a:txBody>
                    <a:bodyPr/>
                    <a:lstStyle/>
                    <a:p>
                      <a:pPr>
                        <a:lnSpc>
                          <a:spcPct val="107000"/>
                        </a:lnSpc>
                        <a:spcAft>
                          <a:spcPts val="0"/>
                        </a:spcAft>
                      </a:pPr>
                      <a:r>
                        <a:rPr lang="en-US" sz="900" kern="100">
                          <a:solidFill>
                            <a:srgbClr val="000000"/>
                          </a:solidFill>
                          <a:effectLst/>
                          <a:latin typeface="+mj-ea"/>
                          <a:ea typeface="+mj-ea"/>
                          <a:cs typeface="Microsoft YaHei" panose="020B0503020204020204" pitchFamily="34" charset="-122"/>
                        </a:rPr>
                        <a:t>3</a:t>
                      </a:r>
                      <a:endParaRPr lang="zh-CN" sz="9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zh-CN" sz="900" kern="100">
                          <a:solidFill>
                            <a:srgbClr val="000000"/>
                          </a:solidFill>
                          <a:effectLst/>
                          <a:latin typeface="+mj-ea"/>
                          <a:ea typeface="+mj-ea"/>
                          <a:cs typeface="Microsoft YaHei" panose="020B0503020204020204" pitchFamily="34" charset="-122"/>
                        </a:rPr>
                        <a:t>后置硬盘</a:t>
                      </a:r>
                      <a:endParaRPr lang="zh-CN" sz="9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900" kern="100">
                          <a:solidFill>
                            <a:srgbClr val="000000"/>
                          </a:solidFill>
                          <a:effectLst/>
                          <a:latin typeface="+mj-ea"/>
                          <a:ea typeface="+mj-ea"/>
                          <a:cs typeface="Microsoft YaHei" panose="020B0503020204020204" pitchFamily="34" charset="-122"/>
                        </a:rPr>
                        <a:t>4</a:t>
                      </a:r>
                      <a:endParaRPr lang="zh-CN" sz="9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marL="635" algn="just">
                        <a:lnSpc>
                          <a:spcPct val="107000"/>
                        </a:lnSpc>
                        <a:spcAft>
                          <a:spcPts val="0"/>
                        </a:spcAft>
                      </a:pPr>
                      <a:r>
                        <a:rPr lang="zh-CN" sz="900" kern="100" dirty="0">
                          <a:solidFill>
                            <a:srgbClr val="000000"/>
                          </a:solidFill>
                          <a:effectLst/>
                          <a:latin typeface="+mj-ea"/>
                          <a:ea typeface="+mj-ea"/>
                          <a:cs typeface="Microsoft YaHei" panose="020B0503020204020204" pitchFamily="34" charset="-122"/>
                        </a:rPr>
                        <a:t>后置硬盘背板</a:t>
                      </a:r>
                      <a:endParaRPr lang="zh-CN" sz="900" kern="100" dirty="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extLst>
                  <a:ext uri="{0D108BD9-81ED-4DB2-BD59-A6C34878D82A}">
                    <a16:rowId xmlns:a16="http://schemas.microsoft.com/office/drawing/2014/main" val="10001"/>
                  </a:ext>
                </a:extLst>
              </a:tr>
              <a:tr h="179070">
                <a:tc>
                  <a:txBody>
                    <a:bodyPr/>
                    <a:lstStyle/>
                    <a:p>
                      <a:pPr>
                        <a:lnSpc>
                          <a:spcPct val="107000"/>
                        </a:lnSpc>
                        <a:spcAft>
                          <a:spcPts val="0"/>
                        </a:spcAft>
                      </a:pPr>
                      <a:r>
                        <a:rPr lang="en-US" sz="900" kern="100">
                          <a:solidFill>
                            <a:srgbClr val="000000"/>
                          </a:solidFill>
                          <a:effectLst/>
                          <a:latin typeface="+mj-ea"/>
                          <a:ea typeface="+mj-ea"/>
                          <a:cs typeface="Microsoft YaHei" panose="020B0503020204020204" pitchFamily="34" charset="-122"/>
                        </a:rPr>
                        <a:t>5</a:t>
                      </a:r>
                      <a:endParaRPr lang="zh-CN" sz="9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zh-CN" sz="900" kern="100">
                          <a:solidFill>
                            <a:srgbClr val="000000"/>
                          </a:solidFill>
                          <a:effectLst/>
                          <a:latin typeface="+mj-ea"/>
                          <a:ea typeface="+mj-ea"/>
                          <a:cs typeface="Microsoft YaHei" panose="020B0503020204020204" pitchFamily="34" charset="-122"/>
                        </a:rPr>
                        <a:t>电源模块</a:t>
                      </a:r>
                      <a:endParaRPr lang="zh-CN" sz="9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900" kern="100">
                          <a:solidFill>
                            <a:srgbClr val="000000"/>
                          </a:solidFill>
                          <a:effectLst/>
                          <a:latin typeface="+mj-ea"/>
                          <a:ea typeface="+mj-ea"/>
                          <a:cs typeface="Microsoft YaHei" panose="020B0503020204020204" pitchFamily="34" charset="-122"/>
                        </a:rPr>
                        <a:t>6</a:t>
                      </a:r>
                      <a:endParaRPr lang="zh-CN" sz="9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zh-CN" sz="900" kern="100" dirty="0">
                          <a:solidFill>
                            <a:srgbClr val="000000"/>
                          </a:solidFill>
                          <a:effectLst/>
                          <a:latin typeface="+mj-ea"/>
                          <a:ea typeface="+mj-ea"/>
                          <a:cs typeface="Microsoft YaHei" panose="020B0503020204020204" pitchFamily="34" charset="-122"/>
                        </a:rPr>
                        <a:t>机箱</a:t>
                      </a:r>
                      <a:endParaRPr lang="zh-CN" sz="900" kern="100" dirty="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extLst>
                  <a:ext uri="{0D108BD9-81ED-4DB2-BD59-A6C34878D82A}">
                    <a16:rowId xmlns:a16="http://schemas.microsoft.com/office/drawing/2014/main" val="10002"/>
                  </a:ext>
                </a:extLst>
              </a:tr>
              <a:tr h="179070">
                <a:tc>
                  <a:txBody>
                    <a:bodyPr/>
                    <a:lstStyle/>
                    <a:p>
                      <a:pPr>
                        <a:lnSpc>
                          <a:spcPct val="107000"/>
                        </a:lnSpc>
                        <a:spcAft>
                          <a:spcPts val="0"/>
                        </a:spcAft>
                      </a:pPr>
                      <a:r>
                        <a:rPr lang="en-US" sz="900" kern="100">
                          <a:solidFill>
                            <a:srgbClr val="000000"/>
                          </a:solidFill>
                          <a:effectLst/>
                          <a:latin typeface="+mj-ea"/>
                          <a:ea typeface="+mj-ea"/>
                          <a:cs typeface="Microsoft YaHei" panose="020B0503020204020204" pitchFamily="34" charset="-122"/>
                        </a:rPr>
                        <a:t>7</a:t>
                      </a:r>
                      <a:endParaRPr lang="zh-CN" sz="9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900" kern="100">
                          <a:solidFill>
                            <a:srgbClr val="000000"/>
                          </a:solidFill>
                          <a:effectLst/>
                          <a:latin typeface="+mj-ea"/>
                          <a:ea typeface="+mj-ea"/>
                          <a:cs typeface="Microsoft YaHei" panose="020B0503020204020204" pitchFamily="34" charset="-122"/>
                        </a:rPr>
                        <a:t>IO</a:t>
                      </a:r>
                      <a:r>
                        <a:rPr lang="zh-CN" sz="900" kern="100">
                          <a:solidFill>
                            <a:srgbClr val="000000"/>
                          </a:solidFill>
                          <a:effectLst/>
                          <a:latin typeface="+mj-ea"/>
                          <a:ea typeface="+mj-ea"/>
                          <a:cs typeface="Microsoft YaHei" panose="020B0503020204020204" pitchFamily="34" charset="-122"/>
                        </a:rPr>
                        <a:t>模组</a:t>
                      </a:r>
                      <a:r>
                        <a:rPr lang="en-US" sz="900" kern="100">
                          <a:solidFill>
                            <a:srgbClr val="000000"/>
                          </a:solidFill>
                          <a:effectLst/>
                          <a:latin typeface="+mj-ea"/>
                          <a:ea typeface="+mj-ea"/>
                          <a:cs typeface="Microsoft YaHei" panose="020B0503020204020204" pitchFamily="34" charset="-122"/>
                        </a:rPr>
                        <a:t>3</a:t>
                      </a:r>
                      <a:endParaRPr lang="zh-CN" sz="9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900" kern="100">
                          <a:solidFill>
                            <a:srgbClr val="000000"/>
                          </a:solidFill>
                          <a:effectLst/>
                          <a:latin typeface="+mj-ea"/>
                          <a:ea typeface="+mj-ea"/>
                          <a:cs typeface="Microsoft YaHei" panose="020B0503020204020204" pitchFamily="34" charset="-122"/>
                        </a:rPr>
                        <a:t>8</a:t>
                      </a:r>
                      <a:endParaRPr lang="zh-CN" sz="9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zh-CN" sz="900" kern="100" dirty="0">
                          <a:solidFill>
                            <a:srgbClr val="000000"/>
                          </a:solidFill>
                          <a:effectLst/>
                          <a:latin typeface="+mj-ea"/>
                          <a:ea typeface="+mj-ea"/>
                          <a:cs typeface="Microsoft YaHei" panose="020B0503020204020204" pitchFamily="34" charset="-122"/>
                        </a:rPr>
                        <a:t>超级电容</a:t>
                      </a:r>
                      <a:endParaRPr lang="zh-CN" sz="900" kern="100" dirty="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extLst>
                  <a:ext uri="{0D108BD9-81ED-4DB2-BD59-A6C34878D82A}">
                    <a16:rowId xmlns:a16="http://schemas.microsoft.com/office/drawing/2014/main" val="10003"/>
                  </a:ext>
                </a:extLst>
              </a:tr>
              <a:tr h="179070">
                <a:tc>
                  <a:txBody>
                    <a:bodyPr/>
                    <a:lstStyle/>
                    <a:p>
                      <a:pPr>
                        <a:lnSpc>
                          <a:spcPct val="107000"/>
                        </a:lnSpc>
                        <a:spcAft>
                          <a:spcPts val="0"/>
                        </a:spcAft>
                      </a:pPr>
                      <a:r>
                        <a:rPr lang="en-US" sz="900" kern="100">
                          <a:solidFill>
                            <a:srgbClr val="000000"/>
                          </a:solidFill>
                          <a:effectLst/>
                          <a:latin typeface="+mj-ea"/>
                          <a:ea typeface="+mj-ea"/>
                          <a:cs typeface="Microsoft YaHei" panose="020B0503020204020204" pitchFamily="34" charset="-122"/>
                        </a:rPr>
                        <a:t>9</a:t>
                      </a:r>
                      <a:endParaRPr lang="zh-CN" sz="9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zh-CN" sz="900" kern="100">
                          <a:solidFill>
                            <a:srgbClr val="000000"/>
                          </a:solidFill>
                          <a:effectLst/>
                          <a:latin typeface="+mj-ea"/>
                          <a:ea typeface="+mj-ea"/>
                          <a:cs typeface="Microsoft YaHei" panose="020B0503020204020204" pitchFamily="34" charset="-122"/>
                        </a:rPr>
                        <a:t>导风罩</a:t>
                      </a:r>
                      <a:endParaRPr lang="zh-CN" sz="9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900" kern="100">
                          <a:solidFill>
                            <a:srgbClr val="000000"/>
                          </a:solidFill>
                          <a:effectLst/>
                          <a:latin typeface="+mj-ea"/>
                          <a:ea typeface="+mj-ea"/>
                          <a:cs typeface="Microsoft YaHei" panose="020B0503020204020204" pitchFamily="34" charset="-122"/>
                        </a:rPr>
                        <a:t>10</a:t>
                      </a:r>
                      <a:endParaRPr lang="zh-CN" sz="9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marL="635" algn="just">
                        <a:lnSpc>
                          <a:spcPct val="107000"/>
                        </a:lnSpc>
                        <a:spcAft>
                          <a:spcPts val="0"/>
                        </a:spcAft>
                      </a:pPr>
                      <a:r>
                        <a:rPr lang="zh-CN" sz="900" kern="100" dirty="0">
                          <a:solidFill>
                            <a:srgbClr val="000000"/>
                          </a:solidFill>
                          <a:effectLst/>
                          <a:latin typeface="+mj-ea"/>
                          <a:ea typeface="+mj-ea"/>
                          <a:cs typeface="Microsoft YaHei" panose="020B0503020204020204" pitchFamily="34" charset="-122"/>
                        </a:rPr>
                        <a:t>前置硬盘背板</a:t>
                      </a:r>
                      <a:endParaRPr lang="zh-CN" sz="900" kern="100" dirty="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extLst>
                  <a:ext uri="{0D108BD9-81ED-4DB2-BD59-A6C34878D82A}">
                    <a16:rowId xmlns:a16="http://schemas.microsoft.com/office/drawing/2014/main" val="10004"/>
                  </a:ext>
                </a:extLst>
              </a:tr>
              <a:tr h="179070">
                <a:tc>
                  <a:txBody>
                    <a:bodyPr/>
                    <a:lstStyle/>
                    <a:p>
                      <a:pPr>
                        <a:lnSpc>
                          <a:spcPct val="107000"/>
                        </a:lnSpc>
                        <a:spcAft>
                          <a:spcPts val="0"/>
                        </a:spcAft>
                      </a:pPr>
                      <a:r>
                        <a:rPr lang="en-US" sz="900" kern="100">
                          <a:solidFill>
                            <a:srgbClr val="000000"/>
                          </a:solidFill>
                          <a:effectLst/>
                          <a:latin typeface="+mj-ea"/>
                          <a:ea typeface="+mj-ea"/>
                          <a:cs typeface="Microsoft YaHei" panose="020B0503020204020204" pitchFamily="34" charset="-122"/>
                        </a:rPr>
                        <a:t>11</a:t>
                      </a:r>
                      <a:endParaRPr lang="zh-CN" sz="9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zh-CN" sz="900" kern="100">
                          <a:solidFill>
                            <a:srgbClr val="000000"/>
                          </a:solidFill>
                          <a:effectLst/>
                          <a:latin typeface="+mj-ea"/>
                          <a:ea typeface="+mj-ea"/>
                          <a:cs typeface="Microsoft YaHei" panose="020B0503020204020204" pitchFamily="34" charset="-122"/>
                        </a:rPr>
                        <a:t>风扇支架</a:t>
                      </a:r>
                      <a:endParaRPr lang="zh-CN" sz="9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900" kern="100">
                          <a:solidFill>
                            <a:srgbClr val="000000"/>
                          </a:solidFill>
                          <a:effectLst/>
                          <a:latin typeface="+mj-ea"/>
                          <a:ea typeface="+mj-ea"/>
                          <a:cs typeface="Microsoft YaHei" panose="020B0503020204020204" pitchFamily="34" charset="-122"/>
                        </a:rPr>
                        <a:t>12</a:t>
                      </a:r>
                      <a:endParaRPr lang="zh-CN" sz="9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zh-CN" sz="900" kern="100" dirty="0">
                          <a:solidFill>
                            <a:srgbClr val="000000"/>
                          </a:solidFill>
                          <a:effectLst/>
                          <a:latin typeface="+mj-ea"/>
                          <a:ea typeface="+mj-ea"/>
                          <a:cs typeface="Microsoft YaHei" panose="020B0503020204020204" pitchFamily="34" charset="-122"/>
                        </a:rPr>
                        <a:t>风扇模块</a:t>
                      </a:r>
                      <a:endParaRPr lang="zh-CN" sz="900" kern="100" dirty="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extLst>
                  <a:ext uri="{0D108BD9-81ED-4DB2-BD59-A6C34878D82A}">
                    <a16:rowId xmlns:a16="http://schemas.microsoft.com/office/drawing/2014/main" val="10005"/>
                  </a:ext>
                </a:extLst>
              </a:tr>
              <a:tr h="179070">
                <a:tc>
                  <a:txBody>
                    <a:bodyPr/>
                    <a:lstStyle/>
                    <a:p>
                      <a:pPr>
                        <a:lnSpc>
                          <a:spcPct val="107000"/>
                        </a:lnSpc>
                        <a:spcAft>
                          <a:spcPts val="0"/>
                        </a:spcAft>
                      </a:pPr>
                      <a:r>
                        <a:rPr lang="en-US" sz="900" kern="100">
                          <a:solidFill>
                            <a:srgbClr val="000000"/>
                          </a:solidFill>
                          <a:effectLst/>
                          <a:latin typeface="+mj-ea"/>
                          <a:ea typeface="+mj-ea"/>
                          <a:cs typeface="Microsoft YaHei" panose="020B0503020204020204" pitchFamily="34" charset="-122"/>
                        </a:rPr>
                        <a:t>13</a:t>
                      </a:r>
                      <a:endParaRPr lang="zh-CN" sz="9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zh-CN" sz="900" kern="100">
                          <a:solidFill>
                            <a:srgbClr val="000000"/>
                          </a:solidFill>
                          <a:effectLst/>
                          <a:latin typeface="+mj-ea"/>
                          <a:ea typeface="+mj-ea"/>
                          <a:cs typeface="Microsoft YaHei" panose="020B0503020204020204" pitchFamily="34" charset="-122"/>
                        </a:rPr>
                        <a:t>前置硬盘</a:t>
                      </a:r>
                      <a:endParaRPr lang="zh-CN" sz="9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900" kern="100">
                          <a:solidFill>
                            <a:srgbClr val="000000"/>
                          </a:solidFill>
                          <a:effectLst/>
                          <a:latin typeface="+mj-ea"/>
                          <a:ea typeface="+mj-ea"/>
                          <a:cs typeface="Microsoft YaHei" panose="020B0503020204020204" pitchFamily="34" charset="-122"/>
                        </a:rPr>
                        <a:t>14</a:t>
                      </a:r>
                      <a:endParaRPr lang="zh-CN" sz="9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zh-CN" sz="900" kern="100" dirty="0">
                          <a:solidFill>
                            <a:srgbClr val="000000"/>
                          </a:solidFill>
                          <a:effectLst/>
                          <a:latin typeface="+mj-ea"/>
                          <a:ea typeface="+mj-ea"/>
                          <a:cs typeface="Microsoft YaHei" panose="020B0503020204020204" pitchFamily="34" charset="-122"/>
                        </a:rPr>
                        <a:t>理线架</a:t>
                      </a:r>
                      <a:endParaRPr lang="zh-CN" sz="900" kern="100" dirty="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extLst>
                  <a:ext uri="{0D108BD9-81ED-4DB2-BD59-A6C34878D82A}">
                    <a16:rowId xmlns:a16="http://schemas.microsoft.com/office/drawing/2014/main" val="10006"/>
                  </a:ext>
                </a:extLst>
              </a:tr>
              <a:tr h="179070">
                <a:tc>
                  <a:txBody>
                    <a:bodyPr/>
                    <a:lstStyle/>
                    <a:p>
                      <a:pPr>
                        <a:lnSpc>
                          <a:spcPct val="107000"/>
                        </a:lnSpc>
                        <a:spcAft>
                          <a:spcPts val="0"/>
                        </a:spcAft>
                      </a:pPr>
                      <a:r>
                        <a:rPr lang="en-US" sz="900" kern="100">
                          <a:solidFill>
                            <a:srgbClr val="000000"/>
                          </a:solidFill>
                          <a:effectLst/>
                          <a:latin typeface="+mj-ea"/>
                          <a:ea typeface="+mj-ea"/>
                          <a:cs typeface="Microsoft YaHei" panose="020B0503020204020204" pitchFamily="34" charset="-122"/>
                        </a:rPr>
                        <a:t>15</a:t>
                      </a:r>
                      <a:endParaRPr lang="zh-CN" sz="9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zh-CN" sz="900" kern="100">
                          <a:solidFill>
                            <a:srgbClr val="000000"/>
                          </a:solidFill>
                          <a:effectLst/>
                          <a:latin typeface="+mj-ea"/>
                          <a:ea typeface="+mj-ea"/>
                          <a:cs typeface="Microsoft YaHei" panose="020B0503020204020204" pitchFamily="34" charset="-122"/>
                        </a:rPr>
                        <a:t>散热器</a:t>
                      </a:r>
                      <a:endParaRPr lang="zh-CN" sz="9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900" kern="100">
                          <a:solidFill>
                            <a:srgbClr val="000000"/>
                          </a:solidFill>
                          <a:effectLst/>
                          <a:latin typeface="+mj-ea"/>
                          <a:ea typeface="+mj-ea"/>
                          <a:cs typeface="Microsoft YaHei" panose="020B0503020204020204" pitchFamily="34" charset="-122"/>
                        </a:rPr>
                        <a:t>16</a:t>
                      </a:r>
                      <a:endParaRPr lang="zh-CN" sz="9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en-US" sz="900" kern="100" dirty="0">
                          <a:solidFill>
                            <a:srgbClr val="000000"/>
                          </a:solidFill>
                          <a:effectLst/>
                          <a:latin typeface="+mj-ea"/>
                          <a:ea typeface="+mj-ea"/>
                          <a:cs typeface="Microsoft YaHei" panose="020B0503020204020204" pitchFamily="34" charset="-122"/>
                        </a:rPr>
                        <a:t>DIMM</a:t>
                      </a:r>
                      <a:endParaRPr lang="zh-CN" sz="900" kern="100" dirty="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extLst>
                  <a:ext uri="{0D108BD9-81ED-4DB2-BD59-A6C34878D82A}">
                    <a16:rowId xmlns:a16="http://schemas.microsoft.com/office/drawing/2014/main" val="10007"/>
                  </a:ext>
                </a:extLst>
              </a:tr>
              <a:tr h="179070">
                <a:tc>
                  <a:txBody>
                    <a:bodyPr/>
                    <a:lstStyle/>
                    <a:p>
                      <a:pPr>
                        <a:lnSpc>
                          <a:spcPct val="107000"/>
                        </a:lnSpc>
                        <a:spcAft>
                          <a:spcPts val="0"/>
                        </a:spcAft>
                      </a:pPr>
                      <a:r>
                        <a:rPr lang="en-US" sz="900" kern="100">
                          <a:solidFill>
                            <a:srgbClr val="000000"/>
                          </a:solidFill>
                          <a:effectLst/>
                          <a:latin typeface="+mj-ea"/>
                          <a:ea typeface="+mj-ea"/>
                          <a:cs typeface="Microsoft YaHei" panose="020B0503020204020204" pitchFamily="34" charset="-122"/>
                        </a:rPr>
                        <a:t>17</a:t>
                      </a:r>
                      <a:endParaRPr lang="zh-CN" sz="9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900" kern="100">
                          <a:solidFill>
                            <a:srgbClr val="000000"/>
                          </a:solidFill>
                          <a:effectLst/>
                          <a:latin typeface="+mj-ea"/>
                          <a:ea typeface="+mj-ea"/>
                          <a:cs typeface="Microsoft YaHei" panose="020B0503020204020204" pitchFamily="34" charset="-122"/>
                        </a:rPr>
                        <a:t>RAID</a:t>
                      </a:r>
                      <a:r>
                        <a:rPr lang="zh-CN" sz="900" kern="100">
                          <a:solidFill>
                            <a:srgbClr val="000000"/>
                          </a:solidFill>
                          <a:effectLst/>
                          <a:latin typeface="+mj-ea"/>
                          <a:ea typeface="+mj-ea"/>
                          <a:cs typeface="Microsoft YaHei" panose="020B0503020204020204" pitchFamily="34" charset="-122"/>
                        </a:rPr>
                        <a:t>控制扣卡</a:t>
                      </a:r>
                      <a:endParaRPr lang="zh-CN" sz="9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900" kern="100">
                          <a:solidFill>
                            <a:srgbClr val="000000"/>
                          </a:solidFill>
                          <a:effectLst/>
                          <a:latin typeface="+mj-ea"/>
                          <a:ea typeface="+mj-ea"/>
                          <a:cs typeface="Microsoft YaHei" panose="020B0503020204020204" pitchFamily="34" charset="-122"/>
                        </a:rPr>
                        <a:t>18</a:t>
                      </a:r>
                      <a:endParaRPr lang="zh-CN" sz="9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zh-CN" sz="900" kern="100" dirty="0">
                          <a:solidFill>
                            <a:srgbClr val="000000"/>
                          </a:solidFill>
                          <a:effectLst/>
                          <a:latin typeface="+mj-ea"/>
                          <a:ea typeface="+mj-ea"/>
                          <a:cs typeface="Microsoft YaHei" panose="020B0503020204020204" pitchFamily="34" charset="-122"/>
                        </a:rPr>
                        <a:t>主板</a:t>
                      </a:r>
                      <a:endParaRPr lang="zh-CN" sz="900" kern="100" dirty="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extLst>
                  <a:ext uri="{0D108BD9-81ED-4DB2-BD59-A6C34878D82A}">
                    <a16:rowId xmlns:a16="http://schemas.microsoft.com/office/drawing/2014/main" val="10008"/>
                  </a:ext>
                </a:extLst>
              </a:tr>
              <a:tr h="146209">
                <a:tc>
                  <a:txBody>
                    <a:bodyPr/>
                    <a:lstStyle/>
                    <a:p>
                      <a:pPr>
                        <a:lnSpc>
                          <a:spcPct val="107000"/>
                        </a:lnSpc>
                        <a:spcAft>
                          <a:spcPts val="0"/>
                        </a:spcAft>
                      </a:pPr>
                      <a:r>
                        <a:rPr lang="en-US" sz="900" kern="100">
                          <a:solidFill>
                            <a:srgbClr val="000000"/>
                          </a:solidFill>
                          <a:effectLst/>
                          <a:latin typeface="+mj-ea"/>
                          <a:ea typeface="+mj-ea"/>
                          <a:cs typeface="Microsoft YaHei" panose="020B0503020204020204" pitchFamily="34" charset="-122"/>
                        </a:rPr>
                        <a:t>19</a:t>
                      </a:r>
                      <a:endParaRPr lang="zh-CN" sz="9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zh-CN" sz="900" kern="100">
                          <a:solidFill>
                            <a:srgbClr val="000000"/>
                          </a:solidFill>
                          <a:effectLst/>
                          <a:latin typeface="+mj-ea"/>
                          <a:ea typeface="+mj-ea"/>
                          <a:cs typeface="Microsoft YaHei" panose="020B0503020204020204" pitchFamily="34" charset="-122"/>
                        </a:rPr>
                        <a:t>灵活</a:t>
                      </a:r>
                      <a:r>
                        <a:rPr lang="en-US" sz="900" kern="100">
                          <a:solidFill>
                            <a:srgbClr val="000000"/>
                          </a:solidFill>
                          <a:effectLst/>
                          <a:latin typeface="+mj-ea"/>
                          <a:ea typeface="+mj-ea"/>
                          <a:cs typeface="Microsoft YaHei" panose="020B0503020204020204" pitchFamily="34" charset="-122"/>
                        </a:rPr>
                        <a:t>IO</a:t>
                      </a:r>
                      <a:r>
                        <a:rPr lang="zh-CN" sz="900" kern="100">
                          <a:solidFill>
                            <a:srgbClr val="000000"/>
                          </a:solidFill>
                          <a:effectLst/>
                          <a:latin typeface="+mj-ea"/>
                          <a:ea typeface="+mj-ea"/>
                          <a:cs typeface="Microsoft YaHei" panose="020B0503020204020204" pitchFamily="34" charset="-122"/>
                        </a:rPr>
                        <a:t>卡</a:t>
                      </a:r>
                      <a:r>
                        <a:rPr lang="en-US" sz="900" kern="100">
                          <a:solidFill>
                            <a:srgbClr val="000000"/>
                          </a:solidFill>
                          <a:effectLst/>
                          <a:latin typeface="+mj-ea"/>
                          <a:ea typeface="+mj-ea"/>
                          <a:cs typeface="Microsoft YaHei" panose="020B0503020204020204" pitchFamily="34" charset="-122"/>
                        </a:rPr>
                        <a:t>1</a:t>
                      </a:r>
                      <a:r>
                        <a:rPr lang="zh-CN" sz="900" kern="100">
                          <a:solidFill>
                            <a:srgbClr val="000000"/>
                          </a:solidFill>
                          <a:effectLst/>
                          <a:latin typeface="+mj-ea"/>
                          <a:ea typeface="+mj-ea"/>
                          <a:cs typeface="Microsoft YaHei" panose="020B0503020204020204" pitchFamily="34" charset="-122"/>
                        </a:rPr>
                        <a:t>（</a:t>
                      </a:r>
                      <a:r>
                        <a:rPr lang="en-US" sz="900" kern="100">
                          <a:solidFill>
                            <a:srgbClr val="000000"/>
                          </a:solidFill>
                          <a:effectLst/>
                          <a:latin typeface="+mj-ea"/>
                          <a:ea typeface="+mj-ea"/>
                          <a:cs typeface="Microsoft YaHei" panose="020B0503020204020204" pitchFamily="34" charset="-122"/>
                        </a:rPr>
                        <a:t>CPU 1</a:t>
                      </a:r>
                      <a:r>
                        <a:rPr lang="zh-CN" sz="900" kern="100">
                          <a:solidFill>
                            <a:srgbClr val="000000"/>
                          </a:solidFill>
                          <a:effectLst/>
                          <a:latin typeface="+mj-ea"/>
                          <a:ea typeface="+mj-ea"/>
                          <a:cs typeface="Microsoft YaHei" panose="020B0503020204020204" pitchFamily="34" charset="-122"/>
                        </a:rPr>
                        <a:t>）</a:t>
                      </a:r>
                      <a:endParaRPr lang="zh-CN" sz="9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900" kern="100">
                          <a:solidFill>
                            <a:srgbClr val="000000"/>
                          </a:solidFill>
                          <a:effectLst/>
                          <a:latin typeface="+mj-ea"/>
                          <a:ea typeface="+mj-ea"/>
                          <a:cs typeface="Microsoft YaHei" panose="020B0503020204020204" pitchFamily="34" charset="-122"/>
                        </a:rPr>
                        <a:t>20</a:t>
                      </a:r>
                      <a:endParaRPr lang="zh-CN" sz="9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en-US" sz="900" kern="100" dirty="0" err="1">
                          <a:solidFill>
                            <a:srgbClr val="000000"/>
                          </a:solidFill>
                          <a:effectLst/>
                          <a:latin typeface="+mj-ea"/>
                          <a:ea typeface="+mj-ea"/>
                          <a:cs typeface="Microsoft YaHei" panose="020B0503020204020204" pitchFamily="34" charset="-122"/>
                        </a:rPr>
                        <a:t>iBMC</a:t>
                      </a:r>
                      <a:r>
                        <a:rPr lang="zh-CN" sz="900" kern="100" dirty="0">
                          <a:solidFill>
                            <a:srgbClr val="000000"/>
                          </a:solidFill>
                          <a:effectLst/>
                          <a:latin typeface="+mj-ea"/>
                          <a:ea typeface="+mj-ea"/>
                          <a:cs typeface="Microsoft YaHei" panose="020B0503020204020204" pitchFamily="34" charset="-122"/>
                        </a:rPr>
                        <a:t>插卡</a:t>
                      </a:r>
                      <a:endParaRPr lang="zh-CN" sz="900" kern="100" dirty="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extLst>
                  <a:ext uri="{0D108BD9-81ED-4DB2-BD59-A6C34878D82A}">
                    <a16:rowId xmlns:a16="http://schemas.microsoft.com/office/drawing/2014/main" val="10009"/>
                  </a:ext>
                </a:extLst>
              </a:tr>
              <a:tr h="146209">
                <a:tc>
                  <a:txBody>
                    <a:bodyPr/>
                    <a:lstStyle/>
                    <a:p>
                      <a:pPr>
                        <a:lnSpc>
                          <a:spcPct val="107000"/>
                        </a:lnSpc>
                        <a:spcAft>
                          <a:spcPts val="0"/>
                        </a:spcAft>
                      </a:pPr>
                      <a:r>
                        <a:rPr lang="en-US" sz="900" kern="100">
                          <a:solidFill>
                            <a:srgbClr val="000000"/>
                          </a:solidFill>
                          <a:effectLst/>
                          <a:latin typeface="+mj-ea"/>
                          <a:ea typeface="+mj-ea"/>
                          <a:cs typeface="Microsoft YaHei" panose="020B0503020204020204" pitchFamily="34" charset="-122"/>
                        </a:rPr>
                        <a:t>21</a:t>
                      </a:r>
                      <a:endParaRPr lang="zh-CN" sz="9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zh-CN" sz="900" kern="100">
                          <a:solidFill>
                            <a:srgbClr val="000000"/>
                          </a:solidFill>
                          <a:effectLst/>
                          <a:latin typeface="+mj-ea"/>
                          <a:ea typeface="+mj-ea"/>
                          <a:cs typeface="Microsoft YaHei" panose="020B0503020204020204" pitchFamily="34" charset="-122"/>
                        </a:rPr>
                        <a:t>灵活</a:t>
                      </a:r>
                      <a:r>
                        <a:rPr lang="en-US" sz="900" kern="100">
                          <a:solidFill>
                            <a:srgbClr val="000000"/>
                          </a:solidFill>
                          <a:effectLst/>
                          <a:latin typeface="+mj-ea"/>
                          <a:ea typeface="+mj-ea"/>
                          <a:cs typeface="Microsoft YaHei" panose="020B0503020204020204" pitchFamily="34" charset="-122"/>
                        </a:rPr>
                        <a:t>IO</a:t>
                      </a:r>
                      <a:r>
                        <a:rPr lang="zh-CN" sz="900" kern="100">
                          <a:solidFill>
                            <a:srgbClr val="000000"/>
                          </a:solidFill>
                          <a:effectLst/>
                          <a:latin typeface="+mj-ea"/>
                          <a:ea typeface="+mj-ea"/>
                          <a:cs typeface="Microsoft YaHei" panose="020B0503020204020204" pitchFamily="34" charset="-122"/>
                        </a:rPr>
                        <a:t>卡</a:t>
                      </a:r>
                      <a:r>
                        <a:rPr lang="en-US" sz="900" kern="100">
                          <a:solidFill>
                            <a:srgbClr val="000000"/>
                          </a:solidFill>
                          <a:effectLst/>
                          <a:latin typeface="+mj-ea"/>
                          <a:ea typeface="+mj-ea"/>
                          <a:cs typeface="Microsoft YaHei" panose="020B0503020204020204" pitchFamily="34" charset="-122"/>
                        </a:rPr>
                        <a:t>2</a:t>
                      </a:r>
                      <a:r>
                        <a:rPr lang="zh-CN" sz="900" kern="100">
                          <a:solidFill>
                            <a:srgbClr val="000000"/>
                          </a:solidFill>
                          <a:effectLst/>
                          <a:latin typeface="+mj-ea"/>
                          <a:ea typeface="+mj-ea"/>
                          <a:cs typeface="Microsoft YaHei" panose="020B0503020204020204" pitchFamily="34" charset="-122"/>
                        </a:rPr>
                        <a:t>（</a:t>
                      </a:r>
                      <a:r>
                        <a:rPr lang="en-US" sz="900" kern="100">
                          <a:solidFill>
                            <a:srgbClr val="000000"/>
                          </a:solidFill>
                          <a:effectLst/>
                          <a:latin typeface="+mj-ea"/>
                          <a:ea typeface="+mj-ea"/>
                          <a:cs typeface="Microsoft YaHei" panose="020B0503020204020204" pitchFamily="34" charset="-122"/>
                        </a:rPr>
                        <a:t>CPU 2</a:t>
                      </a:r>
                      <a:r>
                        <a:rPr lang="zh-CN" sz="900" kern="100">
                          <a:solidFill>
                            <a:srgbClr val="000000"/>
                          </a:solidFill>
                          <a:effectLst/>
                          <a:latin typeface="+mj-ea"/>
                          <a:ea typeface="+mj-ea"/>
                          <a:cs typeface="Microsoft YaHei" panose="020B0503020204020204" pitchFamily="34" charset="-122"/>
                        </a:rPr>
                        <a:t>）</a:t>
                      </a:r>
                      <a:endParaRPr lang="zh-CN" sz="9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900" kern="100">
                          <a:solidFill>
                            <a:srgbClr val="000000"/>
                          </a:solidFill>
                          <a:effectLst/>
                          <a:latin typeface="+mj-ea"/>
                          <a:ea typeface="+mj-ea"/>
                          <a:cs typeface="Microsoft YaHei" panose="020B0503020204020204" pitchFamily="34" charset="-122"/>
                        </a:rPr>
                        <a:t>-</a:t>
                      </a:r>
                      <a:endParaRPr lang="zh-CN" sz="9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en-US" sz="900" kern="100" dirty="0">
                          <a:solidFill>
                            <a:srgbClr val="000000"/>
                          </a:solidFill>
                          <a:effectLst/>
                          <a:latin typeface="+mj-ea"/>
                          <a:ea typeface="+mj-ea"/>
                          <a:cs typeface="Microsoft YaHei" panose="020B0503020204020204" pitchFamily="34" charset="-122"/>
                        </a:rPr>
                        <a:t>-</a:t>
                      </a:r>
                      <a:endParaRPr lang="zh-CN" sz="900" kern="100" dirty="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extLst>
                  <a:ext uri="{0D108BD9-81ED-4DB2-BD59-A6C34878D82A}">
                    <a16:rowId xmlns:a16="http://schemas.microsoft.com/office/drawing/2014/main" val="10010"/>
                  </a:ext>
                </a:extLst>
              </a:tr>
            </a:tbl>
          </a:graphicData>
        </a:graphic>
      </p:graphicFrame>
      <p:pic>
        <p:nvPicPr>
          <p:cNvPr id="7" name="Picture 4974"/>
          <p:cNvPicPr/>
          <p:nvPr/>
        </p:nvPicPr>
        <p:blipFill>
          <a:blip r:embed="rId2"/>
          <a:stretch>
            <a:fillRect/>
          </a:stretch>
        </p:blipFill>
        <p:spPr>
          <a:xfrm>
            <a:off x="601574" y="1761944"/>
            <a:ext cx="4817705" cy="3745888"/>
          </a:xfrm>
          <a:prstGeom prst="rect">
            <a:avLst/>
          </a:prstGeom>
        </p:spPr>
      </p:pic>
      <p:sp>
        <p:nvSpPr>
          <p:cNvPr id="6" name="矩形 5"/>
          <p:cNvSpPr/>
          <p:nvPr/>
        </p:nvSpPr>
        <p:spPr>
          <a:xfrm>
            <a:off x="4906175" y="2175979"/>
            <a:ext cx="3555782" cy="369332"/>
          </a:xfrm>
          <a:prstGeom prst="rect">
            <a:avLst/>
          </a:prstGeom>
        </p:spPr>
        <p:txBody>
          <a:bodyPr wrap="none">
            <a:spAutoFit/>
          </a:bodyPr>
          <a:lstStyle/>
          <a:p>
            <a:r>
              <a:rPr lang="en-US" altLang="zh-CN" b="1" dirty="0">
                <a:effectLst>
                  <a:outerShdw blurRad="38100" dist="38100" dir="2700000" algn="tl">
                    <a:srgbClr val="000000">
                      <a:alpha val="43137"/>
                    </a:srgbClr>
                  </a:outerShdw>
                </a:effectLst>
                <a:latin typeface="宋体" panose="02010600030101010101" pitchFamily="2" charset="-122"/>
              </a:rPr>
              <a:t>TaiShan 200</a:t>
            </a:r>
            <a:r>
              <a:rPr lang="zh-CN" altLang="en-US" b="1" dirty="0">
                <a:effectLst>
                  <a:outerShdw blurRad="38100" dist="38100" dir="2700000" algn="tl">
                    <a:srgbClr val="000000">
                      <a:alpha val="43137"/>
                    </a:srgbClr>
                  </a:outerShdw>
                </a:effectLst>
                <a:latin typeface="宋体" panose="02010600030101010101" pitchFamily="2" charset="-122"/>
              </a:rPr>
              <a:t>服务器（型号</a:t>
            </a:r>
            <a:r>
              <a:rPr lang="en-US" altLang="zh-CN" b="1" dirty="0">
                <a:effectLst>
                  <a:outerShdw blurRad="38100" dist="38100" dir="2700000" algn="tl">
                    <a:srgbClr val="000000">
                      <a:alpha val="43137"/>
                    </a:srgbClr>
                  </a:outerShdw>
                </a:effectLst>
                <a:latin typeface="宋体" panose="02010600030101010101" pitchFamily="2" charset="-122"/>
              </a:rPr>
              <a:t>5280</a:t>
            </a:r>
            <a:r>
              <a:rPr lang="zh-CN" altLang="en-US" b="1" dirty="0">
                <a:effectLst>
                  <a:outerShdw blurRad="38100" dist="38100" dir="2700000" algn="tl">
                    <a:srgbClr val="000000">
                      <a:alpha val="43137"/>
                    </a:srgbClr>
                  </a:outerShdw>
                </a:effectLst>
                <a:latin typeface="宋体" panose="02010600030101010101" pitchFamily="2" charset="-122"/>
              </a:rPr>
              <a:t>）</a:t>
            </a:r>
          </a:p>
        </p:txBody>
      </p:sp>
      <p:sp>
        <p:nvSpPr>
          <p:cNvPr id="8" name="文本框 7">
            <a:extLst>
              <a:ext uri="{FF2B5EF4-FFF2-40B4-BE49-F238E27FC236}">
                <a16:creationId xmlns:a16="http://schemas.microsoft.com/office/drawing/2014/main" id="{640E49D8-9540-49BC-9BEC-ADB3EBDA4FA4}"/>
              </a:ext>
            </a:extLst>
          </p:cNvPr>
          <p:cNvSpPr txBox="1"/>
          <p:nvPr/>
        </p:nvSpPr>
        <p:spPr>
          <a:xfrm>
            <a:off x="542674" y="171271"/>
            <a:ext cx="4572000" cy="718530"/>
          </a:xfrm>
          <a:prstGeom prst="rect">
            <a:avLst/>
          </a:prstGeom>
          <a:noFill/>
        </p:spPr>
        <p:txBody>
          <a:bodyPr wrap="square">
            <a:spAutoFit/>
          </a:bodyPr>
          <a:lstStyle/>
          <a:p>
            <a:pPr eaLnBrk="1" hangingPunct="1">
              <a:lnSpc>
                <a:spcPts val="5600"/>
              </a:lnSpc>
              <a:spcBef>
                <a:spcPts val="600"/>
              </a:spcBef>
            </a:pPr>
            <a:r>
              <a:rPr lang="en-US" altLang="zh-CN" sz="3400" b="1" dirty="0">
                <a:solidFill>
                  <a:srgbClr val="0000FF"/>
                </a:solidFill>
              </a:rPr>
              <a:t>N.1  </a:t>
            </a:r>
            <a:r>
              <a:rPr lang="zh-CN" altLang="en-US" sz="3400" b="1" dirty="0">
                <a:solidFill>
                  <a:srgbClr val="0000FF"/>
                </a:solidFill>
              </a:rPr>
              <a:t>计算机系统概述</a:t>
            </a:r>
          </a:p>
        </p:txBody>
      </p:sp>
    </p:spTree>
    <p:extLst>
      <p:ext uri="{BB962C8B-B14F-4D97-AF65-F5344CB8AC3E}">
        <p14:creationId xmlns:p14="http://schemas.microsoft.com/office/powerpoint/2010/main" val="1244524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1321" y="987087"/>
            <a:ext cx="8046244" cy="485982"/>
          </a:xfrm>
        </p:spPr>
        <p:txBody>
          <a:bodyPr>
            <a:normAutofit fontScale="90000"/>
          </a:bodyPr>
          <a:lstStyle/>
          <a:p>
            <a:pPr marL="457200" indent="-457200" eaLnBrk="1" hangingPunct="1">
              <a:lnSpc>
                <a:spcPts val="5600"/>
              </a:lnSpc>
              <a:spcBef>
                <a:spcPts val="600"/>
              </a:spcBef>
              <a:buFont typeface="Wingdings" panose="05000000000000000000" pitchFamily="2" charset="2"/>
              <a:buChar char="Ø"/>
            </a:pPr>
            <a:r>
              <a:rPr lang="en-US" altLang="zh-CN" sz="3200" b="1" kern="1200" dirty="0">
                <a:solidFill>
                  <a:srgbClr val="0000FF"/>
                </a:solidFill>
                <a:latin typeface="Verdana" pitchFamily="34" charset="0"/>
                <a:ea typeface="宋体" pitchFamily="2" charset="-122"/>
                <a:cs typeface="+mn-cs"/>
              </a:rPr>
              <a:t>TaiShan</a:t>
            </a:r>
            <a:r>
              <a:rPr lang="zh-CN" altLang="en-US" sz="3200" b="1" kern="1200" dirty="0">
                <a:solidFill>
                  <a:srgbClr val="0000FF"/>
                </a:solidFill>
                <a:latin typeface="Verdana" pitchFamily="34" charset="0"/>
                <a:ea typeface="宋体" pitchFamily="2" charset="-122"/>
                <a:cs typeface="+mn-cs"/>
              </a:rPr>
              <a:t>服务器逻辑结构</a:t>
            </a:r>
          </a:p>
        </p:txBody>
      </p:sp>
      <p:sp>
        <p:nvSpPr>
          <p:cNvPr id="5" name="矩形 4"/>
          <p:cNvSpPr/>
          <p:nvPr/>
        </p:nvSpPr>
        <p:spPr>
          <a:xfrm>
            <a:off x="447168" y="2125750"/>
            <a:ext cx="4177275" cy="2697918"/>
          </a:xfrm>
          <a:prstGeom prst="rect">
            <a:avLst/>
          </a:prstGeom>
        </p:spPr>
        <p:txBody>
          <a:bodyPr wrap="square">
            <a:spAutoFit/>
          </a:bodyPr>
          <a:lstStyle/>
          <a:p>
            <a:pPr marL="392175" indent="-257175">
              <a:lnSpc>
                <a:spcPct val="103000"/>
              </a:lnSpc>
              <a:buClr>
                <a:srgbClr val="000000"/>
              </a:buClr>
              <a:buSzPts val="1050"/>
              <a:buFont typeface="Wingdings" panose="05000000000000000000" pitchFamily="2" charset="2"/>
              <a:buChar char="l"/>
            </a:pPr>
            <a:r>
              <a:rPr lang="zh-CN" altLang="en-US" sz="1500" kern="100" dirty="0">
                <a:solidFill>
                  <a:srgbClr val="000000"/>
                </a:solidFill>
                <a:uFill>
                  <a:solidFill>
                    <a:srgbClr val="000000"/>
                  </a:solidFill>
                </a:uFill>
                <a:latin typeface="宋体" panose="02010600030101010101" pitchFamily="2" charset="-122"/>
                <a:cs typeface="Microsoft YaHei" panose="020B0503020204020204" pitchFamily="34" charset="-122"/>
              </a:rPr>
              <a:t>支持两路华为自研鲲鹏</a:t>
            </a:r>
            <a:r>
              <a:rPr lang="en-US" altLang="zh-CN" sz="1500" kern="100" dirty="0">
                <a:solidFill>
                  <a:srgbClr val="000000"/>
                </a:solidFill>
                <a:uFill>
                  <a:solidFill>
                    <a:srgbClr val="000000"/>
                  </a:solidFill>
                </a:uFill>
                <a:latin typeface="宋体" panose="02010600030101010101" pitchFamily="2" charset="-122"/>
                <a:cs typeface="Microsoft YaHei" panose="020B0503020204020204" pitchFamily="34" charset="-122"/>
              </a:rPr>
              <a:t>920 7260</a:t>
            </a:r>
            <a:r>
              <a:rPr lang="zh-CN" altLang="en-US" sz="1500" kern="100" dirty="0">
                <a:solidFill>
                  <a:srgbClr val="000000"/>
                </a:solidFill>
                <a:uFill>
                  <a:solidFill>
                    <a:srgbClr val="000000"/>
                  </a:solidFill>
                </a:uFill>
                <a:latin typeface="宋体" panose="02010600030101010101" pitchFamily="2" charset="-122"/>
                <a:cs typeface="Microsoft YaHei" panose="020B0503020204020204" pitchFamily="34" charset="-122"/>
              </a:rPr>
              <a:t>、</a:t>
            </a:r>
            <a:r>
              <a:rPr lang="en-US" altLang="zh-CN" sz="1500" kern="100" dirty="0">
                <a:solidFill>
                  <a:srgbClr val="000000"/>
                </a:solidFill>
                <a:uFill>
                  <a:solidFill>
                    <a:srgbClr val="000000"/>
                  </a:solidFill>
                </a:uFill>
                <a:latin typeface="宋体" panose="02010600030101010101" pitchFamily="2" charset="-122"/>
                <a:cs typeface="Microsoft YaHei" panose="020B0503020204020204" pitchFamily="34" charset="-122"/>
              </a:rPr>
              <a:t>5250</a:t>
            </a:r>
            <a:r>
              <a:rPr lang="zh-CN" altLang="en-US" sz="1500" kern="100" dirty="0">
                <a:solidFill>
                  <a:srgbClr val="000000"/>
                </a:solidFill>
                <a:uFill>
                  <a:solidFill>
                    <a:srgbClr val="000000"/>
                  </a:solidFill>
                </a:uFill>
                <a:latin typeface="宋体" panose="02010600030101010101" pitchFamily="2" charset="-122"/>
                <a:cs typeface="Microsoft YaHei" panose="020B0503020204020204" pitchFamily="34" charset="-122"/>
              </a:rPr>
              <a:t>、</a:t>
            </a:r>
            <a:r>
              <a:rPr lang="en-US" altLang="zh-CN" sz="1500" kern="100" dirty="0">
                <a:solidFill>
                  <a:srgbClr val="000000"/>
                </a:solidFill>
                <a:uFill>
                  <a:solidFill>
                    <a:srgbClr val="000000"/>
                  </a:solidFill>
                </a:uFill>
                <a:latin typeface="宋体" panose="02010600030101010101" pitchFamily="2" charset="-122"/>
                <a:cs typeface="Microsoft YaHei" panose="020B0503020204020204" pitchFamily="34" charset="-122"/>
              </a:rPr>
              <a:t>5240</a:t>
            </a:r>
            <a:r>
              <a:rPr lang="zh-CN" altLang="en-US" sz="1500" kern="100" dirty="0">
                <a:solidFill>
                  <a:srgbClr val="000000"/>
                </a:solidFill>
                <a:uFill>
                  <a:solidFill>
                    <a:srgbClr val="000000"/>
                  </a:solidFill>
                </a:uFill>
                <a:latin typeface="宋体" panose="02010600030101010101" pitchFamily="2" charset="-122"/>
                <a:cs typeface="Microsoft YaHei" panose="020B0503020204020204" pitchFamily="34" charset="-122"/>
              </a:rPr>
              <a:t>或</a:t>
            </a:r>
            <a:r>
              <a:rPr lang="en-US" altLang="zh-CN" sz="1500" kern="100" dirty="0">
                <a:solidFill>
                  <a:srgbClr val="000000"/>
                </a:solidFill>
                <a:uFill>
                  <a:solidFill>
                    <a:srgbClr val="000000"/>
                  </a:solidFill>
                </a:uFill>
                <a:latin typeface="宋体" panose="02010600030101010101" pitchFamily="2" charset="-122"/>
                <a:cs typeface="Microsoft YaHei" panose="020B0503020204020204" pitchFamily="34" charset="-122"/>
              </a:rPr>
              <a:t>5230</a:t>
            </a:r>
            <a:r>
              <a:rPr lang="zh-CN" altLang="en-US" sz="1500" kern="100" dirty="0">
                <a:solidFill>
                  <a:srgbClr val="000000"/>
                </a:solidFill>
                <a:uFill>
                  <a:solidFill>
                    <a:srgbClr val="000000"/>
                  </a:solidFill>
                </a:uFill>
                <a:latin typeface="宋体" panose="02010600030101010101" pitchFamily="2" charset="-122"/>
                <a:cs typeface="Microsoft YaHei" panose="020B0503020204020204" pitchFamily="34" charset="-122"/>
              </a:rPr>
              <a:t>处理器，每个处理器支持</a:t>
            </a:r>
            <a:r>
              <a:rPr lang="en-US" altLang="zh-CN" sz="1500" kern="100" dirty="0">
                <a:solidFill>
                  <a:srgbClr val="000000"/>
                </a:solidFill>
                <a:uFill>
                  <a:solidFill>
                    <a:srgbClr val="000000"/>
                  </a:solidFill>
                </a:uFill>
                <a:latin typeface="宋体" panose="02010600030101010101" pitchFamily="2" charset="-122"/>
                <a:cs typeface="Microsoft YaHei" panose="020B0503020204020204" pitchFamily="34" charset="-122"/>
              </a:rPr>
              <a:t>16</a:t>
            </a:r>
            <a:r>
              <a:rPr lang="zh-CN" altLang="en-US" sz="1500" kern="100" dirty="0">
                <a:solidFill>
                  <a:srgbClr val="000000"/>
                </a:solidFill>
                <a:uFill>
                  <a:solidFill>
                    <a:srgbClr val="000000"/>
                  </a:solidFill>
                </a:uFill>
                <a:latin typeface="宋体" panose="02010600030101010101" pitchFamily="2" charset="-122"/>
                <a:cs typeface="Microsoft YaHei" panose="020B0503020204020204" pitchFamily="34" charset="-122"/>
              </a:rPr>
              <a:t>个</a:t>
            </a:r>
            <a:r>
              <a:rPr lang="en-US" altLang="zh-CN" sz="1500" kern="100" dirty="0">
                <a:solidFill>
                  <a:srgbClr val="000000"/>
                </a:solidFill>
                <a:uFill>
                  <a:solidFill>
                    <a:srgbClr val="000000"/>
                  </a:solidFill>
                </a:uFill>
                <a:latin typeface="宋体" panose="02010600030101010101" pitchFamily="2" charset="-122"/>
                <a:cs typeface="Microsoft YaHei" panose="020B0503020204020204" pitchFamily="34" charset="-122"/>
              </a:rPr>
              <a:t>DDR4 DIMM</a:t>
            </a:r>
            <a:r>
              <a:rPr lang="zh-CN" altLang="en-US" sz="1500" kern="100" dirty="0">
                <a:solidFill>
                  <a:srgbClr val="000000"/>
                </a:solidFill>
                <a:uFill>
                  <a:solidFill>
                    <a:srgbClr val="000000"/>
                  </a:solidFill>
                </a:uFill>
                <a:latin typeface="宋体" panose="02010600030101010101" pitchFamily="2" charset="-122"/>
                <a:cs typeface="Microsoft YaHei" panose="020B0503020204020204" pitchFamily="34" charset="-122"/>
              </a:rPr>
              <a:t>。</a:t>
            </a:r>
          </a:p>
          <a:p>
            <a:pPr marL="392175" indent="-257175">
              <a:lnSpc>
                <a:spcPct val="103000"/>
              </a:lnSpc>
              <a:buClr>
                <a:srgbClr val="000000"/>
              </a:buClr>
              <a:buSzPts val="1050"/>
              <a:buFont typeface="Wingdings" panose="05000000000000000000" pitchFamily="2" charset="2"/>
              <a:buChar char="l"/>
            </a:pPr>
            <a:r>
              <a:rPr lang="zh-CN" altLang="en-US" sz="1500" kern="100" dirty="0">
                <a:solidFill>
                  <a:srgbClr val="000000"/>
                </a:solidFill>
                <a:uFill>
                  <a:solidFill>
                    <a:srgbClr val="000000"/>
                  </a:solidFill>
                </a:uFill>
                <a:latin typeface="宋体" panose="02010600030101010101" pitchFamily="2" charset="-122"/>
                <a:cs typeface="Microsoft YaHei" panose="020B0503020204020204" pitchFamily="34" charset="-122"/>
              </a:rPr>
              <a:t>以太网灵活插卡可支持</a:t>
            </a:r>
            <a:r>
              <a:rPr lang="en-US" altLang="zh-CN" sz="1500" kern="100" dirty="0">
                <a:solidFill>
                  <a:srgbClr val="000000"/>
                </a:solidFill>
                <a:uFill>
                  <a:solidFill>
                    <a:srgbClr val="000000"/>
                  </a:solidFill>
                </a:uFill>
                <a:latin typeface="宋体" panose="02010600030101010101" pitchFamily="2" charset="-122"/>
                <a:cs typeface="Microsoft YaHei" panose="020B0503020204020204" pitchFamily="34" charset="-122"/>
              </a:rPr>
              <a:t>2</a:t>
            </a:r>
            <a:r>
              <a:rPr lang="zh-CN" altLang="en-US" sz="1500" kern="100" dirty="0">
                <a:solidFill>
                  <a:srgbClr val="000000"/>
                </a:solidFill>
                <a:uFill>
                  <a:solidFill>
                    <a:srgbClr val="000000"/>
                  </a:solidFill>
                </a:uFill>
                <a:latin typeface="宋体" panose="02010600030101010101" pitchFamily="2" charset="-122"/>
                <a:cs typeface="Microsoft YaHei" panose="020B0503020204020204" pitchFamily="34" charset="-122"/>
              </a:rPr>
              <a:t>种插卡包括</a:t>
            </a:r>
            <a:r>
              <a:rPr lang="en-US" altLang="zh-CN" sz="1500" kern="100" dirty="0">
                <a:solidFill>
                  <a:srgbClr val="000000"/>
                </a:solidFill>
                <a:uFill>
                  <a:solidFill>
                    <a:srgbClr val="000000"/>
                  </a:solidFill>
                </a:uFill>
                <a:latin typeface="宋体" panose="02010600030101010101" pitchFamily="2" charset="-122"/>
                <a:cs typeface="Microsoft YaHei" panose="020B0503020204020204" pitchFamily="34" charset="-122"/>
              </a:rPr>
              <a:t>4*GE</a:t>
            </a:r>
            <a:r>
              <a:rPr lang="zh-CN" altLang="en-US" sz="1500" kern="100" dirty="0">
                <a:solidFill>
                  <a:srgbClr val="000000"/>
                </a:solidFill>
                <a:uFill>
                  <a:solidFill>
                    <a:srgbClr val="000000"/>
                  </a:solidFill>
                </a:uFill>
                <a:latin typeface="宋体" panose="02010600030101010101" pitchFamily="2" charset="-122"/>
                <a:cs typeface="Microsoft YaHei" panose="020B0503020204020204" pitchFamily="34" charset="-122"/>
              </a:rPr>
              <a:t>和</a:t>
            </a:r>
            <a:r>
              <a:rPr lang="en-US" altLang="zh-CN" sz="1500" kern="100" dirty="0">
                <a:solidFill>
                  <a:srgbClr val="000000"/>
                </a:solidFill>
                <a:uFill>
                  <a:solidFill>
                    <a:srgbClr val="000000"/>
                  </a:solidFill>
                </a:uFill>
                <a:latin typeface="宋体" panose="02010600030101010101" pitchFamily="2" charset="-122"/>
                <a:cs typeface="Microsoft YaHei" panose="020B0503020204020204" pitchFamily="34" charset="-122"/>
              </a:rPr>
              <a:t>4*25GE</a:t>
            </a:r>
            <a:r>
              <a:rPr lang="zh-CN" altLang="en-US" sz="1500" kern="100" dirty="0">
                <a:solidFill>
                  <a:srgbClr val="000000"/>
                </a:solidFill>
                <a:uFill>
                  <a:solidFill>
                    <a:srgbClr val="000000"/>
                  </a:solidFill>
                </a:uFill>
                <a:latin typeface="宋体" panose="02010600030101010101" pitchFamily="2" charset="-122"/>
                <a:cs typeface="Microsoft YaHei" panose="020B0503020204020204" pitchFamily="34" charset="-122"/>
              </a:rPr>
              <a:t>，通过</a:t>
            </a:r>
            <a:r>
              <a:rPr lang="en-US" altLang="zh-CN" sz="1500" kern="100" dirty="0">
                <a:solidFill>
                  <a:srgbClr val="000000"/>
                </a:solidFill>
                <a:uFill>
                  <a:solidFill>
                    <a:srgbClr val="000000"/>
                  </a:solidFill>
                </a:uFill>
                <a:latin typeface="宋体" panose="02010600030101010101" pitchFamily="2" charset="-122"/>
                <a:cs typeface="Microsoft YaHei" panose="020B0503020204020204" pitchFamily="34" charset="-122"/>
              </a:rPr>
              <a:t>CPU</a:t>
            </a:r>
            <a:r>
              <a:rPr lang="zh-CN" altLang="en-US" sz="1500" kern="100" dirty="0">
                <a:solidFill>
                  <a:srgbClr val="000000"/>
                </a:solidFill>
                <a:uFill>
                  <a:solidFill>
                    <a:srgbClr val="000000"/>
                  </a:solidFill>
                </a:uFill>
                <a:latin typeface="宋体" panose="02010600030101010101" pitchFamily="2" charset="-122"/>
                <a:cs typeface="Microsoft YaHei" panose="020B0503020204020204" pitchFamily="34" charset="-122"/>
              </a:rPr>
              <a:t>本身自带高速</a:t>
            </a:r>
            <a:r>
              <a:rPr lang="en-US" altLang="zh-CN" sz="1500" kern="100" dirty="0">
                <a:solidFill>
                  <a:srgbClr val="000000"/>
                </a:solidFill>
                <a:uFill>
                  <a:solidFill>
                    <a:srgbClr val="000000"/>
                  </a:solidFill>
                </a:uFill>
                <a:latin typeface="宋体" panose="02010600030101010101" pitchFamily="2" charset="-122"/>
                <a:cs typeface="Microsoft YaHei" panose="020B0503020204020204" pitchFamily="34" charset="-122"/>
              </a:rPr>
              <a:t>Serdes</a:t>
            </a:r>
            <a:r>
              <a:rPr lang="zh-CN" altLang="en-US" sz="1500" kern="100" dirty="0">
                <a:solidFill>
                  <a:srgbClr val="000000"/>
                </a:solidFill>
                <a:uFill>
                  <a:solidFill>
                    <a:srgbClr val="000000"/>
                  </a:solidFill>
                </a:uFill>
                <a:latin typeface="宋体" panose="02010600030101010101" pitchFamily="2" charset="-122"/>
                <a:cs typeface="Microsoft YaHei" panose="020B0503020204020204" pitchFamily="34" charset="-122"/>
              </a:rPr>
              <a:t>接口完成。</a:t>
            </a:r>
          </a:p>
          <a:p>
            <a:pPr marL="392175" indent="-257175">
              <a:lnSpc>
                <a:spcPct val="103000"/>
              </a:lnSpc>
              <a:buClr>
                <a:srgbClr val="000000"/>
              </a:buClr>
              <a:buSzPts val="1050"/>
              <a:buFont typeface="Wingdings" panose="05000000000000000000" pitchFamily="2" charset="2"/>
              <a:buChar char="l"/>
            </a:pPr>
            <a:r>
              <a:rPr lang="en-US" altLang="zh-CN" sz="1500" kern="100" dirty="0">
                <a:solidFill>
                  <a:srgbClr val="000000"/>
                </a:solidFill>
                <a:uFill>
                  <a:solidFill>
                    <a:srgbClr val="000000"/>
                  </a:solidFill>
                </a:uFill>
                <a:latin typeface="宋体" panose="02010600030101010101" pitchFamily="2" charset="-122"/>
                <a:cs typeface="Microsoft YaHei" panose="020B0503020204020204" pitchFamily="34" charset="-122"/>
              </a:rPr>
              <a:t>RAID</a:t>
            </a:r>
            <a:r>
              <a:rPr lang="zh-CN" altLang="en-US" sz="1500" kern="100" dirty="0">
                <a:solidFill>
                  <a:srgbClr val="000000"/>
                </a:solidFill>
                <a:uFill>
                  <a:solidFill>
                    <a:srgbClr val="000000"/>
                  </a:solidFill>
                </a:uFill>
                <a:latin typeface="宋体" panose="02010600030101010101" pitchFamily="2" charset="-122"/>
                <a:cs typeface="Microsoft YaHei" panose="020B0503020204020204" pitchFamily="34" charset="-122"/>
              </a:rPr>
              <a:t>扣卡通过</a:t>
            </a:r>
            <a:r>
              <a:rPr lang="en-US" altLang="zh-CN" sz="1500" kern="100" dirty="0">
                <a:solidFill>
                  <a:srgbClr val="000000"/>
                </a:solidFill>
                <a:uFill>
                  <a:solidFill>
                    <a:srgbClr val="000000"/>
                  </a:solidFill>
                </a:uFill>
                <a:latin typeface="宋体" panose="02010600030101010101" pitchFamily="2" charset="-122"/>
                <a:cs typeface="Microsoft YaHei" panose="020B0503020204020204" pitchFamily="34" charset="-122"/>
              </a:rPr>
              <a:t>PCIe</a:t>
            </a:r>
            <a:r>
              <a:rPr lang="zh-CN" altLang="en-US" sz="1500" kern="100" dirty="0">
                <a:solidFill>
                  <a:srgbClr val="000000"/>
                </a:solidFill>
                <a:uFill>
                  <a:solidFill>
                    <a:srgbClr val="000000"/>
                  </a:solidFill>
                </a:uFill>
                <a:latin typeface="宋体" panose="02010600030101010101" pitchFamily="2" charset="-122"/>
                <a:cs typeface="Microsoft YaHei" panose="020B0503020204020204" pitchFamily="34" charset="-122"/>
              </a:rPr>
              <a:t>总线跟</a:t>
            </a:r>
            <a:r>
              <a:rPr lang="en-US" altLang="zh-CN" sz="1500" kern="100" dirty="0">
                <a:solidFill>
                  <a:srgbClr val="000000"/>
                </a:solidFill>
                <a:uFill>
                  <a:solidFill>
                    <a:srgbClr val="000000"/>
                  </a:solidFill>
                </a:uFill>
                <a:latin typeface="宋体" panose="02010600030101010101" pitchFamily="2" charset="-122"/>
                <a:cs typeface="Microsoft YaHei" panose="020B0503020204020204" pitchFamily="34" charset="-122"/>
              </a:rPr>
              <a:t>CPU1</a:t>
            </a:r>
            <a:r>
              <a:rPr lang="zh-CN" altLang="en-US" sz="1500" kern="100" dirty="0">
                <a:solidFill>
                  <a:srgbClr val="000000"/>
                </a:solidFill>
                <a:uFill>
                  <a:solidFill>
                    <a:srgbClr val="000000"/>
                  </a:solidFill>
                </a:uFill>
                <a:latin typeface="宋体" panose="02010600030101010101" pitchFamily="2" charset="-122"/>
                <a:cs typeface="Microsoft YaHei" panose="020B0503020204020204" pitchFamily="34" charset="-122"/>
              </a:rPr>
              <a:t>连接，</a:t>
            </a:r>
            <a:r>
              <a:rPr lang="en-US" altLang="zh-CN" sz="1500" kern="100" dirty="0">
                <a:solidFill>
                  <a:srgbClr val="000000"/>
                </a:solidFill>
                <a:uFill>
                  <a:solidFill>
                    <a:srgbClr val="000000"/>
                  </a:solidFill>
                </a:uFill>
                <a:latin typeface="宋体" panose="02010600030101010101" pitchFamily="2" charset="-122"/>
                <a:cs typeface="Microsoft YaHei" panose="020B0503020204020204" pitchFamily="34" charset="-122"/>
              </a:rPr>
              <a:t>RAID</a:t>
            </a:r>
            <a:r>
              <a:rPr lang="zh-CN" altLang="en-US" sz="1500" kern="100" dirty="0">
                <a:solidFill>
                  <a:srgbClr val="000000"/>
                </a:solidFill>
                <a:uFill>
                  <a:solidFill>
                    <a:srgbClr val="000000"/>
                  </a:solidFill>
                </a:uFill>
                <a:latin typeface="宋体" panose="02010600030101010101" pitchFamily="2" charset="-122"/>
                <a:cs typeface="Microsoft YaHei" panose="020B0503020204020204" pitchFamily="34" charset="-122"/>
              </a:rPr>
              <a:t>卡出</a:t>
            </a:r>
            <a:r>
              <a:rPr lang="en-US" altLang="zh-CN" sz="1500" kern="100" dirty="0">
                <a:solidFill>
                  <a:srgbClr val="000000"/>
                </a:solidFill>
                <a:uFill>
                  <a:solidFill>
                    <a:srgbClr val="000000"/>
                  </a:solidFill>
                </a:uFill>
                <a:latin typeface="宋体" panose="02010600030101010101" pitchFamily="2" charset="-122"/>
                <a:cs typeface="Microsoft YaHei" panose="020B0503020204020204" pitchFamily="34" charset="-122"/>
              </a:rPr>
              <a:t>SAS</a:t>
            </a:r>
            <a:r>
              <a:rPr lang="zh-CN" altLang="en-US" sz="1500" kern="100" dirty="0">
                <a:solidFill>
                  <a:srgbClr val="000000"/>
                </a:solidFill>
                <a:uFill>
                  <a:solidFill>
                    <a:srgbClr val="000000"/>
                  </a:solidFill>
                </a:uFill>
                <a:latin typeface="宋体" panose="02010600030101010101" pitchFamily="2" charset="-122"/>
                <a:cs typeface="Microsoft YaHei" panose="020B0503020204020204" pitchFamily="34" charset="-122"/>
              </a:rPr>
              <a:t>信号线缆跟硬盘背板连接，通过不同的硬盘背板可支持多种本地存储规格。</a:t>
            </a:r>
            <a:endParaRPr lang="en-US" altLang="zh-CN" sz="1500" kern="100" dirty="0">
              <a:solidFill>
                <a:srgbClr val="000000"/>
              </a:solidFill>
              <a:uFill>
                <a:solidFill>
                  <a:srgbClr val="000000"/>
                </a:solidFill>
              </a:uFill>
              <a:latin typeface="宋体" panose="02010600030101010101" pitchFamily="2" charset="-122"/>
              <a:cs typeface="Microsoft YaHei" panose="020B0503020204020204" pitchFamily="34" charset="-122"/>
            </a:endParaRPr>
          </a:p>
          <a:p>
            <a:pPr marL="392175" indent="-257175">
              <a:lnSpc>
                <a:spcPct val="103000"/>
              </a:lnSpc>
              <a:buClr>
                <a:srgbClr val="000000"/>
              </a:buClr>
              <a:buSzPts val="1050"/>
              <a:buFont typeface="Wingdings" panose="05000000000000000000" pitchFamily="2" charset="2"/>
              <a:buChar char="l"/>
            </a:pPr>
            <a:r>
              <a:rPr lang="en-US" altLang="zh-CN" sz="1500" kern="100" dirty="0">
                <a:solidFill>
                  <a:srgbClr val="000000"/>
                </a:solidFill>
                <a:uFill>
                  <a:solidFill>
                    <a:srgbClr val="000000"/>
                  </a:solidFill>
                </a:uFill>
                <a:latin typeface="宋体" panose="02010600030101010101" pitchFamily="2" charset="-122"/>
                <a:cs typeface="Microsoft YaHei" panose="020B0503020204020204" pitchFamily="34" charset="-122"/>
              </a:rPr>
              <a:t>BMC</a:t>
            </a:r>
            <a:r>
              <a:rPr lang="zh-CN" altLang="en-US" sz="1500" kern="100" dirty="0">
                <a:solidFill>
                  <a:srgbClr val="000000"/>
                </a:solidFill>
                <a:uFill>
                  <a:solidFill>
                    <a:srgbClr val="000000"/>
                  </a:solidFill>
                </a:uFill>
                <a:latin typeface="宋体" panose="02010600030101010101" pitchFamily="2" charset="-122"/>
                <a:cs typeface="Microsoft YaHei" panose="020B0503020204020204" pitchFamily="34" charset="-122"/>
              </a:rPr>
              <a:t>使用华为自研管理芯片</a:t>
            </a:r>
            <a:r>
              <a:rPr lang="en-US" altLang="zh-CN" sz="1500" kern="100" dirty="0">
                <a:solidFill>
                  <a:srgbClr val="000000"/>
                </a:solidFill>
                <a:uFill>
                  <a:solidFill>
                    <a:srgbClr val="000000"/>
                  </a:solidFill>
                </a:uFill>
                <a:latin typeface="宋体" panose="02010600030101010101" pitchFamily="2" charset="-122"/>
                <a:cs typeface="Microsoft YaHei" panose="020B0503020204020204" pitchFamily="34" charset="-122"/>
              </a:rPr>
              <a:t>Hi1710</a:t>
            </a:r>
            <a:r>
              <a:rPr lang="zh-CN" altLang="en-US" sz="1500" kern="100" dirty="0">
                <a:solidFill>
                  <a:srgbClr val="000000"/>
                </a:solidFill>
                <a:uFill>
                  <a:solidFill>
                    <a:srgbClr val="000000"/>
                  </a:solidFill>
                </a:uFill>
                <a:latin typeface="宋体" panose="02010600030101010101" pitchFamily="2" charset="-122"/>
                <a:cs typeface="Microsoft YaHei" panose="020B0503020204020204" pitchFamily="34" charset="-122"/>
              </a:rPr>
              <a:t>，可外出</a:t>
            </a:r>
            <a:r>
              <a:rPr lang="en-US" altLang="zh-CN" sz="1500" kern="100" dirty="0">
                <a:solidFill>
                  <a:srgbClr val="000000"/>
                </a:solidFill>
                <a:uFill>
                  <a:solidFill>
                    <a:srgbClr val="000000"/>
                  </a:solidFill>
                </a:uFill>
                <a:latin typeface="宋体" panose="02010600030101010101" pitchFamily="2" charset="-122"/>
                <a:cs typeface="Microsoft YaHei" panose="020B0503020204020204" pitchFamily="34" charset="-122"/>
              </a:rPr>
              <a:t>VGA</a:t>
            </a:r>
            <a:r>
              <a:rPr lang="zh-CN" altLang="en-US" sz="1500" kern="100" dirty="0">
                <a:solidFill>
                  <a:srgbClr val="000000"/>
                </a:solidFill>
                <a:uFill>
                  <a:solidFill>
                    <a:srgbClr val="000000"/>
                  </a:solidFill>
                </a:uFill>
                <a:latin typeface="宋体" panose="02010600030101010101" pitchFamily="2" charset="-122"/>
                <a:cs typeface="Microsoft YaHei" panose="020B0503020204020204" pitchFamily="34" charset="-122"/>
              </a:rPr>
              <a:t>、管理网口、调试串口等管理接口。</a:t>
            </a:r>
            <a:endParaRPr lang="en-US" altLang="zh-CN" sz="1500" kern="100" dirty="0">
              <a:solidFill>
                <a:srgbClr val="000000"/>
              </a:solidFill>
              <a:uFill>
                <a:solidFill>
                  <a:srgbClr val="000000"/>
                </a:solidFill>
              </a:uFill>
              <a:latin typeface="宋体" panose="02010600030101010101" pitchFamily="2" charset="-122"/>
              <a:cs typeface="Microsoft YaHei" panose="020B0503020204020204" pitchFamily="34" charset="-122"/>
            </a:endParaRPr>
          </a:p>
        </p:txBody>
      </p:sp>
      <p:pic>
        <p:nvPicPr>
          <p:cNvPr id="6" name="Picture 723"/>
          <p:cNvPicPr/>
          <p:nvPr/>
        </p:nvPicPr>
        <p:blipFill>
          <a:blip r:embed="rId2"/>
          <a:stretch>
            <a:fillRect/>
          </a:stretch>
        </p:blipFill>
        <p:spPr>
          <a:xfrm>
            <a:off x="5095149" y="1695940"/>
            <a:ext cx="2793834" cy="3733310"/>
          </a:xfrm>
          <a:prstGeom prst="rect">
            <a:avLst/>
          </a:prstGeom>
        </p:spPr>
      </p:pic>
      <p:sp>
        <p:nvSpPr>
          <p:cNvPr id="7" name="文本框 6">
            <a:extLst>
              <a:ext uri="{FF2B5EF4-FFF2-40B4-BE49-F238E27FC236}">
                <a16:creationId xmlns:a16="http://schemas.microsoft.com/office/drawing/2014/main" id="{C897F223-4F8F-4E26-8843-602AB808F1FE}"/>
              </a:ext>
            </a:extLst>
          </p:cNvPr>
          <p:cNvSpPr txBox="1"/>
          <p:nvPr/>
        </p:nvSpPr>
        <p:spPr>
          <a:xfrm>
            <a:off x="542674" y="171271"/>
            <a:ext cx="4572000" cy="718530"/>
          </a:xfrm>
          <a:prstGeom prst="rect">
            <a:avLst/>
          </a:prstGeom>
          <a:noFill/>
        </p:spPr>
        <p:txBody>
          <a:bodyPr wrap="square">
            <a:spAutoFit/>
          </a:bodyPr>
          <a:lstStyle/>
          <a:p>
            <a:pPr eaLnBrk="1" hangingPunct="1">
              <a:lnSpc>
                <a:spcPts val="5600"/>
              </a:lnSpc>
              <a:spcBef>
                <a:spcPts val="600"/>
              </a:spcBef>
            </a:pPr>
            <a:r>
              <a:rPr lang="en-US" altLang="zh-CN" sz="3400" b="1" dirty="0">
                <a:solidFill>
                  <a:srgbClr val="0000FF"/>
                </a:solidFill>
              </a:rPr>
              <a:t>N.1  </a:t>
            </a:r>
            <a:r>
              <a:rPr lang="zh-CN" altLang="en-US" sz="3400" b="1" dirty="0">
                <a:solidFill>
                  <a:srgbClr val="0000FF"/>
                </a:solidFill>
              </a:rPr>
              <a:t>计算机系统概述</a:t>
            </a:r>
          </a:p>
        </p:txBody>
      </p:sp>
    </p:spTree>
    <p:extLst>
      <p:ext uri="{BB962C8B-B14F-4D97-AF65-F5344CB8AC3E}">
        <p14:creationId xmlns:p14="http://schemas.microsoft.com/office/powerpoint/2010/main" val="431533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Grp="1" noChangeArrowheads="1"/>
          </p:cNvSpPr>
          <p:nvPr>
            <p:ph type="title"/>
          </p:nvPr>
        </p:nvSpPr>
        <p:spPr>
          <a:xfrm>
            <a:off x="539750" y="260350"/>
            <a:ext cx="8281988" cy="647700"/>
          </a:xfrm>
        </p:spPr>
        <p:txBody>
          <a:bodyPr/>
          <a:lstStyle/>
          <a:p>
            <a:pPr eaLnBrk="1" hangingPunct="1"/>
            <a:r>
              <a:rPr lang="zh-CN" altLang="en-US" b="1" dirty="0">
                <a:solidFill>
                  <a:srgbClr val="0000FF"/>
                </a:solidFill>
              </a:rPr>
              <a:t>第</a:t>
            </a:r>
            <a:r>
              <a:rPr lang="en-US" altLang="zh-CN" b="1" dirty="0">
                <a:solidFill>
                  <a:srgbClr val="0000FF"/>
                </a:solidFill>
              </a:rPr>
              <a:t>N</a:t>
            </a:r>
            <a:r>
              <a:rPr lang="zh-CN" altLang="en-US" b="1" dirty="0">
                <a:solidFill>
                  <a:srgbClr val="0000FF"/>
                </a:solidFill>
              </a:rPr>
              <a:t>章  华为鲲鹏</a:t>
            </a:r>
            <a:r>
              <a:rPr lang="en-US" altLang="zh-CN" b="1" dirty="0">
                <a:solidFill>
                  <a:srgbClr val="0000FF"/>
                </a:solidFill>
              </a:rPr>
              <a:t>ARM</a:t>
            </a:r>
            <a:r>
              <a:rPr lang="zh-CN" altLang="en-US" b="1" dirty="0">
                <a:solidFill>
                  <a:srgbClr val="0000FF"/>
                </a:solidFill>
              </a:rPr>
              <a:t>汇编</a:t>
            </a:r>
            <a:endParaRPr lang="zh-CN" altLang="en-US" dirty="0"/>
          </a:p>
        </p:txBody>
      </p:sp>
      <p:sp>
        <p:nvSpPr>
          <p:cNvPr id="2051" name="Text Box 6"/>
          <p:cNvSpPr txBox="1">
            <a:spLocks noChangeArrowheads="1"/>
          </p:cNvSpPr>
          <p:nvPr/>
        </p:nvSpPr>
        <p:spPr bwMode="auto">
          <a:xfrm>
            <a:off x="611188" y="1989138"/>
            <a:ext cx="79200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spcBef>
                <a:spcPct val="50000"/>
              </a:spcBef>
            </a:pPr>
            <a:endParaRPr lang="zh-CN" altLang="zh-CN"/>
          </a:p>
        </p:txBody>
      </p:sp>
      <p:sp>
        <p:nvSpPr>
          <p:cNvPr id="6" name="Text Box 7"/>
          <p:cNvSpPr txBox="1">
            <a:spLocks noChangeArrowheads="1"/>
          </p:cNvSpPr>
          <p:nvPr/>
        </p:nvSpPr>
        <p:spPr bwMode="auto">
          <a:xfrm>
            <a:off x="611188" y="1052736"/>
            <a:ext cx="7921625" cy="3195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lnSpc>
                <a:spcPts val="5600"/>
              </a:lnSpc>
              <a:spcBef>
                <a:spcPts val="600"/>
              </a:spcBef>
            </a:pPr>
            <a:r>
              <a:rPr lang="en-US" altLang="zh-CN" sz="3200" b="1" dirty="0">
                <a:solidFill>
                  <a:schemeClr val="bg2"/>
                </a:solidFill>
              </a:rPr>
              <a:t>N.1  </a:t>
            </a:r>
            <a:r>
              <a:rPr lang="zh-CN" altLang="en-US" sz="3200" b="1" dirty="0">
                <a:solidFill>
                  <a:schemeClr val="bg2"/>
                </a:solidFill>
              </a:rPr>
              <a:t>计算机系统概述</a:t>
            </a:r>
          </a:p>
          <a:p>
            <a:pPr eaLnBrk="1" hangingPunct="1">
              <a:lnSpc>
                <a:spcPts val="5600"/>
              </a:lnSpc>
              <a:spcBef>
                <a:spcPts val="600"/>
              </a:spcBef>
            </a:pPr>
            <a:r>
              <a:rPr lang="en-US" altLang="zh-CN" sz="3200" b="1" dirty="0">
                <a:solidFill>
                  <a:srgbClr val="0000FF"/>
                </a:solidFill>
              </a:rPr>
              <a:t>N.2  ARM</a:t>
            </a:r>
            <a:r>
              <a:rPr lang="zh-CN" altLang="en-US" sz="3200" b="1" dirty="0">
                <a:solidFill>
                  <a:srgbClr val="0000FF"/>
                </a:solidFill>
              </a:rPr>
              <a:t>处理器体系结构</a:t>
            </a:r>
            <a:endParaRPr lang="en-US" altLang="zh-CN" sz="3200" b="1" dirty="0">
              <a:solidFill>
                <a:srgbClr val="0000FF"/>
              </a:solidFill>
            </a:endParaRPr>
          </a:p>
          <a:p>
            <a:pPr eaLnBrk="1" hangingPunct="1">
              <a:lnSpc>
                <a:spcPts val="5600"/>
              </a:lnSpc>
              <a:spcBef>
                <a:spcPts val="600"/>
              </a:spcBef>
            </a:pPr>
            <a:r>
              <a:rPr lang="en-US" altLang="zh-CN" sz="3200" b="1" dirty="0">
                <a:solidFill>
                  <a:schemeClr val="bg2"/>
                </a:solidFill>
              </a:rPr>
              <a:t>N.3  </a:t>
            </a:r>
            <a:r>
              <a:rPr lang="zh-CN" altLang="en-US" sz="3200" b="1" dirty="0">
                <a:solidFill>
                  <a:schemeClr val="bg2"/>
                </a:solidFill>
              </a:rPr>
              <a:t>鲲鹏系列处理器</a:t>
            </a:r>
            <a:endParaRPr lang="en-US" altLang="zh-CN" sz="3200" b="1" dirty="0">
              <a:solidFill>
                <a:schemeClr val="bg2"/>
              </a:solidFill>
            </a:endParaRPr>
          </a:p>
          <a:p>
            <a:pPr eaLnBrk="1" hangingPunct="1">
              <a:lnSpc>
                <a:spcPts val="5600"/>
              </a:lnSpc>
              <a:spcBef>
                <a:spcPts val="600"/>
              </a:spcBef>
            </a:pPr>
            <a:r>
              <a:rPr lang="en-US" altLang="zh-CN" sz="3200" b="1" dirty="0">
                <a:solidFill>
                  <a:schemeClr val="bg2"/>
                </a:solidFill>
              </a:rPr>
              <a:t>N.4  ARM v8</a:t>
            </a:r>
            <a:r>
              <a:rPr lang="zh-CN" altLang="en-US" sz="3200" b="1" dirty="0">
                <a:solidFill>
                  <a:schemeClr val="bg2"/>
                </a:solidFill>
              </a:rPr>
              <a:t>处理器体系结构</a:t>
            </a:r>
            <a:endParaRPr lang="en-US" altLang="zh-CN" sz="3200" b="1" dirty="0">
              <a:solidFill>
                <a:schemeClr val="bg2"/>
              </a:solidFill>
            </a:endParaRPr>
          </a:p>
        </p:txBody>
      </p:sp>
      <p:pic>
        <p:nvPicPr>
          <p:cNvPr id="1026" name="Picture 2" descr="https://res.hc-cdn.com/cnpm-common-resource/2.0.2/base/header/components/images/logo.png">
            <a:extLst>
              <a:ext uri="{FF2B5EF4-FFF2-40B4-BE49-F238E27FC236}">
                <a16:creationId xmlns:a16="http://schemas.microsoft.com/office/drawing/2014/main" id="{8D328595-F3CD-41A5-8C83-37A8C52FB2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1726"/>
          <a:stretch/>
        </p:blipFill>
        <p:spPr bwMode="auto">
          <a:xfrm>
            <a:off x="7956376" y="232525"/>
            <a:ext cx="758279"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2904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Grp="1" noChangeArrowheads="1"/>
          </p:cNvSpPr>
          <p:nvPr>
            <p:ph type="title"/>
          </p:nvPr>
        </p:nvSpPr>
        <p:spPr>
          <a:xfrm>
            <a:off x="539750" y="260350"/>
            <a:ext cx="8281988" cy="647700"/>
          </a:xfrm>
        </p:spPr>
        <p:txBody>
          <a:bodyPr/>
          <a:lstStyle/>
          <a:p>
            <a:pPr eaLnBrk="1" hangingPunct="1"/>
            <a:r>
              <a:rPr lang="zh-CN" altLang="en-US" b="1" dirty="0">
                <a:solidFill>
                  <a:srgbClr val="0000FF"/>
                </a:solidFill>
              </a:rPr>
              <a:t>第</a:t>
            </a:r>
            <a:r>
              <a:rPr lang="en-US" altLang="zh-CN" b="1" dirty="0">
                <a:solidFill>
                  <a:srgbClr val="0000FF"/>
                </a:solidFill>
              </a:rPr>
              <a:t>N</a:t>
            </a:r>
            <a:r>
              <a:rPr lang="zh-CN" altLang="en-US" b="1" dirty="0">
                <a:solidFill>
                  <a:srgbClr val="0000FF"/>
                </a:solidFill>
              </a:rPr>
              <a:t>章  华为鲲鹏</a:t>
            </a:r>
            <a:r>
              <a:rPr lang="en-US" altLang="zh-CN" b="1" dirty="0">
                <a:solidFill>
                  <a:srgbClr val="0000FF"/>
                </a:solidFill>
              </a:rPr>
              <a:t>ARM</a:t>
            </a:r>
            <a:r>
              <a:rPr lang="zh-CN" altLang="en-US" b="1" dirty="0">
                <a:solidFill>
                  <a:srgbClr val="0000FF"/>
                </a:solidFill>
              </a:rPr>
              <a:t>汇编</a:t>
            </a:r>
            <a:endParaRPr lang="zh-CN" altLang="en-US" dirty="0"/>
          </a:p>
        </p:txBody>
      </p:sp>
      <p:sp>
        <p:nvSpPr>
          <p:cNvPr id="2051" name="Text Box 6"/>
          <p:cNvSpPr txBox="1">
            <a:spLocks noChangeArrowheads="1"/>
          </p:cNvSpPr>
          <p:nvPr/>
        </p:nvSpPr>
        <p:spPr bwMode="auto">
          <a:xfrm>
            <a:off x="611188" y="1989138"/>
            <a:ext cx="79200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spcBef>
                <a:spcPct val="50000"/>
              </a:spcBef>
            </a:pPr>
            <a:endParaRPr lang="zh-CN" altLang="zh-CN"/>
          </a:p>
        </p:txBody>
      </p:sp>
      <p:sp>
        <p:nvSpPr>
          <p:cNvPr id="6" name="Text Box 7"/>
          <p:cNvSpPr txBox="1">
            <a:spLocks noChangeArrowheads="1"/>
          </p:cNvSpPr>
          <p:nvPr/>
        </p:nvSpPr>
        <p:spPr bwMode="auto">
          <a:xfrm>
            <a:off x="611188" y="1052736"/>
            <a:ext cx="7921625" cy="3195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lnSpc>
                <a:spcPts val="5600"/>
              </a:lnSpc>
              <a:spcBef>
                <a:spcPts val="600"/>
              </a:spcBef>
            </a:pPr>
            <a:r>
              <a:rPr lang="en-US" altLang="zh-CN" sz="3200" b="1" dirty="0">
                <a:solidFill>
                  <a:srgbClr val="0000FF"/>
                </a:solidFill>
              </a:rPr>
              <a:t>N.1  </a:t>
            </a:r>
            <a:r>
              <a:rPr lang="zh-CN" altLang="en-US" sz="3200" b="1" dirty="0">
                <a:solidFill>
                  <a:srgbClr val="0000FF"/>
                </a:solidFill>
              </a:rPr>
              <a:t>计算机系统概述</a:t>
            </a:r>
          </a:p>
          <a:p>
            <a:pPr eaLnBrk="1" hangingPunct="1">
              <a:lnSpc>
                <a:spcPts val="5600"/>
              </a:lnSpc>
              <a:spcBef>
                <a:spcPts val="600"/>
              </a:spcBef>
            </a:pPr>
            <a:r>
              <a:rPr lang="en-US" altLang="zh-CN" sz="3200" b="1" dirty="0">
                <a:solidFill>
                  <a:schemeClr val="bg2"/>
                </a:solidFill>
              </a:rPr>
              <a:t>N.2  ARM</a:t>
            </a:r>
            <a:r>
              <a:rPr lang="zh-CN" altLang="en-US" sz="3200" b="1" dirty="0">
                <a:solidFill>
                  <a:schemeClr val="bg2"/>
                </a:solidFill>
              </a:rPr>
              <a:t>处理器体系结构</a:t>
            </a:r>
            <a:endParaRPr lang="en-US" altLang="zh-CN" sz="3200" b="1" dirty="0">
              <a:solidFill>
                <a:schemeClr val="bg2"/>
              </a:solidFill>
            </a:endParaRPr>
          </a:p>
          <a:p>
            <a:pPr eaLnBrk="1" hangingPunct="1">
              <a:lnSpc>
                <a:spcPts val="5600"/>
              </a:lnSpc>
              <a:spcBef>
                <a:spcPts val="600"/>
              </a:spcBef>
            </a:pPr>
            <a:r>
              <a:rPr lang="en-US" altLang="zh-CN" sz="3200" b="1" dirty="0">
                <a:solidFill>
                  <a:schemeClr val="bg2"/>
                </a:solidFill>
              </a:rPr>
              <a:t>N.3  </a:t>
            </a:r>
            <a:r>
              <a:rPr lang="zh-CN" altLang="en-US" sz="3200" b="1" dirty="0">
                <a:solidFill>
                  <a:schemeClr val="bg2"/>
                </a:solidFill>
              </a:rPr>
              <a:t>鲲鹏系列处理器</a:t>
            </a:r>
            <a:endParaRPr lang="en-US" altLang="zh-CN" sz="3200" b="1" dirty="0">
              <a:solidFill>
                <a:schemeClr val="bg2"/>
              </a:solidFill>
            </a:endParaRPr>
          </a:p>
          <a:p>
            <a:pPr eaLnBrk="1" hangingPunct="1">
              <a:lnSpc>
                <a:spcPts val="5600"/>
              </a:lnSpc>
              <a:spcBef>
                <a:spcPts val="600"/>
              </a:spcBef>
            </a:pPr>
            <a:r>
              <a:rPr lang="en-US" altLang="zh-CN" sz="3200" b="1" dirty="0">
                <a:solidFill>
                  <a:schemeClr val="bg2"/>
                </a:solidFill>
              </a:rPr>
              <a:t>N.4  ARM v8</a:t>
            </a:r>
            <a:r>
              <a:rPr lang="zh-CN" altLang="en-US" sz="3200" b="1" dirty="0">
                <a:solidFill>
                  <a:schemeClr val="bg2"/>
                </a:solidFill>
              </a:rPr>
              <a:t>处理器体系结构</a:t>
            </a:r>
            <a:endParaRPr lang="en-US" altLang="zh-CN" sz="3200" b="1" dirty="0">
              <a:solidFill>
                <a:schemeClr val="bg2"/>
              </a:solidFill>
            </a:endParaRPr>
          </a:p>
        </p:txBody>
      </p:sp>
      <p:pic>
        <p:nvPicPr>
          <p:cNvPr id="1026" name="Picture 2" descr="https://res.hc-cdn.com/cnpm-common-resource/2.0.2/base/header/components/images/logo.png">
            <a:extLst>
              <a:ext uri="{FF2B5EF4-FFF2-40B4-BE49-F238E27FC236}">
                <a16:creationId xmlns:a16="http://schemas.microsoft.com/office/drawing/2014/main" id="{8D328595-F3CD-41A5-8C83-37A8C52FB2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1726"/>
          <a:stretch/>
        </p:blipFill>
        <p:spPr bwMode="auto">
          <a:xfrm>
            <a:off x="7956376" y="232525"/>
            <a:ext cx="758279"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2358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Grp="1" noChangeArrowheads="1"/>
          </p:cNvSpPr>
          <p:nvPr>
            <p:ph type="title"/>
          </p:nvPr>
        </p:nvSpPr>
        <p:spPr>
          <a:xfrm>
            <a:off x="611188" y="299731"/>
            <a:ext cx="8281988" cy="647700"/>
          </a:xfrm>
        </p:spPr>
        <p:txBody>
          <a:bodyPr/>
          <a:lstStyle/>
          <a:p>
            <a:pPr eaLnBrk="1" hangingPunct="1">
              <a:lnSpc>
                <a:spcPts val="5600"/>
              </a:lnSpc>
              <a:spcBef>
                <a:spcPts val="600"/>
              </a:spcBef>
            </a:pPr>
            <a:r>
              <a:rPr lang="en-US" altLang="zh-CN" sz="3400" b="1" dirty="0">
                <a:solidFill>
                  <a:srgbClr val="0000FF"/>
                </a:solidFill>
              </a:rPr>
              <a:t>N.2  ARM</a:t>
            </a:r>
            <a:r>
              <a:rPr lang="zh-CN" altLang="en-US" sz="3400" b="1" dirty="0">
                <a:solidFill>
                  <a:srgbClr val="0000FF"/>
                </a:solidFill>
              </a:rPr>
              <a:t>处理器体系结构</a:t>
            </a:r>
            <a:endParaRPr lang="en-US" altLang="zh-CN" sz="3400" b="1" dirty="0">
              <a:solidFill>
                <a:srgbClr val="0000FF"/>
              </a:solidFill>
            </a:endParaRPr>
          </a:p>
        </p:txBody>
      </p:sp>
      <p:sp>
        <p:nvSpPr>
          <p:cNvPr id="2051" name="Text Box 6"/>
          <p:cNvSpPr txBox="1">
            <a:spLocks noChangeArrowheads="1"/>
          </p:cNvSpPr>
          <p:nvPr/>
        </p:nvSpPr>
        <p:spPr bwMode="auto">
          <a:xfrm>
            <a:off x="611188" y="1989138"/>
            <a:ext cx="79200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spcBef>
                <a:spcPct val="50000"/>
              </a:spcBef>
            </a:pPr>
            <a:endParaRPr lang="zh-CN" altLang="zh-CN"/>
          </a:p>
        </p:txBody>
      </p:sp>
      <p:sp>
        <p:nvSpPr>
          <p:cNvPr id="6" name="Text Box 7"/>
          <p:cNvSpPr txBox="1">
            <a:spLocks noChangeArrowheads="1"/>
          </p:cNvSpPr>
          <p:nvPr/>
        </p:nvSpPr>
        <p:spPr bwMode="auto">
          <a:xfrm>
            <a:off x="611188" y="1052736"/>
            <a:ext cx="7921625" cy="2303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lnSpc>
                <a:spcPts val="5600"/>
              </a:lnSpc>
              <a:spcBef>
                <a:spcPts val="600"/>
              </a:spcBef>
            </a:pPr>
            <a:r>
              <a:rPr lang="en-US" altLang="zh-CN" sz="3200" b="1" dirty="0">
                <a:solidFill>
                  <a:srgbClr val="0000FF"/>
                </a:solidFill>
              </a:rPr>
              <a:t>N.</a:t>
            </a:r>
            <a:r>
              <a:rPr lang="en-US" altLang="zh-CN" sz="3200" b="1">
                <a:solidFill>
                  <a:srgbClr val="0000FF"/>
                </a:solidFill>
              </a:rPr>
              <a:t>2.1 ARM</a:t>
            </a:r>
            <a:r>
              <a:rPr lang="zh-CN" altLang="en-US" sz="3200" b="1" dirty="0">
                <a:solidFill>
                  <a:srgbClr val="0000FF"/>
                </a:solidFill>
              </a:rPr>
              <a:t>处理器体系结构</a:t>
            </a:r>
            <a:endParaRPr lang="en-US" altLang="zh-CN" sz="3200" b="1" dirty="0">
              <a:solidFill>
                <a:srgbClr val="0000FF"/>
              </a:solidFill>
            </a:endParaRPr>
          </a:p>
          <a:p>
            <a:pPr eaLnBrk="1" hangingPunct="1">
              <a:lnSpc>
                <a:spcPts val="5600"/>
              </a:lnSpc>
              <a:spcBef>
                <a:spcPts val="600"/>
              </a:spcBef>
            </a:pPr>
            <a:r>
              <a:rPr lang="en-US" altLang="zh-CN" sz="3200" b="1" dirty="0">
                <a:solidFill>
                  <a:srgbClr val="0000FF"/>
                </a:solidFill>
              </a:rPr>
              <a:t>N.2.2 ARM</a:t>
            </a:r>
            <a:r>
              <a:rPr lang="zh-CN" altLang="en-US" sz="3200" b="1" dirty="0">
                <a:solidFill>
                  <a:srgbClr val="0000FF"/>
                </a:solidFill>
              </a:rPr>
              <a:t>架构发展史</a:t>
            </a:r>
            <a:endParaRPr lang="en-US" altLang="zh-CN" sz="3200" b="1" dirty="0">
              <a:solidFill>
                <a:srgbClr val="0000FF"/>
              </a:solidFill>
            </a:endParaRPr>
          </a:p>
          <a:p>
            <a:pPr eaLnBrk="1" hangingPunct="1">
              <a:lnSpc>
                <a:spcPts val="5600"/>
              </a:lnSpc>
              <a:spcBef>
                <a:spcPts val="600"/>
              </a:spcBef>
            </a:pPr>
            <a:r>
              <a:rPr lang="en-US" altLang="zh-CN" sz="3200" b="1" dirty="0">
                <a:solidFill>
                  <a:srgbClr val="0000FF"/>
                </a:solidFill>
              </a:rPr>
              <a:t>N.2.3 ARM</a:t>
            </a:r>
            <a:r>
              <a:rPr lang="zh-CN" altLang="en-US" sz="3200" b="1" dirty="0">
                <a:solidFill>
                  <a:srgbClr val="0000FF"/>
                </a:solidFill>
              </a:rPr>
              <a:t>服务器处理器的优势</a:t>
            </a:r>
            <a:endParaRPr lang="en-US" altLang="zh-CN" sz="3200" b="1" dirty="0">
              <a:solidFill>
                <a:srgbClr val="0000FF"/>
              </a:solidFill>
            </a:endParaRPr>
          </a:p>
        </p:txBody>
      </p:sp>
      <p:pic>
        <p:nvPicPr>
          <p:cNvPr id="1026" name="Picture 2" descr="https://res.hc-cdn.com/cnpm-common-resource/2.0.2/base/header/components/images/logo.png">
            <a:extLst>
              <a:ext uri="{FF2B5EF4-FFF2-40B4-BE49-F238E27FC236}">
                <a16:creationId xmlns:a16="http://schemas.microsoft.com/office/drawing/2014/main" id="{8D328595-F3CD-41A5-8C83-37A8C52FB2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1726"/>
          <a:stretch/>
        </p:blipFill>
        <p:spPr bwMode="auto">
          <a:xfrm>
            <a:off x="7956376" y="232525"/>
            <a:ext cx="758279"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6242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30212" y="404664"/>
            <a:ext cx="8046244" cy="485982"/>
          </a:xfrm>
        </p:spPr>
        <p:txBody>
          <a:bodyPr>
            <a:noAutofit/>
          </a:bodyPr>
          <a:lstStyle/>
          <a:p>
            <a:r>
              <a:rPr lang="en-US" altLang="zh-CN" sz="3400" b="1" dirty="0">
                <a:solidFill>
                  <a:srgbClr val="0000FF"/>
                </a:solidFill>
                <a:latin typeface="+mj-lt"/>
                <a:ea typeface="+mj-ea"/>
              </a:rPr>
              <a:t>N.2.1  ARM</a:t>
            </a:r>
            <a:r>
              <a:rPr lang="zh-CN" altLang="en-US" sz="3400" b="1" dirty="0">
                <a:solidFill>
                  <a:srgbClr val="0000FF"/>
                </a:solidFill>
                <a:latin typeface="+mj-lt"/>
                <a:ea typeface="+mj-ea"/>
              </a:rPr>
              <a:t>处理器体系结构</a:t>
            </a:r>
          </a:p>
        </p:txBody>
      </p:sp>
      <p:sp>
        <p:nvSpPr>
          <p:cNvPr id="4" name="文本占位符 3"/>
          <p:cNvSpPr>
            <a:spLocks noGrp="1"/>
          </p:cNvSpPr>
          <p:nvPr>
            <p:ph type="body" sz="quarter" idx="10"/>
          </p:nvPr>
        </p:nvSpPr>
        <p:spPr>
          <a:xfrm>
            <a:off x="548878" y="1047751"/>
            <a:ext cx="8271594" cy="4879805"/>
          </a:xfrm>
        </p:spPr>
        <p:txBody>
          <a:bodyPr/>
          <a:lstStyle/>
          <a:p>
            <a:pPr>
              <a:buFont typeface="Wingdings" panose="05000000000000000000" pitchFamily="2" charset="2"/>
              <a:buChar char="Ø"/>
            </a:pPr>
            <a:r>
              <a:rPr lang="en-US" altLang="zh-CN" sz="2800" dirty="0"/>
              <a:t>ARM</a:t>
            </a:r>
            <a:r>
              <a:rPr lang="zh-CN" altLang="en-US" sz="2800" dirty="0"/>
              <a:t>内核工作模式　　</a:t>
            </a:r>
            <a:endParaRPr lang="en-US" altLang="zh-CN" sz="2800" dirty="0"/>
          </a:p>
          <a:p>
            <a:pPr lvl="1"/>
            <a:r>
              <a:rPr lang="zh-CN" altLang="en-US" sz="1800" b="1" dirty="0">
                <a:solidFill>
                  <a:srgbClr val="0000FF"/>
                </a:solidFill>
                <a:effectLst>
                  <a:outerShdw blurRad="38100" dist="38100" dir="2700000" algn="tl">
                    <a:srgbClr val="000000">
                      <a:alpha val="43137"/>
                    </a:srgbClr>
                  </a:outerShdw>
                </a:effectLst>
              </a:rPr>
              <a:t>用户模式（</a:t>
            </a:r>
            <a:r>
              <a:rPr lang="en-US" altLang="zh-CN" sz="1800" b="1" dirty="0">
                <a:solidFill>
                  <a:srgbClr val="0000FF"/>
                </a:solidFill>
                <a:effectLst>
                  <a:outerShdw blurRad="38100" dist="38100" dir="2700000" algn="tl">
                    <a:srgbClr val="000000">
                      <a:alpha val="43137"/>
                    </a:srgbClr>
                  </a:outerShdw>
                </a:effectLst>
              </a:rPr>
              <a:t>user</a:t>
            </a:r>
            <a:r>
              <a:rPr lang="zh-CN" altLang="en-US" sz="1800" b="1" dirty="0">
                <a:solidFill>
                  <a:srgbClr val="0000FF"/>
                </a:solidFill>
                <a:effectLst>
                  <a:outerShdw blurRad="38100" dist="38100" dir="2700000" algn="tl">
                    <a:srgbClr val="000000">
                      <a:alpha val="43137"/>
                    </a:srgbClr>
                  </a:outerShdw>
                </a:effectLst>
              </a:rPr>
              <a:t>）：正常程序执行模式；</a:t>
            </a:r>
            <a:r>
              <a:rPr lang="zh-CN" altLang="en-US" sz="1800" dirty="0"/>
              <a:t>　　</a:t>
            </a:r>
            <a:endParaRPr lang="en-US" altLang="zh-CN" sz="1800" dirty="0"/>
          </a:p>
          <a:p>
            <a:pPr lvl="1"/>
            <a:r>
              <a:rPr lang="zh-CN" altLang="en-US" sz="1800" b="1" dirty="0">
                <a:solidFill>
                  <a:srgbClr val="0000FF"/>
                </a:solidFill>
                <a:effectLst>
                  <a:outerShdw blurRad="38100" dist="38100" dir="2700000" algn="tl">
                    <a:srgbClr val="000000">
                      <a:alpha val="43137"/>
                    </a:srgbClr>
                  </a:outerShdw>
                </a:effectLst>
              </a:rPr>
              <a:t>快速中断模式（</a:t>
            </a:r>
            <a:r>
              <a:rPr lang="en-US" altLang="zh-CN" sz="1800" b="1" dirty="0">
                <a:solidFill>
                  <a:srgbClr val="0000FF"/>
                </a:solidFill>
                <a:effectLst>
                  <a:outerShdw blurRad="38100" dist="38100" dir="2700000" algn="tl">
                    <a:srgbClr val="000000">
                      <a:alpha val="43137"/>
                    </a:srgbClr>
                  </a:outerShdw>
                </a:effectLst>
              </a:rPr>
              <a:t>FIQ</a:t>
            </a:r>
            <a:r>
              <a:rPr lang="zh-CN" altLang="en-US" sz="1800" b="1" dirty="0">
                <a:solidFill>
                  <a:srgbClr val="0000FF"/>
                </a:solidFill>
                <a:effectLst>
                  <a:outerShdw blurRad="38100" dist="38100" dir="2700000" algn="tl">
                    <a:srgbClr val="000000">
                      <a:alpha val="43137"/>
                    </a:srgbClr>
                  </a:outerShdw>
                </a:effectLst>
              </a:rPr>
              <a:t>）</a:t>
            </a:r>
            <a:r>
              <a:rPr lang="zh-CN" altLang="en-US" sz="1800" dirty="0"/>
              <a:t>：高优先级的中断产生会进入该种模式，用于高速通道传输；　　</a:t>
            </a:r>
            <a:endParaRPr lang="en-US" altLang="zh-CN" sz="1800" dirty="0"/>
          </a:p>
          <a:p>
            <a:pPr lvl="1"/>
            <a:r>
              <a:rPr lang="zh-CN" altLang="en-US" sz="1800" b="1" dirty="0">
                <a:solidFill>
                  <a:srgbClr val="0000FF"/>
                </a:solidFill>
                <a:effectLst>
                  <a:outerShdw blurRad="38100" dist="38100" dir="2700000" algn="tl">
                    <a:srgbClr val="000000">
                      <a:alpha val="43137"/>
                    </a:srgbClr>
                  </a:outerShdw>
                </a:effectLst>
              </a:rPr>
              <a:t>外部中断模式（</a:t>
            </a:r>
            <a:r>
              <a:rPr lang="en-US" altLang="zh-CN" sz="1800" b="1" dirty="0">
                <a:solidFill>
                  <a:srgbClr val="0000FF"/>
                </a:solidFill>
                <a:effectLst>
                  <a:outerShdw blurRad="38100" dist="38100" dir="2700000" algn="tl">
                    <a:srgbClr val="000000">
                      <a:alpha val="43137"/>
                    </a:srgbClr>
                  </a:outerShdw>
                </a:effectLst>
              </a:rPr>
              <a:t>IRQ</a:t>
            </a:r>
            <a:r>
              <a:rPr lang="zh-CN" altLang="en-US" sz="1800" b="1" dirty="0">
                <a:solidFill>
                  <a:srgbClr val="0000FF"/>
                </a:solidFill>
                <a:effectLst>
                  <a:outerShdw blurRad="38100" dist="38100" dir="2700000" algn="tl">
                    <a:srgbClr val="000000">
                      <a:alpha val="43137"/>
                    </a:srgbClr>
                  </a:outerShdw>
                </a:effectLst>
              </a:rPr>
              <a:t>）</a:t>
            </a:r>
            <a:r>
              <a:rPr lang="zh-CN" altLang="en-US" sz="1800" dirty="0"/>
              <a:t>：低优先级中断产生会进入该模式，用于普通的中断处理；　　</a:t>
            </a:r>
            <a:endParaRPr lang="en-US" altLang="zh-CN" sz="1800" dirty="0"/>
          </a:p>
          <a:p>
            <a:pPr lvl="1"/>
            <a:r>
              <a:rPr lang="zh-CN" altLang="en-US" sz="1800" b="1" dirty="0">
                <a:solidFill>
                  <a:srgbClr val="0000FF"/>
                </a:solidFill>
                <a:effectLst>
                  <a:outerShdw blurRad="38100" dist="38100" dir="2700000" algn="tl">
                    <a:srgbClr val="000000">
                      <a:alpha val="43137"/>
                    </a:srgbClr>
                  </a:outerShdw>
                </a:effectLst>
              </a:rPr>
              <a:t>特权模式（</a:t>
            </a:r>
            <a:r>
              <a:rPr lang="en-US" altLang="zh-CN" sz="1800" b="1" dirty="0">
                <a:solidFill>
                  <a:srgbClr val="0000FF"/>
                </a:solidFill>
                <a:effectLst>
                  <a:outerShdw blurRad="38100" dist="38100" dir="2700000" algn="tl">
                    <a:srgbClr val="000000">
                      <a:alpha val="43137"/>
                    </a:srgbClr>
                  </a:outerShdw>
                </a:effectLst>
              </a:rPr>
              <a:t>Supervisor</a:t>
            </a:r>
            <a:r>
              <a:rPr lang="zh-CN" altLang="en-US" sz="1800" b="1" dirty="0">
                <a:solidFill>
                  <a:srgbClr val="0000FF"/>
                </a:solidFill>
                <a:effectLst>
                  <a:outerShdw blurRad="38100" dist="38100" dir="2700000" algn="tl">
                    <a:srgbClr val="000000">
                      <a:alpha val="43137"/>
                    </a:srgbClr>
                  </a:outerShdw>
                </a:effectLst>
              </a:rPr>
              <a:t>）</a:t>
            </a:r>
            <a:r>
              <a:rPr lang="zh-CN" altLang="en-US" sz="1800" dirty="0"/>
              <a:t>：复位和软中断指令会进入该模式；　　</a:t>
            </a:r>
            <a:endParaRPr lang="en-US" altLang="zh-CN" sz="1800" dirty="0"/>
          </a:p>
          <a:p>
            <a:pPr lvl="1"/>
            <a:r>
              <a:rPr lang="zh-CN" altLang="en-US" sz="1800" dirty="0"/>
              <a:t>数据访问中止模式（</a:t>
            </a:r>
            <a:r>
              <a:rPr lang="en-US" altLang="zh-CN" sz="1800" dirty="0"/>
              <a:t>Abort</a:t>
            </a:r>
            <a:r>
              <a:rPr lang="zh-CN" altLang="en-US" sz="1800" dirty="0"/>
              <a:t>）：当存储异常时会进入该模式；　　</a:t>
            </a:r>
            <a:endParaRPr lang="en-US" altLang="zh-CN" sz="1800" dirty="0"/>
          </a:p>
          <a:p>
            <a:pPr lvl="1"/>
            <a:r>
              <a:rPr lang="zh-CN" altLang="en-US" sz="1800" dirty="0"/>
              <a:t>未定义指令中止模式（</a:t>
            </a:r>
            <a:r>
              <a:rPr lang="en-US" altLang="zh-CN" sz="1800" dirty="0"/>
              <a:t>Undefined</a:t>
            </a:r>
            <a:r>
              <a:rPr lang="zh-CN" altLang="en-US" sz="1800" dirty="0"/>
              <a:t>）：执行未定义指令会进入该模式；　　</a:t>
            </a:r>
            <a:endParaRPr lang="en-US" altLang="zh-CN" sz="1800" dirty="0"/>
          </a:p>
          <a:p>
            <a:pPr lvl="1"/>
            <a:r>
              <a:rPr lang="zh-CN" altLang="en-US" sz="1800" dirty="0"/>
              <a:t>系统模式（</a:t>
            </a:r>
            <a:r>
              <a:rPr lang="en-US" altLang="zh-CN" sz="1800" dirty="0"/>
              <a:t>System</a:t>
            </a:r>
            <a:r>
              <a:rPr lang="zh-CN" altLang="en-US" sz="1800" dirty="0"/>
              <a:t>）：用于运行特权级操作系统任务；　　</a:t>
            </a:r>
            <a:endParaRPr lang="en-US" altLang="zh-CN" sz="1800" dirty="0"/>
          </a:p>
          <a:p>
            <a:pPr lvl="1"/>
            <a:r>
              <a:rPr lang="zh-CN" altLang="en-US" sz="1800" dirty="0"/>
              <a:t>监控模式（</a:t>
            </a:r>
            <a:r>
              <a:rPr lang="en-US" altLang="zh-CN" sz="1800" dirty="0"/>
              <a:t>Monitor</a:t>
            </a:r>
            <a:r>
              <a:rPr lang="zh-CN" altLang="en-US" sz="1800" dirty="0"/>
              <a:t>）：可以在安全模式和非安全模式之间切换；</a:t>
            </a:r>
          </a:p>
        </p:txBody>
      </p:sp>
    </p:spTree>
    <p:extLst>
      <p:ext uri="{BB962C8B-B14F-4D97-AF65-F5344CB8AC3E}">
        <p14:creationId xmlns:p14="http://schemas.microsoft.com/office/powerpoint/2010/main" val="31528158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30212" y="404664"/>
            <a:ext cx="8046244" cy="485982"/>
          </a:xfrm>
        </p:spPr>
        <p:txBody>
          <a:bodyPr>
            <a:noAutofit/>
          </a:bodyPr>
          <a:lstStyle/>
          <a:p>
            <a:pPr eaLnBrk="1" hangingPunct="1"/>
            <a:r>
              <a:rPr lang="en-US" altLang="zh-CN" sz="3400" b="1" dirty="0">
                <a:solidFill>
                  <a:srgbClr val="0000FF"/>
                </a:solidFill>
                <a:latin typeface="+mj-lt"/>
                <a:ea typeface="+mj-ea"/>
              </a:rPr>
              <a:t>N.2.1  ARM</a:t>
            </a:r>
            <a:r>
              <a:rPr lang="zh-CN" altLang="en-US" sz="3400" b="1" dirty="0">
                <a:solidFill>
                  <a:srgbClr val="0000FF"/>
                </a:solidFill>
                <a:latin typeface="+mj-lt"/>
                <a:ea typeface="+mj-ea"/>
              </a:rPr>
              <a:t>处理器体系结构</a:t>
            </a:r>
          </a:p>
        </p:txBody>
      </p:sp>
      <p:sp>
        <p:nvSpPr>
          <p:cNvPr id="4" name="文本占位符 3"/>
          <p:cNvSpPr>
            <a:spLocks noGrp="1"/>
          </p:cNvSpPr>
          <p:nvPr>
            <p:ph type="body" sz="quarter" idx="10"/>
          </p:nvPr>
        </p:nvSpPr>
        <p:spPr/>
        <p:txBody>
          <a:bodyPr/>
          <a:lstStyle/>
          <a:p>
            <a:pPr>
              <a:buFont typeface="Wingdings" panose="05000000000000000000" pitchFamily="2" charset="2"/>
              <a:buChar char="Ø"/>
            </a:pPr>
            <a:r>
              <a:rPr lang="en-US" altLang="zh-CN" dirty="0"/>
              <a:t>ARM</a:t>
            </a:r>
            <a:r>
              <a:rPr lang="zh-CN" altLang="zh-CN" dirty="0"/>
              <a:t>体系结构的指令集（</a:t>
            </a:r>
            <a:r>
              <a:rPr lang="en-US" altLang="zh-CN" dirty="0"/>
              <a:t>Instruction Set</a:t>
            </a:r>
            <a:r>
              <a:rPr lang="zh-CN" altLang="zh-CN" dirty="0"/>
              <a:t>）</a:t>
            </a:r>
            <a:endParaRPr lang="en-US" altLang="zh-CN" dirty="0"/>
          </a:p>
          <a:p>
            <a:pPr lvl="1"/>
            <a:r>
              <a:rPr lang="en-US" altLang="zh-CN" dirty="0">
                <a:solidFill>
                  <a:srgbClr val="C00000"/>
                </a:solidFill>
              </a:rPr>
              <a:t>ARM</a:t>
            </a:r>
            <a:r>
              <a:rPr lang="zh-CN" altLang="zh-CN" dirty="0">
                <a:solidFill>
                  <a:srgbClr val="C00000"/>
                </a:solidFill>
              </a:rPr>
              <a:t>指令集</a:t>
            </a:r>
            <a:endParaRPr lang="en-US" altLang="zh-CN" dirty="0">
              <a:solidFill>
                <a:srgbClr val="C00000"/>
              </a:solidFill>
            </a:endParaRPr>
          </a:p>
          <a:p>
            <a:pPr lvl="1"/>
            <a:r>
              <a:rPr lang="en-US" altLang="zh-CN" dirty="0">
                <a:solidFill>
                  <a:srgbClr val="C00000"/>
                </a:solidFill>
              </a:rPr>
              <a:t>Thumb</a:t>
            </a:r>
            <a:r>
              <a:rPr lang="zh-CN" altLang="zh-CN" dirty="0">
                <a:solidFill>
                  <a:srgbClr val="C00000"/>
                </a:solidFill>
              </a:rPr>
              <a:t>指令集</a:t>
            </a:r>
            <a:endParaRPr lang="en-US" altLang="zh-CN" dirty="0">
              <a:solidFill>
                <a:srgbClr val="C00000"/>
              </a:solidFill>
            </a:endParaRPr>
          </a:p>
          <a:p>
            <a:pPr lvl="1"/>
            <a:r>
              <a:rPr lang="en-US" altLang="zh-CN" dirty="0">
                <a:solidFill>
                  <a:srgbClr val="C00000"/>
                </a:solidFill>
              </a:rPr>
              <a:t>Thumb-2</a:t>
            </a:r>
            <a:r>
              <a:rPr lang="zh-CN" altLang="zh-CN" dirty="0">
                <a:solidFill>
                  <a:srgbClr val="C00000"/>
                </a:solidFill>
              </a:rPr>
              <a:t>指令集</a:t>
            </a:r>
            <a:endParaRPr lang="zh-CN" altLang="en-US" dirty="0">
              <a:solidFill>
                <a:srgbClr val="C00000"/>
              </a:solidFill>
            </a:endParaRPr>
          </a:p>
        </p:txBody>
      </p:sp>
    </p:spTree>
    <p:extLst>
      <p:ext uri="{BB962C8B-B14F-4D97-AF65-F5344CB8AC3E}">
        <p14:creationId xmlns:p14="http://schemas.microsoft.com/office/powerpoint/2010/main" val="22518105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a:buFont typeface="Wingdings" panose="05000000000000000000" pitchFamily="2" charset="2"/>
              <a:buChar char="Ø"/>
            </a:pPr>
            <a:r>
              <a:rPr lang="en-US" altLang="zh-CN" dirty="0"/>
              <a:t>ARM</a:t>
            </a:r>
            <a:r>
              <a:rPr lang="zh-CN" altLang="zh-CN" dirty="0"/>
              <a:t>的微体系结构（</a:t>
            </a:r>
            <a:r>
              <a:rPr lang="en-US" altLang="zh-CN" dirty="0"/>
              <a:t>Micro-architecture</a:t>
            </a:r>
            <a:r>
              <a:rPr lang="zh-CN" altLang="zh-CN" dirty="0"/>
              <a:t>）</a:t>
            </a:r>
            <a:r>
              <a:rPr lang="zh-CN" altLang="en-US" dirty="0"/>
              <a:t>　　</a:t>
            </a:r>
            <a:endParaRPr lang="en-US" altLang="zh-CN" dirty="0"/>
          </a:p>
          <a:p>
            <a:pPr lvl="1"/>
            <a:r>
              <a:rPr lang="en-US" altLang="zh-CN" dirty="0"/>
              <a:t>ARM</a:t>
            </a:r>
            <a:r>
              <a:rPr lang="zh-CN" altLang="zh-CN" dirty="0"/>
              <a:t>处理器内核（</a:t>
            </a:r>
            <a:r>
              <a:rPr lang="en-US" altLang="zh-CN" dirty="0"/>
              <a:t>Processor Core</a:t>
            </a:r>
            <a:r>
              <a:rPr lang="zh-CN" altLang="zh-CN" dirty="0"/>
              <a:t>）</a:t>
            </a:r>
            <a:endParaRPr lang="en-US" altLang="zh-CN" dirty="0"/>
          </a:p>
          <a:p>
            <a:pPr lvl="1"/>
            <a:r>
              <a:rPr lang="en-US" altLang="zh-CN" dirty="0"/>
              <a:t>ARM</a:t>
            </a:r>
            <a:r>
              <a:rPr lang="zh-CN" altLang="zh-CN" dirty="0"/>
              <a:t>处理器（</a:t>
            </a:r>
            <a:r>
              <a:rPr lang="en-US" altLang="zh-CN" dirty="0"/>
              <a:t>Processor</a:t>
            </a:r>
            <a:r>
              <a:rPr lang="zh-CN" altLang="zh-CN" dirty="0"/>
              <a:t>）</a:t>
            </a:r>
            <a:endParaRPr lang="en-US" altLang="zh-CN" dirty="0"/>
          </a:p>
          <a:p>
            <a:pPr lvl="1"/>
            <a:r>
              <a:rPr lang="zh-CN" altLang="zh-CN" dirty="0"/>
              <a:t>基于</a:t>
            </a:r>
            <a:r>
              <a:rPr lang="en-US" altLang="zh-CN" dirty="0"/>
              <a:t>ARM</a:t>
            </a:r>
            <a:r>
              <a:rPr lang="zh-CN" altLang="zh-CN" dirty="0"/>
              <a:t>架构处理器的片上系统（</a:t>
            </a:r>
            <a:r>
              <a:rPr lang="en-US" altLang="zh-CN" dirty="0"/>
              <a:t>SoC</a:t>
            </a:r>
            <a:r>
              <a:rPr lang="zh-CN" altLang="zh-CN" dirty="0"/>
              <a:t>）</a:t>
            </a:r>
            <a:endParaRPr lang="zh-CN" altLang="en-US" dirty="0"/>
          </a:p>
        </p:txBody>
      </p:sp>
      <p:sp>
        <p:nvSpPr>
          <p:cNvPr id="6" name="标题 2">
            <a:extLst>
              <a:ext uri="{FF2B5EF4-FFF2-40B4-BE49-F238E27FC236}">
                <a16:creationId xmlns:a16="http://schemas.microsoft.com/office/drawing/2014/main" id="{C153CDD8-57B2-4E99-899C-3B6BD6DD5422}"/>
              </a:ext>
            </a:extLst>
          </p:cNvPr>
          <p:cNvSpPr>
            <a:spLocks noGrp="1"/>
          </p:cNvSpPr>
          <p:nvPr>
            <p:ph type="title"/>
          </p:nvPr>
        </p:nvSpPr>
        <p:spPr>
          <a:xfrm>
            <a:off x="630212" y="404664"/>
            <a:ext cx="8046244" cy="485982"/>
          </a:xfrm>
        </p:spPr>
        <p:txBody>
          <a:bodyPr>
            <a:noAutofit/>
          </a:bodyPr>
          <a:lstStyle/>
          <a:p>
            <a:pPr eaLnBrk="1" hangingPunct="1"/>
            <a:r>
              <a:rPr lang="en-US" altLang="zh-CN" sz="3400" b="1" dirty="0">
                <a:solidFill>
                  <a:srgbClr val="0000FF"/>
                </a:solidFill>
                <a:latin typeface="+mj-lt"/>
                <a:ea typeface="+mj-ea"/>
              </a:rPr>
              <a:t>N.2.1  ARM</a:t>
            </a:r>
            <a:r>
              <a:rPr lang="zh-CN" altLang="en-US" sz="3400" b="1" dirty="0">
                <a:solidFill>
                  <a:srgbClr val="0000FF"/>
                </a:solidFill>
                <a:latin typeface="+mj-lt"/>
                <a:ea typeface="+mj-ea"/>
              </a:rPr>
              <a:t>处理器体系结构</a:t>
            </a:r>
          </a:p>
        </p:txBody>
      </p:sp>
    </p:spTree>
    <p:extLst>
      <p:ext uri="{BB962C8B-B14F-4D97-AF65-F5344CB8AC3E}">
        <p14:creationId xmlns:p14="http://schemas.microsoft.com/office/powerpoint/2010/main" val="2266230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11560" y="404664"/>
            <a:ext cx="8046244" cy="485982"/>
          </a:xfrm>
        </p:spPr>
        <p:txBody>
          <a:bodyPr>
            <a:noAutofit/>
          </a:bodyPr>
          <a:lstStyle/>
          <a:p>
            <a:pPr eaLnBrk="1" hangingPunct="1"/>
            <a:r>
              <a:rPr lang="en-US" altLang="zh-CN" sz="3400" b="1" dirty="0">
                <a:solidFill>
                  <a:srgbClr val="0000FF"/>
                </a:solidFill>
                <a:latin typeface="+mj-lt"/>
                <a:ea typeface="+mj-ea"/>
              </a:rPr>
              <a:t>N.2.1  ARM</a:t>
            </a:r>
            <a:r>
              <a:rPr lang="zh-CN" altLang="en-US" sz="3400" b="1" dirty="0">
                <a:solidFill>
                  <a:srgbClr val="0000FF"/>
                </a:solidFill>
                <a:latin typeface="+mj-lt"/>
                <a:ea typeface="+mj-ea"/>
              </a:rPr>
              <a:t>处理器体系结构</a:t>
            </a:r>
          </a:p>
        </p:txBody>
      </p:sp>
      <p:sp>
        <p:nvSpPr>
          <p:cNvPr id="4" name="文本占位符 3"/>
          <p:cNvSpPr>
            <a:spLocks noGrp="1"/>
          </p:cNvSpPr>
          <p:nvPr>
            <p:ph type="body" sz="quarter" idx="10"/>
          </p:nvPr>
        </p:nvSpPr>
        <p:spPr>
          <a:xfrm>
            <a:off x="548878" y="1047751"/>
            <a:ext cx="8343602" cy="4879805"/>
          </a:xfrm>
        </p:spPr>
        <p:txBody>
          <a:bodyPr/>
          <a:lstStyle/>
          <a:p>
            <a:pPr>
              <a:buFont typeface="Wingdings" panose="05000000000000000000" pitchFamily="2" charset="2"/>
              <a:buChar char="Ø"/>
            </a:pPr>
            <a:r>
              <a:rPr lang="en-US" altLang="zh-CN" dirty="0"/>
              <a:t>ARM</a:t>
            </a:r>
            <a:r>
              <a:rPr lang="zh-CN" altLang="en-US" dirty="0"/>
              <a:t>流水线的执行顺序</a:t>
            </a:r>
            <a:endParaRPr lang="en-US" altLang="zh-CN" dirty="0"/>
          </a:p>
          <a:p>
            <a:pPr lvl="1"/>
            <a:r>
              <a:rPr lang="zh-CN" altLang="en-US" sz="2400" dirty="0"/>
              <a:t>取指令（</a:t>
            </a:r>
            <a:r>
              <a:rPr lang="en-US" altLang="zh-CN" sz="2400" dirty="0"/>
              <a:t>Fetch</a:t>
            </a:r>
            <a:r>
              <a:rPr lang="zh-CN" altLang="en-US" sz="2400" dirty="0"/>
              <a:t>）：从存储器读取指令；</a:t>
            </a:r>
            <a:endParaRPr lang="en-US" altLang="zh-CN" sz="2400" dirty="0"/>
          </a:p>
          <a:p>
            <a:pPr lvl="1"/>
            <a:r>
              <a:rPr lang="zh-CN" altLang="en-US" sz="2400" dirty="0"/>
              <a:t>译码（</a:t>
            </a:r>
            <a:r>
              <a:rPr lang="en-US" altLang="zh-CN" sz="2400" dirty="0"/>
              <a:t>Decode</a:t>
            </a:r>
            <a:r>
              <a:rPr lang="zh-CN" altLang="en-US" sz="2400" dirty="0"/>
              <a:t>）：译码以鉴别它是属于哪一条指令；</a:t>
            </a:r>
            <a:endParaRPr lang="en-US" altLang="zh-CN" sz="2400" dirty="0"/>
          </a:p>
          <a:p>
            <a:pPr lvl="1"/>
            <a:r>
              <a:rPr lang="zh-CN" altLang="en-US" sz="2400" dirty="0"/>
              <a:t>执行（</a:t>
            </a:r>
            <a:r>
              <a:rPr lang="en-US" altLang="zh-CN" sz="2400" dirty="0"/>
              <a:t>Execute</a:t>
            </a:r>
            <a:r>
              <a:rPr lang="zh-CN" altLang="en-US" sz="2400" dirty="0"/>
              <a:t>）：将操作数进行组合以得到结果或存储器地址；</a:t>
            </a:r>
            <a:endParaRPr lang="en-US" altLang="zh-CN" sz="2400" dirty="0"/>
          </a:p>
          <a:p>
            <a:pPr lvl="1"/>
            <a:r>
              <a:rPr lang="zh-CN" altLang="en-US" sz="2400" dirty="0"/>
              <a:t>缓冲</a:t>
            </a:r>
            <a:r>
              <a:rPr lang="en-US" altLang="zh-CN" sz="2400" dirty="0"/>
              <a:t>/</a:t>
            </a:r>
            <a:r>
              <a:rPr lang="zh-CN" altLang="en-US" sz="2400" dirty="0"/>
              <a:t>数据（</a:t>
            </a:r>
            <a:r>
              <a:rPr lang="en-US" altLang="zh-CN" sz="2400" dirty="0"/>
              <a:t>Buffer/data</a:t>
            </a:r>
            <a:r>
              <a:rPr lang="zh-CN" altLang="en-US" sz="2400" dirty="0"/>
              <a:t>）：如果需要，则访问存储器以存储数据；</a:t>
            </a:r>
            <a:endParaRPr lang="en-US" altLang="zh-CN" sz="2400" dirty="0"/>
          </a:p>
          <a:p>
            <a:pPr lvl="1"/>
            <a:r>
              <a:rPr lang="zh-CN" altLang="en-US" sz="2400" dirty="0"/>
              <a:t>回写：（</a:t>
            </a:r>
            <a:r>
              <a:rPr lang="en-US" altLang="zh-CN" sz="2400" dirty="0"/>
              <a:t>Write-back</a:t>
            </a:r>
            <a:r>
              <a:rPr lang="zh-CN" altLang="en-US" sz="2400" dirty="0"/>
              <a:t>）：将结果写回到寄存器组中；</a:t>
            </a:r>
          </a:p>
        </p:txBody>
      </p:sp>
    </p:spTree>
    <p:extLst>
      <p:ext uri="{BB962C8B-B14F-4D97-AF65-F5344CB8AC3E}">
        <p14:creationId xmlns:p14="http://schemas.microsoft.com/office/powerpoint/2010/main" val="31868675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551758" y="4195980"/>
            <a:ext cx="8182075" cy="1753300"/>
          </a:xfrm>
          <a:prstGeom prst="rect">
            <a:avLst/>
          </a:prstGeom>
          <a:noFill/>
        </p:spPr>
        <p:txBody>
          <a:bodyPr wrap="square" rtlCol="0">
            <a:spAutoFit/>
          </a:bodyPr>
          <a:lstStyle>
            <a:defPPr>
              <a:defRPr lang="zh-CN"/>
            </a:defPPr>
            <a:lvl1pPr>
              <a:defRPr>
                <a:solidFill>
                  <a:schemeClr val="tx1"/>
                </a:solidFill>
                <a:latin typeface="Calibri" pitchFamily="34" charset="0"/>
                <a:ea typeface="宋体" pitchFamily="2" charset="-122"/>
              </a:defRPr>
            </a:lvl1pPr>
            <a:lvl2pPr>
              <a:defRPr>
                <a:solidFill>
                  <a:schemeClr val="tx1"/>
                </a:solidFill>
                <a:latin typeface="Calibri" pitchFamily="34" charset="0"/>
                <a:ea typeface="宋体" pitchFamily="2" charset="-122"/>
              </a:defRPr>
            </a:lvl2pPr>
            <a:lvl3pPr>
              <a:defRPr>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a:defRPr>
                <a:solidFill>
                  <a:schemeClr val="tx1"/>
                </a:solidFill>
                <a:latin typeface="Calibri" pitchFamily="34" charset="0"/>
                <a:ea typeface="宋体" pitchFamily="2" charset="-122"/>
              </a:defRPr>
            </a:lvl6pPr>
            <a:lvl7pPr>
              <a:defRPr>
                <a:solidFill>
                  <a:schemeClr val="tx1"/>
                </a:solidFill>
                <a:latin typeface="Calibri" pitchFamily="34" charset="0"/>
                <a:ea typeface="宋体" pitchFamily="2" charset="-122"/>
              </a:defRPr>
            </a:lvl7pPr>
            <a:lvl8pPr>
              <a:defRPr>
                <a:solidFill>
                  <a:schemeClr val="tx1"/>
                </a:solidFill>
                <a:latin typeface="Calibri" pitchFamily="34" charset="0"/>
                <a:ea typeface="宋体" pitchFamily="2" charset="-122"/>
              </a:defRPr>
            </a:lvl8pPr>
            <a:lvl9pPr>
              <a:defRPr>
                <a:solidFill>
                  <a:schemeClr val="tx1"/>
                </a:solidFill>
                <a:latin typeface="Calibri" pitchFamily="34" charset="0"/>
                <a:ea typeface="宋体" pitchFamily="2" charset="-122"/>
              </a:defRPr>
            </a:lvl9pPr>
          </a:lstStyle>
          <a:p>
            <a:pPr marL="214248" indent="-214248">
              <a:buFont typeface="Arial" panose="020B0604020202020204" pitchFamily="34" charset="0"/>
              <a:buChar char="•"/>
            </a:pPr>
            <a:r>
              <a:rPr lang="en-US" altLang="zh-CN" sz="1349" dirty="0">
                <a:solidFill>
                  <a:prstClr val="black"/>
                </a:solidFill>
                <a:latin typeface="宋体" panose="02010600030101010101" pitchFamily="2" charset="-122"/>
              </a:rPr>
              <a:t>Branch</a:t>
            </a:r>
            <a:r>
              <a:rPr lang="zh-CN" altLang="en-US" sz="1349" dirty="0">
                <a:solidFill>
                  <a:prstClr val="black"/>
                </a:solidFill>
                <a:latin typeface="宋体" panose="02010600030101010101" pitchFamily="2" charset="-122"/>
              </a:rPr>
              <a:t>预测和取指流水线解耦设计，取指流水线每拍最多可提供</a:t>
            </a:r>
            <a:r>
              <a:rPr lang="en-US" altLang="zh-CN" sz="1349" dirty="0">
                <a:solidFill>
                  <a:prstClr val="black"/>
                </a:solidFill>
                <a:latin typeface="宋体" panose="02010600030101010101" pitchFamily="2" charset="-122"/>
              </a:rPr>
              <a:t>32Bytes</a:t>
            </a:r>
            <a:r>
              <a:rPr lang="zh-CN" altLang="en-US" sz="1349" dirty="0">
                <a:solidFill>
                  <a:prstClr val="black"/>
                </a:solidFill>
                <a:latin typeface="宋体" panose="02010600030101010101" pitchFamily="2" charset="-122"/>
              </a:rPr>
              <a:t>指令供译码，分支预测流水线可以不受取指流水停顿影响，超前进行预测处理；</a:t>
            </a:r>
            <a:endParaRPr lang="en-US" altLang="zh-CN" sz="1349" dirty="0">
              <a:solidFill>
                <a:prstClr val="black"/>
              </a:solidFill>
              <a:latin typeface="宋体" panose="02010600030101010101" pitchFamily="2" charset="-122"/>
            </a:endParaRPr>
          </a:p>
          <a:p>
            <a:pPr marL="214248" indent="-214248">
              <a:buFont typeface="Arial" panose="020B0604020202020204" pitchFamily="34" charset="0"/>
              <a:buChar char="•"/>
            </a:pPr>
            <a:r>
              <a:rPr lang="zh-CN" altLang="en-US" sz="1349" dirty="0">
                <a:solidFill>
                  <a:prstClr val="black"/>
                </a:solidFill>
                <a:latin typeface="宋体" panose="02010600030101010101" pitchFamily="2" charset="-122"/>
              </a:rPr>
              <a:t>定浮点流水线分开设计，解除定浮点相互反压，每拍可为后端执行部件提供</a:t>
            </a:r>
            <a:r>
              <a:rPr lang="en-US" altLang="zh-CN" sz="1349" dirty="0">
                <a:solidFill>
                  <a:prstClr val="black"/>
                </a:solidFill>
                <a:latin typeface="宋体" panose="02010600030101010101" pitchFamily="2" charset="-122"/>
              </a:rPr>
              <a:t>4</a:t>
            </a:r>
            <a:r>
              <a:rPr lang="zh-CN" altLang="en-US" sz="1349" dirty="0">
                <a:solidFill>
                  <a:prstClr val="black"/>
                </a:solidFill>
                <a:latin typeface="宋体" panose="02010600030101010101" pitchFamily="2" charset="-122"/>
              </a:rPr>
              <a:t>条整型微指令及</a:t>
            </a:r>
            <a:r>
              <a:rPr lang="en-US" altLang="zh-CN" sz="1349" dirty="0">
                <a:solidFill>
                  <a:prstClr val="black"/>
                </a:solidFill>
                <a:latin typeface="宋体" panose="02010600030101010101" pitchFamily="2" charset="-122"/>
              </a:rPr>
              <a:t>3</a:t>
            </a:r>
            <a:r>
              <a:rPr lang="zh-CN" altLang="en-US" sz="1349" dirty="0">
                <a:solidFill>
                  <a:prstClr val="black"/>
                </a:solidFill>
                <a:latin typeface="宋体" panose="02010600030101010101" pitchFamily="2" charset="-122"/>
              </a:rPr>
              <a:t>条浮点微指令；</a:t>
            </a:r>
            <a:endParaRPr lang="en-US" altLang="zh-CN" sz="1349" dirty="0">
              <a:solidFill>
                <a:prstClr val="black"/>
              </a:solidFill>
              <a:latin typeface="宋体" panose="02010600030101010101" pitchFamily="2" charset="-122"/>
            </a:endParaRPr>
          </a:p>
          <a:p>
            <a:pPr marL="214248" indent="-214248">
              <a:buFont typeface="Arial" panose="020B0604020202020204" pitchFamily="34" charset="0"/>
              <a:buChar char="•"/>
            </a:pPr>
            <a:r>
              <a:rPr lang="zh-CN" altLang="en-US" sz="1349" dirty="0">
                <a:solidFill>
                  <a:prstClr val="black"/>
                </a:solidFill>
                <a:latin typeface="宋体" panose="02010600030101010101" pitchFamily="2" charset="-122"/>
              </a:rPr>
              <a:t>整型运算单元支持每拍</a:t>
            </a:r>
            <a:r>
              <a:rPr lang="en-US" altLang="zh-CN" sz="1349" dirty="0">
                <a:solidFill>
                  <a:prstClr val="black"/>
                </a:solidFill>
                <a:latin typeface="宋体" panose="02010600030101010101" pitchFamily="2" charset="-122"/>
              </a:rPr>
              <a:t>4</a:t>
            </a:r>
            <a:r>
              <a:rPr lang="zh-CN" altLang="en-US" sz="1349" dirty="0">
                <a:solidFill>
                  <a:prstClr val="black"/>
                </a:solidFill>
                <a:latin typeface="宋体" panose="02010600030101010101" pitchFamily="2" charset="-122"/>
              </a:rPr>
              <a:t>条</a:t>
            </a:r>
            <a:r>
              <a:rPr lang="en-US" altLang="zh-CN" sz="1349" dirty="0">
                <a:solidFill>
                  <a:prstClr val="black"/>
                </a:solidFill>
                <a:latin typeface="宋体" panose="02010600030101010101" pitchFamily="2" charset="-122"/>
              </a:rPr>
              <a:t>ALU</a:t>
            </a:r>
            <a:r>
              <a:rPr lang="zh-CN" altLang="en-US" sz="1349" dirty="0">
                <a:solidFill>
                  <a:prstClr val="black"/>
                </a:solidFill>
                <a:latin typeface="宋体" panose="02010600030101010101" pitchFamily="2" charset="-122"/>
              </a:rPr>
              <a:t>运算（含</a:t>
            </a:r>
            <a:r>
              <a:rPr lang="en-US" altLang="zh-CN" sz="1349" dirty="0">
                <a:solidFill>
                  <a:prstClr val="black"/>
                </a:solidFill>
                <a:latin typeface="宋体" panose="02010600030101010101" pitchFamily="2" charset="-122"/>
              </a:rPr>
              <a:t>2</a:t>
            </a:r>
            <a:r>
              <a:rPr lang="zh-CN" altLang="en-US" sz="1349" dirty="0">
                <a:solidFill>
                  <a:prstClr val="black"/>
                </a:solidFill>
                <a:latin typeface="宋体" panose="02010600030101010101" pitchFamily="2" charset="-122"/>
              </a:rPr>
              <a:t>条跳转（转移））及</a:t>
            </a:r>
            <a:r>
              <a:rPr lang="en-US" altLang="zh-CN" sz="1349" dirty="0">
                <a:solidFill>
                  <a:prstClr val="black"/>
                </a:solidFill>
                <a:latin typeface="宋体" panose="02010600030101010101" pitchFamily="2" charset="-122"/>
              </a:rPr>
              <a:t>1</a:t>
            </a:r>
            <a:r>
              <a:rPr lang="zh-CN" altLang="en-US" sz="1349" dirty="0">
                <a:solidFill>
                  <a:prstClr val="black"/>
                </a:solidFill>
                <a:latin typeface="宋体" panose="02010600030101010101" pitchFamily="2" charset="-122"/>
              </a:rPr>
              <a:t>条乘除运算；</a:t>
            </a:r>
            <a:endParaRPr lang="en-US" altLang="zh-CN" sz="1349" dirty="0">
              <a:solidFill>
                <a:prstClr val="black"/>
              </a:solidFill>
              <a:latin typeface="宋体" panose="02010600030101010101" pitchFamily="2" charset="-122"/>
            </a:endParaRPr>
          </a:p>
          <a:p>
            <a:pPr marL="214248" indent="-214248">
              <a:buFont typeface="Arial" panose="020B0604020202020204" pitchFamily="34" charset="0"/>
              <a:buChar char="•"/>
            </a:pPr>
            <a:r>
              <a:rPr lang="zh-CN" altLang="en-US" sz="1349" dirty="0">
                <a:solidFill>
                  <a:prstClr val="black"/>
                </a:solidFill>
                <a:latin typeface="宋体" panose="02010600030101010101" pitchFamily="2" charset="-122"/>
              </a:rPr>
              <a:t>浮点及</a:t>
            </a:r>
            <a:r>
              <a:rPr lang="en-US" altLang="zh-CN" sz="1349" dirty="0">
                <a:solidFill>
                  <a:prstClr val="black"/>
                </a:solidFill>
                <a:latin typeface="宋体" panose="02010600030101010101" pitchFamily="2" charset="-122"/>
              </a:rPr>
              <a:t>SIMD</a:t>
            </a:r>
            <a:r>
              <a:rPr lang="zh-CN" altLang="en-US" sz="1349" dirty="0">
                <a:solidFill>
                  <a:prstClr val="black"/>
                </a:solidFill>
                <a:latin typeface="宋体" panose="02010600030101010101" pitchFamily="2" charset="-122"/>
              </a:rPr>
              <a:t>运算单元支持每拍</a:t>
            </a:r>
            <a:r>
              <a:rPr lang="en-US" altLang="zh-CN" sz="1349" dirty="0">
                <a:solidFill>
                  <a:prstClr val="black"/>
                </a:solidFill>
                <a:latin typeface="宋体" panose="02010600030101010101" pitchFamily="2" charset="-122"/>
              </a:rPr>
              <a:t>2</a:t>
            </a:r>
            <a:r>
              <a:rPr lang="zh-CN" altLang="en-US" sz="1349" dirty="0">
                <a:solidFill>
                  <a:prstClr val="black"/>
                </a:solidFill>
                <a:latin typeface="宋体" panose="02010600030101010101" pitchFamily="2" charset="-122"/>
              </a:rPr>
              <a:t>条</a:t>
            </a:r>
            <a:r>
              <a:rPr lang="en-US" altLang="zh-CN" sz="1349" dirty="0">
                <a:solidFill>
                  <a:prstClr val="black"/>
                </a:solidFill>
                <a:latin typeface="宋体" panose="02010600030101010101" pitchFamily="2" charset="-122"/>
              </a:rPr>
              <a:t>ARM Neon 128bits </a:t>
            </a:r>
            <a:r>
              <a:rPr lang="zh-CN" altLang="en-US" sz="1349" dirty="0">
                <a:solidFill>
                  <a:prstClr val="black"/>
                </a:solidFill>
                <a:latin typeface="宋体" panose="02010600030101010101" pitchFamily="2" charset="-122"/>
              </a:rPr>
              <a:t>浮点及</a:t>
            </a:r>
            <a:r>
              <a:rPr lang="en-US" altLang="zh-CN" sz="1349" dirty="0">
                <a:solidFill>
                  <a:prstClr val="black"/>
                </a:solidFill>
                <a:latin typeface="宋体" panose="02010600030101010101" pitchFamily="2" charset="-122"/>
              </a:rPr>
              <a:t>SIMD</a:t>
            </a:r>
            <a:r>
              <a:rPr lang="zh-CN" altLang="en-US" sz="1349" dirty="0">
                <a:solidFill>
                  <a:prstClr val="black"/>
                </a:solidFill>
                <a:latin typeface="宋体" panose="02010600030101010101" pitchFamily="2" charset="-122"/>
              </a:rPr>
              <a:t>运算；</a:t>
            </a:r>
            <a:endParaRPr lang="en-US" altLang="zh-CN" sz="1349" dirty="0">
              <a:solidFill>
                <a:prstClr val="black"/>
              </a:solidFill>
              <a:latin typeface="宋体" panose="02010600030101010101" pitchFamily="2" charset="-122"/>
            </a:endParaRPr>
          </a:p>
          <a:p>
            <a:pPr marL="214248" indent="-214248">
              <a:buFont typeface="Arial" panose="020B0604020202020204" pitchFamily="34" charset="0"/>
              <a:buChar char="•"/>
            </a:pPr>
            <a:r>
              <a:rPr lang="zh-CN" altLang="en-US" sz="1349" dirty="0">
                <a:solidFill>
                  <a:prstClr val="black"/>
                </a:solidFill>
                <a:latin typeface="宋体" panose="02010600030101010101" pitchFamily="2" charset="-122"/>
              </a:rPr>
              <a:t>访存单元支持每拍</a:t>
            </a:r>
            <a:r>
              <a:rPr lang="en-US" altLang="zh-CN" sz="1349" dirty="0">
                <a:solidFill>
                  <a:prstClr val="black"/>
                </a:solidFill>
                <a:latin typeface="宋体" panose="02010600030101010101" pitchFamily="2" charset="-122"/>
              </a:rPr>
              <a:t>2</a:t>
            </a:r>
            <a:r>
              <a:rPr lang="zh-CN" altLang="en-US" sz="1349" dirty="0">
                <a:solidFill>
                  <a:prstClr val="black"/>
                </a:solidFill>
                <a:latin typeface="宋体" panose="02010600030101010101" pitchFamily="2" charset="-122"/>
              </a:rPr>
              <a:t>条读或写访存操作，读操作最快</a:t>
            </a:r>
            <a:r>
              <a:rPr lang="en-US" altLang="zh-CN" sz="1349" dirty="0">
                <a:solidFill>
                  <a:prstClr val="black"/>
                </a:solidFill>
                <a:latin typeface="宋体" panose="02010600030101010101" pitchFamily="2" charset="-122"/>
              </a:rPr>
              <a:t>4</a:t>
            </a:r>
            <a:r>
              <a:rPr lang="zh-CN" altLang="en-US" sz="1349" dirty="0">
                <a:solidFill>
                  <a:prstClr val="black"/>
                </a:solidFill>
                <a:latin typeface="宋体" panose="02010600030101010101" pitchFamily="2" charset="-122"/>
              </a:rPr>
              <a:t>拍完成，每拍访存带宽为</a:t>
            </a:r>
            <a:r>
              <a:rPr lang="en-US" altLang="zh-CN" sz="1349" dirty="0">
                <a:solidFill>
                  <a:prstClr val="black"/>
                </a:solidFill>
                <a:latin typeface="宋体" panose="02010600030101010101" pitchFamily="2" charset="-122"/>
              </a:rPr>
              <a:t>2x128bits</a:t>
            </a:r>
            <a:r>
              <a:rPr lang="zh-CN" altLang="en-US" sz="1349" dirty="0">
                <a:solidFill>
                  <a:prstClr val="black"/>
                </a:solidFill>
                <a:latin typeface="宋体" panose="02010600030101010101" pitchFamily="2" charset="-122"/>
              </a:rPr>
              <a:t>读及</a:t>
            </a:r>
            <a:r>
              <a:rPr lang="en-US" altLang="zh-CN" sz="1349" dirty="0">
                <a:solidFill>
                  <a:prstClr val="black"/>
                </a:solidFill>
                <a:latin typeface="宋体" panose="02010600030101010101" pitchFamily="2" charset="-122"/>
              </a:rPr>
              <a:t>1x128bits</a:t>
            </a:r>
            <a:r>
              <a:rPr lang="zh-CN" altLang="en-US" sz="1349" dirty="0">
                <a:solidFill>
                  <a:prstClr val="black"/>
                </a:solidFill>
                <a:latin typeface="宋体" panose="02010600030101010101" pitchFamily="2" charset="-122"/>
              </a:rPr>
              <a:t>写；</a:t>
            </a:r>
            <a:endParaRPr lang="en-US" altLang="zh-CN" sz="1349" dirty="0">
              <a:solidFill>
                <a:prstClr val="black"/>
              </a:solidFill>
              <a:latin typeface="宋体" panose="02010600030101010101" pitchFamily="2" charset="-122"/>
            </a:endParaRPr>
          </a:p>
        </p:txBody>
      </p:sp>
      <p:pic>
        <p:nvPicPr>
          <p:cNvPr id="5" name="Picture 2"/>
          <p:cNvPicPr>
            <a:picLocks noChangeAspect="1" noChangeArrowheads="1"/>
          </p:cNvPicPr>
          <p:nvPr/>
        </p:nvPicPr>
        <p:blipFill>
          <a:blip r:embed="rId2" cstate="print"/>
          <a:srcRect/>
          <a:stretch>
            <a:fillRect/>
          </a:stretch>
        </p:blipFill>
        <p:spPr bwMode="auto">
          <a:xfrm>
            <a:off x="1811569" y="1844824"/>
            <a:ext cx="5303460" cy="2226034"/>
          </a:xfrm>
          <a:prstGeom prst="rect">
            <a:avLst/>
          </a:prstGeom>
          <a:noFill/>
          <a:ln w="9525">
            <a:noFill/>
            <a:miter lim="800000"/>
            <a:headEnd/>
            <a:tailEnd/>
          </a:ln>
          <a:effectLst/>
        </p:spPr>
      </p:pic>
      <p:sp>
        <p:nvSpPr>
          <p:cNvPr id="3" name="标题 2"/>
          <p:cNvSpPr>
            <a:spLocks noGrp="1"/>
          </p:cNvSpPr>
          <p:nvPr>
            <p:ph type="title"/>
          </p:nvPr>
        </p:nvSpPr>
        <p:spPr>
          <a:xfrm>
            <a:off x="557034" y="1086003"/>
            <a:ext cx="8046244" cy="485982"/>
          </a:xfrm>
        </p:spPr>
        <p:txBody>
          <a:bodyPr>
            <a:normAutofit/>
          </a:bodyPr>
          <a:lstStyle/>
          <a:p>
            <a:pPr marL="457200" indent="-457200" eaLnBrk="1" hangingPunct="1">
              <a:buFont typeface="Wingdings" panose="05000000000000000000" pitchFamily="2" charset="2"/>
              <a:buChar char="ü"/>
            </a:pPr>
            <a:r>
              <a:rPr lang="zh-CN" altLang="en-US" sz="2800" b="1" dirty="0">
                <a:solidFill>
                  <a:srgbClr val="FF0000"/>
                </a:solidFill>
                <a:latin typeface="+mj-lt"/>
                <a:ea typeface="+mj-ea"/>
              </a:rPr>
              <a:t>基于</a:t>
            </a:r>
            <a:r>
              <a:rPr lang="en-US" altLang="zh-CN" sz="2800" b="1" dirty="0">
                <a:solidFill>
                  <a:srgbClr val="FF0000"/>
                </a:solidFill>
                <a:latin typeface="+mj-lt"/>
                <a:ea typeface="+mj-ea"/>
              </a:rPr>
              <a:t>ARMv8</a:t>
            </a:r>
            <a:r>
              <a:rPr lang="zh-CN" altLang="en-US" sz="2800" b="1" dirty="0">
                <a:solidFill>
                  <a:srgbClr val="FF0000"/>
                </a:solidFill>
                <a:latin typeface="+mj-lt"/>
                <a:ea typeface="+mj-ea"/>
              </a:rPr>
              <a:t>的鲲鹏流水线技术</a:t>
            </a:r>
          </a:p>
        </p:txBody>
      </p:sp>
      <p:sp>
        <p:nvSpPr>
          <p:cNvPr id="7" name="标题 2">
            <a:extLst>
              <a:ext uri="{FF2B5EF4-FFF2-40B4-BE49-F238E27FC236}">
                <a16:creationId xmlns:a16="http://schemas.microsoft.com/office/drawing/2014/main" id="{2F56A700-B460-42AC-83B0-16CD9297216B}"/>
              </a:ext>
            </a:extLst>
          </p:cNvPr>
          <p:cNvSpPr txBox="1">
            <a:spLocks/>
          </p:cNvSpPr>
          <p:nvPr/>
        </p:nvSpPr>
        <p:spPr bwMode="auto">
          <a:xfrm>
            <a:off x="611560" y="404664"/>
            <a:ext cx="8046244" cy="485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algn="l" rtl="0" eaLnBrk="0" fontAlgn="base" hangingPunct="0">
              <a:spcBef>
                <a:spcPct val="0"/>
              </a:spcBef>
              <a:spcAft>
                <a:spcPct val="0"/>
              </a:spcAft>
              <a:defRPr lang="zh-CN" altLang="en-US" sz="3800" baseline="0" dirty="0">
                <a:solidFill>
                  <a:schemeClr val="tx2"/>
                </a:solidFill>
                <a:latin typeface="宋体" panose="02010600030101010101" pitchFamily="2" charset="-122"/>
                <a:ea typeface="宋体" panose="02010600030101010101" pitchFamily="2" charset="-122"/>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a:lstStyle>
          <a:p>
            <a:pPr eaLnBrk="1" hangingPunct="1"/>
            <a:r>
              <a:rPr lang="en-US" altLang="zh-CN" sz="3400" b="1" kern="0" dirty="0">
                <a:solidFill>
                  <a:srgbClr val="0000FF"/>
                </a:solidFill>
                <a:latin typeface="+mj-lt"/>
                <a:ea typeface="+mj-ea"/>
              </a:rPr>
              <a:t>N.2.1  ARM</a:t>
            </a:r>
            <a:r>
              <a:rPr lang="zh-CN" altLang="en-US" sz="3400" b="1" kern="0" dirty="0">
                <a:solidFill>
                  <a:srgbClr val="0000FF"/>
                </a:solidFill>
                <a:latin typeface="+mj-lt"/>
                <a:ea typeface="+mj-ea"/>
              </a:rPr>
              <a:t>处理器体系结构</a:t>
            </a:r>
          </a:p>
        </p:txBody>
      </p:sp>
    </p:spTree>
    <p:extLst>
      <p:ext uri="{BB962C8B-B14F-4D97-AF65-F5344CB8AC3E}">
        <p14:creationId xmlns:p14="http://schemas.microsoft.com/office/powerpoint/2010/main" val="21019583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11560" y="404664"/>
            <a:ext cx="8046244" cy="485982"/>
          </a:xfrm>
        </p:spPr>
        <p:txBody>
          <a:bodyPr>
            <a:noAutofit/>
          </a:bodyPr>
          <a:lstStyle/>
          <a:p>
            <a:pPr eaLnBrk="1" hangingPunct="1"/>
            <a:r>
              <a:rPr lang="en-US" altLang="zh-CN" sz="3400" b="1" dirty="0">
                <a:solidFill>
                  <a:srgbClr val="0000FF"/>
                </a:solidFill>
                <a:latin typeface="+mj-lt"/>
                <a:ea typeface="+mj-ea"/>
              </a:rPr>
              <a:t>N.2.1  ARM</a:t>
            </a:r>
            <a:r>
              <a:rPr lang="zh-CN" altLang="en-US" sz="3400" b="1" dirty="0">
                <a:solidFill>
                  <a:srgbClr val="0000FF"/>
                </a:solidFill>
                <a:latin typeface="+mj-lt"/>
                <a:ea typeface="+mj-ea"/>
              </a:rPr>
              <a:t>处理器体系结构</a:t>
            </a:r>
          </a:p>
        </p:txBody>
      </p:sp>
      <p:sp>
        <p:nvSpPr>
          <p:cNvPr id="4" name="文本占位符 3"/>
          <p:cNvSpPr>
            <a:spLocks noGrp="1"/>
          </p:cNvSpPr>
          <p:nvPr>
            <p:ph type="body" sz="quarter" idx="10"/>
          </p:nvPr>
        </p:nvSpPr>
        <p:spPr/>
        <p:txBody>
          <a:bodyPr/>
          <a:lstStyle/>
          <a:p>
            <a:pPr>
              <a:buFont typeface="Wingdings" panose="05000000000000000000" pitchFamily="2" charset="2"/>
              <a:buChar char="Ø"/>
            </a:pPr>
            <a:r>
              <a:rPr lang="en-US" altLang="zh-CN" dirty="0"/>
              <a:t>ARM</a:t>
            </a:r>
            <a:r>
              <a:rPr lang="zh-CN" altLang="zh-CN" dirty="0"/>
              <a:t>处理器的分类</a:t>
            </a:r>
            <a:endParaRPr lang="en-US" altLang="zh-CN" dirty="0"/>
          </a:p>
          <a:p>
            <a:pPr lvl="1"/>
            <a:r>
              <a:rPr lang="en-US" altLang="zh-CN" dirty="0"/>
              <a:t>ARM</a:t>
            </a:r>
            <a:r>
              <a:rPr lang="zh-CN" altLang="zh-CN" dirty="0"/>
              <a:t>经典处理器（</a:t>
            </a:r>
            <a:r>
              <a:rPr lang="en-US" altLang="zh-CN" dirty="0"/>
              <a:t>Classic Processors</a:t>
            </a:r>
            <a:r>
              <a:rPr lang="zh-CN" altLang="zh-CN" dirty="0"/>
              <a:t>）</a:t>
            </a:r>
            <a:r>
              <a:rPr lang="zh-CN" altLang="en-US" dirty="0"/>
              <a:t>；</a:t>
            </a:r>
            <a:endParaRPr lang="en-US" altLang="zh-CN" dirty="0"/>
          </a:p>
          <a:p>
            <a:pPr lvl="1"/>
            <a:r>
              <a:rPr lang="en-US" altLang="zh-CN" dirty="0"/>
              <a:t>ARM Cortex</a:t>
            </a:r>
            <a:r>
              <a:rPr lang="zh-CN" altLang="zh-CN" dirty="0"/>
              <a:t>应用处理器</a:t>
            </a:r>
            <a:r>
              <a:rPr lang="zh-CN" altLang="en-US" dirty="0"/>
              <a:t>；</a:t>
            </a:r>
            <a:endParaRPr lang="en-US" altLang="zh-CN" dirty="0"/>
          </a:p>
          <a:p>
            <a:pPr lvl="2"/>
            <a:r>
              <a:rPr lang="zh-CN" altLang="en-US" dirty="0"/>
              <a:t>面向复杂操作系统和用户应用的</a:t>
            </a:r>
            <a:r>
              <a:rPr lang="en-US" altLang="zh-CN" dirty="0"/>
              <a:t>Cortex-A</a:t>
            </a:r>
            <a:r>
              <a:rPr lang="zh-CN" altLang="en-US" dirty="0"/>
              <a:t>（</a:t>
            </a:r>
            <a:r>
              <a:rPr lang="en-US" altLang="zh-CN" dirty="0"/>
              <a:t>Applications</a:t>
            </a:r>
            <a:r>
              <a:rPr lang="zh-CN" altLang="en-US" dirty="0"/>
              <a:t>，应用）系列</a:t>
            </a:r>
          </a:p>
          <a:p>
            <a:pPr lvl="2"/>
            <a:r>
              <a:rPr lang="zh-CN" altLang="en-US" dirty="0"/>
              <a:t>针对实时处理和控制应用的</a:t>
            </a:r>
            <a:r>
              <a:rPr lang="en-US" altLang="zh-CN" dirty="0"/>
              <a:t>Cortex-R</a:t>
            </a:r>
            <a:r>
              <a:rPr lang="zh-CN" altLang="en-US" dirty="0"/>
              <a:t>（</a:t>
            </a:r>
            <a:r>
              <a:rPr lang="en-US" altLang="zh-CN" dirty="0"/>
              <a:t>Real-time</a:t>
            </a:r>
            <a:r>
              <a:rPr lang="zh-CN" altLang="en-US" dirty="0"/>
              <a:t>，实时）系列</a:t>
            </a:r>
          </a:p>
          <a:p>
            <a:pPr lvl="2"/>
            <a:r>
              <a:rPr lang="zh-CN" altLang="en-US" dirty="0"/>
              <a:t>针对微控制器与低功耗应用优化的</a:t>
            </a:r>
            <a:r>
              <a:rPr lang="en-US" altLang="zh-CN" dirty="0"/>
              <a:t>Cortex-M</a:t>
            </a:r>
            <a:r>
              <a:rPr lang="zh-CN" altLang="en-US" dirty="0"/>
              <a:t>（</a:t>
            </a:r>
            <a:r>
              <a:rPr lang="en-US" altLang="zh-CN" dirty="0"/>
              <a:t>Microcontroller</a:t>
            </a:r>
            <a:r>
              <a:rPr lang="zh-CN" altLang="en-US" dirty="0"/>
              <a:t>）系列</a:t>
            </a:r>
            <a:endParaRPr lang="en-US" altLang="zh-CN" dirty="0"/>
          </a:p>
          <a:p>
            <a:pPr lvl="1"/>
            <a:r>
              <a:rPr lang="en-US" altLang="zh-CN" dirty="0"/>
              <a:t>ARM Cortex</a:t>
            </a:r>
            <a:r>
              <a:rPr lang="zh-CN" altLang="zh-CN" dirty="0"/>
              <a:t>嵌入式处理器</a:t>
            </a:r>
            <a:r>
              <a:rPr lang="zh-CN" altLang="en-US" dirty="0"/>
              <a:t>；</a:t>
            </a:r>
            <a:endParaRPr lang="en-US" altLang="zh-CN" dirty="0"/>
          </a:p>
          <a:p>
            <a:pPr lvl="1"/>
            <a:r>
              <a:rPr lang="en-US" altLang="zh-CN" dirty="0"/>
              <a:t>ARM</a:t>
            </a:r>
            <a:r>
              <a:rPr lang="zh-CN" altLang="zh-CN" dirty="0"/>
              <a:t>专业处理器</a:t>
            </a:r>
            <a:endParaRPr lang="zh-CN" altLang="en-US" dirty="0"/>
          </a:p>
        </p:txBody>
      </p:sp>
    </p:spTree>
    <p:extLst>
      <p:ext uri="{BB962C8B-B14F-4D97-AF65-F5344CB8AC3E}">
        <p14:creationId xmlns:p14="http://schemas.microsoft.com/office/powerpoint/2010/main" val="37716642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611560" y="404664"/>
            <a:ext cx="8046244" cy="485982"/>
          </a:xfrm>
        </p:spPr>
        <p:txBody>
          <a:bodyPr>
            <a:noAutofit/>
          </a:bodyPr>
          <a:lstStyle/>
          <a:p>
            <a:pPr eaLnBrk="1" hangingPunct="1"/>
            <a:r>
              <a:rPr lang="en-US" altLang="zh-CN" sz="3400" b="1" dirty="0">
                <a:solidFill>
                  <a:srgbClr val="0000FF"/>
                </a:solidFill>
                <a:latin typeface="+mj-lt"/>
                <a:ea typeface="+mj-ea"/>
              </a:rPr>
              <a:t>N.2.2 ARM</a:t>
            </a:r>
            <a:r>
              <a:rPr lang="zh-CN" altLang="en-US" sz="3400" b="1" dirty="0">
                <a:solidFill>
                  <a:srgbClr val="0000FF"/>
                </a:solidFill>
                <a:latin typeface="+mj-lt"/>
                <a:ea typeface="+mj-ea"/>
              </a:rPr>
              <a:t>架构发展史</a:t>
            </a:r>
          </a:p>
        </p:txBody>
      </p:sp>
      <p:grpSp>
        <p:nvGrpSpPr>
          <p:cNvPr id="7" name="组合 6"/>
          <p:cNvGrpSpPr/>
          <p:nvPr/>
        </p:nvGrpSpPr>
        <p:grpSpPr>
          <a:xfrm>
            <a:off x="1771262" y="1556792"/>
            <a:ext cx="5601476" cy="3865690"/>
            <a:chOff x="442912" y="1233488"/>
            <a:chExt cx="7468635" cy="5154253"/>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912" y="1233488"/>
              <a:ext cx="7468635" cy="5154253"/>
            </a:xfrm>
            <a:prstGeom prst="rect">
              <a:avLst/>
            </a:prstGeom>
          </p:spPr>
        </p:pic>
        <p:sp>
          <p:nvSpPr>
            <p:cNvPr id="6" name="矩形 5"/>
            <p:cNvSpPr/>
            <p:nvPr/>
          </p:nvSpPr>
          <p:spPr>
            <a:xfrm>
              <a:off x="6179299" y="5810132"/>
              <a:ext cx="1681133" cy="511155"/>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endParaRPr>
            </a:p>
          </p:txBody>
        </p:sp>
      </p:grpSp>
    </p:spTree>
    <p:extLst>
      <p:ext uri="{BB962C8B-B14F-4D97-AF65-F5344CB8AC3E}">
        <p14:creationId xmlns:p14="http://schemas.microsoft.com/office/powerpoint/2010/main" val="41777921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11560" y="404664"/>
            <a:ext cx="8046244" cy="485982"/>
          </a:xfrm>
        </p:spPr>
        <p:txBody>
          <a:bodyPr>
            <a:noAutofit/>
          </a:bodyPr>
          <a:lstStyle/>
          <a:p>
            <a:pPr eaLnBrk="1" hangingPunct="1"/>
            <a:r>
              <a:rPr lang="en-US" altLang="zh-CN" sz="3400" b="1" dirty="0">
                <a:solidFill>
                  <a:srgbClr val="0000FF"/>
                </a:solidFill>
                <a:latin typeface="+mj-lt"/>
                <a:ea typeface="+mj-ea"/>
              </a:rPr>
              <a:t>N.2.2 ARM</a:t>
            </a:r>
            <a:r>
              <a:rPr lang="zh-CN" altLang="en-US" sz="3400" b="1" dirty="0">
                <a:solidFill>
                  <a:srgbClr val="0000FF"/>
                </a:solidFill>
                <a:latin typeface="+mj-lt"/>
                <a:ea typeface="+mj-ea"/>
              </a:rPr>
              <a:t>架构发展史</a:t>
            </a:r>
          </a:p>
        </p:txBody>
      </p:sp>
      <p:sp>
        <p:nvSpPr>
          <p:cNvPr id="4" name="文本占位符 3"/>
          <p:cNvSpPr>
            <a:spLocks noGrp="1"/>
          </p:cNvSpPr>
          <p:nvPr>
            <p:ph type="body" sz="quarter" idx="10"/>
          </p:nvPr>
        </p:nvSpPr>
        <p:spPr/>
        <p:txBody>
          <a:bodyPr/>
          <a:lstStyle/>
          <a:p>
            <a:pPr>
              <a:buFont typeface="Wingdings" panose="05000000000000000000" pitchFamily="2" charset="2"/>
              <a:buChar char="Ø"/>
            </a:pPr>
            <a:r>
              <a:rPr lang="en-US" altLang="zh-CN" sz="2800" b="1" dirty="0">
                <a:solidFill>
                  <a:srgbClr val="0000FF"/>
                </a:solidFill>
                <a:latin typeface="+mj-lt"/>
                <a:ea typeface="+mj-ea"/>
              </a:rPr>
              <a:t>ARM </a:t>
            </a:r>
            <a:r>
              <a:rPr lang="zh-CN" altLang="en-US" sz="2800" b="1" dirty="0">
                <a:solidFill>
                  <a:srgbClr val="0000FF"/>
                </a:solidFill>
                <a:latin typeface="+mj-lt"/>
                <a:ea typeface="+mj-ea"/>
              </a:rPr>
              <a:t>处理器系列命名规则</a:t>
            </a:r>
            <a:endParaRPr lang="en-US" altLang="zh-CN" sz="2800" b="1" dirty="0">
              <a:solidFill>
                <a:srgbClr val="0000FF"/>
              </a:solidFill>
              <a:latin typeface="+mj-lt"/>
              <a:ea typeface="+mj-ea"/>
            </a:endParaRPr>
          </a:p>
          <a:p>
            <a:pPr marL="0" indent="0">
              <a:buNone/>
            </a:pPr>
            <a:r>
              <a:rPr lang="en-US" altLang="zh-CN" sz="2800" b="1" dirty="0">
                <a:solidFill>
                  <a:srgbClr val="0000FF"/>
                </a:solidFill>
                <a:latin typeface="+mj-lt"/>
                <a:ea typeface="+mj-ea"/>
              </a:rPr>
              <a:t>    </a:t>
            </a:r>
            <a:r>
              <a:rPr lang="en-US" altLang="zh-CN" dirty="0"/>
              <a:t>ARM {x} {y} {z} {T} {D} {M} {I} </a:t>
            </a:r>
          </a:p>
          <a:p>
            <a:pPr lvl="1"/>
            <a:r>
              <a:rPr lang="en-US" altLang="zh-CN" sz="2400" dirty="0"/>
              <a:t>x</a:t>
            </a:r>
            <a:r>
              <a:rPr lang="zh-CN" altLang="en-US" sz="2400" dirty="0"/>
              <a:t>：处理器系列，是共享相同硬件特性的一组处理器，如：</a:t>
            </a:r>
            <a:r>
              <a:rPr lang="en-US" altLang="zh-CN" sz="2400" dirty="0"/>
              <a:t>ARM7TDMI</a:t>
            </a:r>
            <a:r>
              <a:rPr lang="zh-CN" altLang="en-US" sz="2400" dirty="0"/>
              <a:t>、</a:t>
            </a:r>
            <a:r>
              <a:rPr lang="en-US" altLang="zh-CN" sz="2400" dirty="0"/>
              <a:t>ARM740T </a:t>
            </a:r>
            <a:r>
              <a:rPr lang="zh-CN" altLang="en-US" sz="2400" dirty="0"/>
              <a:t>都属于 </a:t>
            </a:r>
            <a:r>
              <a:rPr lang="en-US" altLang="zh-CN" sz="2400" dirty="0"/>
              <a:t>ARM7 </a:t>
            </a:r>
            <a:r>
              <a:rPr lang="zh-CN" altLang="en-US" sz="2400" dirty="0"/>
              <a:t>系列</a:t>
            </a:r>
            <a:endParaRPr lang="en-US" altLang="zh-CN" sz="2400" dirty="0"/>
          </a:p>
          <a:p>
            <a:pPr lvl="1"/>
            <a:r>
              <a:rPr lang="en-US" altLang="zh-CN" sz="2400" dirty="0"/>
              <a:t>y</a:t>
            </a:r>
            <a:r>
              <a:rPr lang="zh-CN" altLang="en-US" sz="2400" dirty="0"/>
              <a:t>：存储管理 </a:t>
            </a:r>
            <a:r>
              <a:rPr lang="en-US" altLang="zh-CN" sz="2400" dirty="0"/>
              <a:t>/ </a:t>
            </a:r>
            <a:r>
              <a:rPr lang="zh-CN" altLang="en-US" sz="2400" dirty="0"/>
              <a:t>保护单元</a:t>
            </a:r>
            <a:endParaRPr lang="en-US" altLang="zh-CN" sz="2400" dirty="0"/>
          </a:p>
          <a:p>
            <a:pPr lvl="1"/>
            <a:r>
              <a:rPr lang="en-US" altLang="zh-CN" sz="2400" dirty="0"/>
              <a:t>z</a:t>
            </a:r>
            <a:r>
              <a:rPr lang="zh-CN" altLang="en-US" sz="2400" dirty="0"/>
              <a:t>：</a:t>
            </a:r>
            <a:r>
              <a:rPr lang="en-US" altLang="zh-CN" sz="2400" dirty="0"/>
              <a:t>Cache</a:t>
            </a:r>
          </a:p>
          <a:p>
            <a:pPr lvl="1"/>
            <a:r>
              <a:rPr lang="en-US" altLang="zh-CN" sz="2400" dirty="0"/>
              <a:t>T</a:t>
            </a:r>
            <a:r>
              <a:rPr lang="zh-CN" altLang="en-US" sz="2400" dirty="0"/>
              <a:t>：</a:t>
            </a:r>
            <a:r>
              <a:rPr lang="en-US" altLang="zh-CN" sz="2400" dirty="0"/>
              <a:t>Thumb</a:t>
            </a:r>
            <a:r>
              <a:rPr lang="zh-CN" altLang="en-US" sz="2400" dirty="0"/>
              <a:t>，</a:t>
            </a:r>
            <a:r>
              <a:rPr lang="en-US" altLang="zh-CN" sz="2400" dirty="0"/>
              <a:t>Thumb16 </a:t>
            </a:r>
            <a:r>
              <a:rPr lang="zh-CN" altLang="en-US" sz="2400" dirty="0"/>
              <a:t>位译码器</a:t>
            </a:r>
            <a:endParaRPr lang="en-US" altLang="zh-CN" sz="2400" dirty="0"/>
          </a:p>
          <a:p>
            <a:pPr lvl="1"/>
            <a:r>
              <a:rPr lang="en-US" altLang="zh-CN" sz="2400" dirty="0"/>
              <a:t>D</a:t>
            </a:r>
            <a:r>
              <a:rPr lang="zh-CN" altLang="en-US" sz="2400" dirty="0"/>
              <a:t>：</a:t>
            </a:r>
            <a:r>
              <a:rPr lang="en-US" altLang="zh-CN" sz="2400" dirty="0"/>
              <a:t>Debug</a:t>
            </a:r>
            <a:r>
              <a:rPr lang="zh-CN" altLang="en-US" sz="2400" dirty="0"/>
              <a:t>，</a:t>
            </a:r>
            <a:r>
              <a:rPr lang="en-US" altLang="zh-CN" sz="2400" dirty="0"/>
              <a:t>JTAG </a:t>
            </a:r>
            <a:r>
              <a:rPr lang="zh-CN" altLang="en-US" sz="2400" dirty="0"/>
              <a:t>调试器</a:t>
            </a:r>
            <a:endParaRPr lang="en-US" altLang="zh-CN" sz="2400" dirty="0"/>
          </a:p>
          <a:p>
            <a:pPr lvl="1"/>
            <a:r>
              <a:rPr lang="en-US" altLang="zh-CN" sz="2400" dirty="0"/>
              <a:t>M</a:t>
            </a:r>
            <a:r>
              <a:rPr lang="zh-CN" altLang="en-US" sz="2400" dirty="0"/>
              <a:t>：</a:t>
            </a:r>
            <a:r>
              <a:rPr lang="en-US" altLang="zh-CN" sz="2400" dirty="0" err="1"/>
              <a:t>Multipler</a:t>
            </a:r>
            <a:r>
              <a:rPr lang="zh-CN" altLang="en-US" sz="2400" dirty="0"/>
              <a:t>，快速乘法器</a:t>
            </a:r>
            <a:endParaRPr lang="en-US" altLang="zh-CN" sz="2400" dirty="0"/>
          </a:p>
          <a:p>
            <a:pPr lvl="1"/>
            <a:r>
              <a:rPr lang="en-US" altLang="zh-CN" sz="2400" dirty="0"/>
              <a:t>I</a:t>
            </a:r>
            <a:r>
              <a:rPr lang="zh-CN" altLang="en-US" sz="2400" dirty="0"/>
              <a:t>：</a:t>
            </a:r>
            <a:r>
              <a:rPr lang="en-US" altLang="zh-CN" sz="2400" dirty="0"/>
              <a:t>Embedded ICE Logic</a:t>
            </a:r>
            <a:r>
              <a:rPr lang="zh-CN" altLang="en-US" sz="2400" dirty="0"/>
              <a:t>，嵌入式跟踪宏单元</a:t>
            </a:r>
            <a:endParaRPr lang="en-US" altLang="zh-CN" sz="2400" dirty="0"/>
          </a:p>
        </p:txBody>
      </p:sp>
    </p:spTree>
    <p:extLst>
      <p:ext uri="{BB962C8B-B14F-4D97-AF65-F5344CB8AC3E}">
        <p14:creationId xmlns:p14="http://schemas.microsoft.com/office/powerpoint/2010/main" val="2686774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611560" y="404664"/>
            <a:ext cx="8046244" cy="485982"/>
          </a:xfrm>
        </p:spPr>
        <p:txBody>
          <a:bodyPr>
            <a:noAutofit/>
          </a:bodyPr>
          <a:lstStyle/>
          <a:p>
            <a:pPr eaLnBrk="1" hangingPunct="1"/>
            <a:r>
              <a:rPr lang="en-US" altLang="zh-CN" sz="3400" b="1" dirty="0">
                <a:solidFill>
                  <a:srgbClr val="0000FF"/>
                </a:solidFill>
                <a:latin typeface="+mj-lt"/>
                <a:ea typeface="+mj-ea"/>
              </a:rPr>
              <a:t>N.2.2 ARM</a:t>
            </a:r>
            <a:r>
              <a:rPr lang="zh-CN" altLang="en-US" sz="3400" b="1" dirty="0">
                <a:solidFill>
                  <a:srgbClr val="0000FF"/>
                </a:solidFill>
                <a:latin typeface="+mj-lt"/>
                <a:ea typeface="+mj-ea"/>
              </a:rPr>
              <a:t>架构发展史</a:t>
            </a:r>
          </a:p>
        </p:txBody>
      </p:sp>
      <p:grpSp>
        <p:nvGrpSpPr>
          <p:cNvPr id="3" name="组合 2"/>
          <p:cNvGrpSpPr/>
          <p:nvPr/>
        </p:nvGrpSpPr>
        <p:grpSpPr>
          <a:xfrm>
            <a:off x="1067521" y="1763322"/>
            <a:ext cx="6468211" cy="3656516"/>
            <a:chOff x="1385710" y="1369460"/>
            <a:chExt cx="8956665" cy="5257893"/>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5710" y="1369460"/>
              <a:ext cx="8956665" cy="5257893"/>
            </a:xfrm>
            <a:prstGeom prst="rect">
              <a:avLst/>
            </a:prstGeom>
          </p:spPr>
        </p:pic>
        <p:sp>
          <p:nvSpPr>
            <p:cNvPr id="2" name="矩形 1"/>
            <p:cNvSpPr/>
            <p:nvPr/>
          </p:nvSpPr>
          <p:spPr>
            <a:xfrm>
              <a:off x="1828800" y="6196338"/>
              <a:ext cx="1499389" cy="283975"/>
            </a:xfrm>
            <a:prstGeom prst="rect">
              <a:avLst/>
            </a:prstGeom>
            <a:solidFill>
              <a:srgbClr val="E4E3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endParaRPr>
            </a:p>
          </p:txBody>
        </p:sp>
      </p:grpSp>
    </p:spTree>
    <p:extLst>
      <p:ext uri="{BB962C8B-B14F-4D97-AF65-F5344CB8AC3E}">
        <p14:creationId xmlns:p14="http://schemas.microsoft.com/office/powerpoint/2010/main" val="1707391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1087579"/>
            <a:ext cx="8046244" cy="485982"/>
          </a:xfrm>
        </p:spPr>
        <p:txBody>
          <a:bodyPr>
            <a:normAutofit fontScale="90000"/>
          </a:bodyPr>
          <a:lstStyle/>
          <a:p>
            <a:pPr marL="457200" indent="-457200" eaLnBrk="1" hangingPunct="1">
              <a:lnSpc>
                <a:spcPts val="5600"/>
              </a:lnSpc>
              <a:spcBef>
                <a:spcPts val="600"/>
              </a:spcBef>
              <a:buFont typeface="Wingdings" panose="05000000000000000000" pitchFamily="2" charset="2"/>
              <a:buChar char="Ø"/>
            </a:pPr>
            <a:r>
              <a:rPr lang="zh-CN" altLang="en-US" sz="3200" b="1" kern="1200" dirty="0">
                <a:solidFill>
                  <a:srgbClr val="0000FF"/>
                </a:solidFill>
                <a:latin typeface="Verdana" pitchFamily="34" charset="0"/>
                <a:ea typeface="宋体" pitchFamily="2" charset="-122"/>
                <a:cs typeface="+mn-cs"/>
              </a:rPr>
              <a:t>冯</a:t>
            </a:r>
            <a:r>
              <a:rPr lang="zh-CN" altLang="en-US" sz="3200" b="1" kern="1200" dirty="0">
                <a:solidFill>
                  <a:srgbClr val="0000FF"/>
                </a:solidFill>
                <a:latin typeface="Verdana" pitchFamily="34" charset="0"/>
                <a:ea typeface="宋体" pitchFamily="2" charset="-122"/>
                <a:cs typeface="+mn-cs"/>
                <a:sym typeface="Wingdings" pitchFamily="2" charset="2"/>
              </a:rPr>
              <a:t>诺依曼计算机模型</a:t>
            </a:r>
            <a:endParaRPr lang="zh-CN" altLang="en-US" sz="3200" b="1" kern="1200" dirty="0">
              <a:solidFill>
                <a:srgbClr val="0000FF"/>
              </a:solidFill>
              <a:latin typeface="Verdana" pitchFamily="34" charset="0"/>
              <a:ea typeface="宋体" pitchFamily="2" charset="-122"/>
              <a:cs typeface="+mn-cs"/>
            </a:endParaRPr>
          </a:p>
        </p:txBody>
      </p:sp>
      <p:pic>
        <p:nvPicPr>
          <p:cNvPr id="4" name="内容占位符 5" descr="00adf41633c29317962b43a4.jpg"/>
          <p:cNvPicPr>
            <a:picLocks noChangeAspect="1"/>
          </p:cNvPicPr>
          <p:nvPr/>
        </p:nvPicPr>
        <p:blipFill>
          <a:blip r:embed="rId3"/>
          <a:srcRect/>
          <a:stretch>
            <a:fillRect/>
          </a:stretch>
        </p:blipFill>
        <p:spPr>
          <a:xfrm>
            <a:off x="6425909" y="3091374"/>
            <a:ext cx="1439566" cy="1831905"/>
          </a:xfrm>
          <a:prstGeom prst="rect">
            <a:avLst/>
          </a:prstGeom>
        </p:spPr>
      </p:pic>
      <p:sp>
        <p:nvSpPr>
          <p:cNvPr id="5" name="标题 1"/>
          <p:cNvSpPr txBox="1">
            <a:spLocks/>
          </p:cNvSpPr>
          <p:nvPr/>
        </p:nvSpPr>
        <p:spPr bwMode="auto">
          <a:xfrm>
            <a:off x="6200586" y="4934814"/>
            <a:ext cx="2160240" cy="365522"/>
          </a:xfrm>
          <a:prstGeom prst="rect">
            <a:avLst/>
          </a:prstGeom>
          <a:noFill/>
          <a:ln w="9525">
            <a:noFill/>
            <a:miter lim="800000"/>
            <a:headEnd/>
            <a:tailEnd/>
          </a:ln>
        </p:spPr>
        <p:txBody>
          <a:bodyPr anchor="ctr"/>
          <a:lstStyle/>
          <a:p>
            <a:r>
              <a:rPr lang="zh-CN" altLang="en-US" sz="1050" dirty="0">
                <a:latin typeface="宋体" panose="02010600030101010101" pitchFamily="2" charset="-122"/>
              </a:rPr>
              <a:t>计算机之父</a:t>
            </a:r>
            <a:r>
              <a:rPr lang="en-US" altLang="zh-CN" sz="1050" dirty="0">
                <a:latin typeface="宋体" panose="02010600030101010101" pitchFamily="2" charset="-122"/>
              </a:rPr>
              <a:t>——</a:t>
            </a:r>
            <a:r>
              <a:rPr lang="zh-CN" altLang="en-US" sz="1050" dirty="0">
                <a:latin typeface="宋体" panose="02010600030101010101" pitchFamily="2" charset="-122"/>
              </a:rPr>
              <a:t>约翰</a:t>
            </a:r>
            <a:r>
              <a:rPr lang="en-US" altLang="zh-CN" sz="1050" dirty="0">
                <a:latin typeface="宋体" panose="02010600030101010101" pitchFamily="2" charset="-122"/>
                <a:sym typeface="Wingdings" pitchFamily="2" charset="2"/>
              </a:rPr>
              <a:t>·</a:t>
            </a:r>
            <a:r>
              <a:rPr lang="zh-CN" altLang="en-US" sz="1050" dirty="0">
                <a:latin typeface="宋体" panose="02010600030101010101" pitchFamily="2" charset="-122"/>
              </a:rPr>
              <a:t>冯</a:t>
            </a:r>
            <a:r>
              <a:rPr lang="en-US" altLang="zh-CN" sz="1050" dirty="0">
                <a:latin typeface="宋体" panose="02010600030101010101" pitchFamily="2" charset="-122"/>
                <a:sym typeface="Wingdings" pitchFamily="2" charset="2"/>
              </a:rPr>
              <a:t>·</a:t>
            </a:r>
            <a:r>
              <a:rPr lang="zh-CN" altLang="en-US" sz="1050" dirty="0">
                <a:latin typeface="宋体" panose="02010600030101010101" pitchFamily="2" charset="-122"/>
              </a:rPr>
              <a:t>诺依曼</a:t>
            </a:r>
          </a:p>
        </p:txBody>
      </p:sp>
      <p:sp>
        <p:nvSpPr>
          <p:cNvPr id="8" name="矩形 7"/>
          <p:cNvSpPr/>
          <p:nvPr/>
        </p:nvSpPr>
        <p:spPr bwMode="auto">
          <a:xfrm>
            <a:off x="2579633" y="3091374"/>
            <a:ext cx="891099" cy="524942"/>
          </a:xfrm>
          <a:prstGeom prst="rect">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fontAlgn="t"/>
            <a:r>
              <a:rPr lang="zh-CN" altLang="en-US" sz="1200" dirty="0">
                <a:latin typeface="宋体" panose="02010600030101010101" pitchFamily="2" charset="-122"/>
              </a:rPr>
              <a:t>存储器</a:t>
            </a:r>
          </a:p>
        </p:txBody>
      </p:sp>
      <p:sp>
        <p:nvSpPr>
          <p:cNvPr id="9" name="矩形 8"/>
          <p:cNvSpPr/>
          <p:nvPr/>
        </p:nvSpPr>
        <p:spPr bwMode="auto">
          <a:xfrm>
            <a:off x="2579633" y="4063774"/>
            <a:ext cx="891099" cy="661369"/>
          </a:xfrm>
          <a:prstGeom prst="rect">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fontAlgn="t"/>
            <a:r>
              <a:rPr lang="en-US" altLang="zh-CN" sz="1200" dirty="0">
                <a:latin typeface="宋体" panose="02010600030101010101" pitchFamily="2" charset="-122"/>
              </a:rPr>
              <a:t>CPU</a:t>
            </a:r>
          </a:p>
          <a:p>
            <a:pPr algn="ctr" defTabSz="685800" fontAlgn="t"/>
            <a:r>
              <a:rPr lang="zh-CN" altLang="en-US" sz="1200" dirty="0">
                <a:latin typeface="宋体" panose="02010600030101010101" pitchFamily="2" charset="-122"/>
              </a:rPr>
              <a:t>（</a:t>
            </a:r>
            <a:r>
              <a:rPr lang="en-US" altLang="zh-CN" sz="1200" dirty="0">
                <a:latin typeface="宋体" panose="02010600030101010101" pitchFamily="2" charset="-122"/>
              </a:rPr>
              <a:t>CU|ALU</a:t>
            </a:r>
            <a:r>
              <a:rPr lang="zh-CN" altLang="en-US" sz="1200" dirty="0">
                <a:latin typeface="宋体" panose="02010600030101010101" pitchFamily="2" charset="-122"/>
              </a:rPr>
              <a:t>）</a:t>
            </a:r>
          </a:p>
        </p:txBody>
      </p:sp>
      <p:sp>
        <p:nvSpPr>
          <p:cNvPr id="10" name="矩形 9"/>
          <p:cNvSpPr/>
          <p:nvPr/>
        </p:nvSpPr>
        <p:spPr bwMode="auto">
          <a:xfrm>
            <a:off x="845586" y="3232573"/>
            <a:ext cx="891099" cy="378042"/>
          </a:xfrm>
          <a:prstGeom prst="rect">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fontAlgn="t"/>
            <a:r>
              <a:rPr lang="zh-CN" altLang="en-US" sz="1200" dirty="0">
                <a:latin typeface="宋体" panose="02010600030101010101" pitchFamily="2" charset="-122"/>
              </a:rPr>
              <a:t>输入设备</a:t>
            </a:r>
          </a:p>
        </p:txBody>
      </p:sp>
      <p:sp>
        <p:nvSpPr>
          <p:cNvPr id="11" name="矩形 10"/>
          <p:cNvSpPr/>
          <p:nvPr/>
        </p:nvSpPr>
        <p:spPr bwMode="auto">
          <a:xfrm>
            <a:off x="4315154" y="3232573"/>
            <a:ext cx="891099" cy="378042"/>
          </a:xfrm>
          <a:prstGeom prst="rect">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fontAlgn="t"/>
            <a:r>
              <a:rPr lang="zh-CN" altLang="en-US" sz="1200" dirty="0">
                <a:latin typeface="宋体" panose="02010600030101010101" pitchFamily="2" charset="-122"/>
              </a:rPr>
              <a:t>输出设备</a:t>
            </a:r>
          </a:p>
        </p:txBody>
      </p:sp>
      <p:sp>
        <p:nvSpPr>
          <p:cNvPr id="12" name="右箭头 11"/>
          <p:cNvSpPr/>
          <p:nvPr/>
        </p:nvSpPr>
        <p:spPr bwMode="auto">
          <a:xfrm>
            <a:off x="1736268" y="3371110"/>
            <a:ext cx="843365" cy="112370"/>
          </a:xfrm>
          <a:prstGeom prst="rightArrow">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fontAlgn="t"/>
            <a:endParaRPr lang="zh-CN" altLang="en-US" sz="1200" dirty="0">
              <a:latin typeface="宋体" panose="02010600030101010101" pitchFamily="2" charset="-122"/>
            </a:endParaRPr>
          </a:p>
        </p:txBody>
      </p:sp>
      <p:sp>
        <p:nvSpPr>
          <p:cNvPr id="13" name="右箭头 12"/>
          <p:cNvSpPr/>
          <p:nvPr/>
        </p:nvSpPr>
        <p:spPr bwMode="auto">
          <a:xfrm>
            <a:off x="3471789" y="3371110"/>
            <a:ext cx="843365" cy="112370"/>
          </a:xfrm>
          <a:prstGeom prst="rightArrow">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fontAlgn="t"/>
            <a:endParaRPr lang="zh-CN" altLang="en-US" sz="1200" dirty="0">
              <a:latin typeface="宋体" panose="02010600030101010101" pitchFamily="2" charset="-122"/>
            </a:endParaRPr>
          </a:p>
        </p:txBody>
      </p:sp>
      <p:sp>
        <p:nvSpPr>
          <p:cNvPr id="15" name="右箭头 14"/>
          <p:cNvSpPr/>
          <p:nvPr/>
        </p:nvSpPr>
        <p:spPr bwMode="auto">
          <a:xfrm rot="5400000">
            <a:off x="2925426" y="3764445"/>
            <a:ext cx="450143" cy="148517"/>
          </a:xfrm>
          <a:prstGeom prst="rightArrow">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fontAlgn="t"/>
            <a:endParaRPr lang="zh-CN" altLang="en-US" sz="1200" dirty="0">
              <a:latin typeface="宋体" panose="02010600030101010101" pitchFamily="2" charset="-122"/>
            </a:endParaRPr>
          </a:p>
        </p:txBody>
      </p:sp>
      <p:cxnSp>
        <p:nvCxnSpPr>
          <p:cNvPr id="20" name="直接箭头连接符 19"/>
          <p:cNvCxnSpPr/>
          <p:nvPr/>
        </p:nvCxnSpPr>
        <p:spPr bwMode="auto">
          <a:xfrm flipV="1">
            <a:off x="2931729" y="3616317"/>
            <a:ext cx="0" cy="44745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3" name="肘形连接符 52"/>
          <p:cNvCxnSpPr>
            <a:cxnSpLocks/>
            <a:stCxn id="9" idx="1"/>
            <a:endCxn id="10" idx="2"/>
          </p:cNvCxnSpPr>
          <p:nvPr/>
        </p:nvCxnSpPr>
        <p:spPr bwMode="auto">
          <a:xfrm rot="10800000">
            <a:off x="1291137" y="3610615"/>
            <a:ext cx="1288497" cy="783844"/>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55" name="肘形连接符 54"/>
          <p:cNvCxnSpPr>
            <a:cxnSpLocks/>
            <a:stCxn id="9" idx="3"/>
            <a:endCxn id="11" idx="2"/>
          </p:cNvCxnSpPr>
          <p:nvPr/>
        </p:nvCxnSpPr>
        <p:spPr bwMode="auto">
          <a:xfrm flipV="1">
            <a:off x="3470732" y="3610615"/>
            <a:ext cx="1289972" cy="783844"/>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82" name="右箭头 81"/>
          <p:cNvSpPr/>
          <p:nvPr/>
        </p:nvSpPr>
        <p:spPr bwMode="auto">
          <a:xfrm>
            <a:off x="6084168" y="2122321"/>
            <a:ext cx="843365" cy="112370"/>
          </a:xfrm>
          <a:prstGeom prst="rightArrow">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fontAlgn="t"/>
            <a:endParaRPr lang="zh-CN" altLang="en-US" sz="1200" dirty="0">
              <a:latin typeface="宋体" panose="02010600030101010101" pitchFamily="2" charset="-122"/>
            </a:endParaRPr>
          </a:p>
        </p:txBody>
      </p:sp>
      <p:cxnSp>
        <p:nvCxnSpPr>
          <p:cNvPr id="83" name="直接箭头连接符 82"/>
          <p:cNvCxnSpPr/>
          <p:nvPr/>
        </p:nvCxnSpPr>
        <p:spPr bwMode="auto">
          <a:xfrm flipV="1">
            <a:off x="6084168" y="2488837"/>
            <a:ext cx="843365" cy="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87" name="文本框 86"/>
          <p:cNvSpPr txBox="1"/>
          <p:nvPr/>
        </p:nvSpPr>
        <p:spPr bwMode="auto">
          <a:xfrm>
            <a:off x="7022708" y="2052926"/>
            <a:ext cx="783087" cy="251161"/>
          </a:xfrm>
          <a:prstGeom prst="rect">
            <a:avLst/>
          </a:prstGeom>
          <a:noFill/>
          <a:ln w="9525" algn="ctr">
            <a:solidFill>
              <a:schemeClr val="tx1"/>
            </a:solidFill>
            <a:miter lim="800000"/>
            <a:headEnd/>
            <a:tailEnd/>
          </a:ln>
        </p:spPr>
        <p:txBody>
          <a:bodyPr vert="horz" wrap="square" lIns="65852" tIns="32926" rIns="65852" bIns="32926" numCol="1" rtlCol="0" anchor="ctr" anchorCtr="0" compatLnSpc="1">
            <a:prstTxWarp prst="textNoShape">
              <a:avLst/>
            </a:prstTxWarp>
            <a:spAutoFit/>
          </a:bodyPr>
          <a:lstStyle/>
          <a:p>
            <a:r>
              <a:rPr lang="zh-CN" altLang="en-US" sz="1200" dirty="0">
                <a:latin typeface="宋体" panose="02010600030101010101" pitchFamily="2" charset="-122"/>
              </a:rPr>
              <a:t>数据流</a:t>
            </a:r>
          </a:p>
        </p:txBody>
      </p:sp>
      <p:sp>
        <p:nvSpPr>
          <p:cNvPr id="88" name="文本框 87"/>
          <p:cNvSpPr txBox="1"/>
          <p:nvPr/>
        </p:nvSpPr>
        <p:spPr bwMode="auto">
          <a:xfrm>
            <a:off x="7022708" y="2363257"/>
            <a:ext cx="783087" cy="251161"/>
          </a:xfrm>
          <a:prstGeom prst="rect">
            <a:avLst/>
          </a:prstGeom>
          <a:noFill/>
          <a:ln w="9525" algn="ctr">
            <a:solidFill>
              <a:schemeClr val="tx1"/>
            </a:solidFill>
            <a:miter lim="800000"/>
            <a:headEnd/>
            <a:tailEnd/>
          </a:ln>
        </p:spPr>
        <p:txBody>
          <a:bodyPr vert="horz" wrap="square" lIns="65852" tIns="32926" rIns="65852" bIns="32926" numCol="1" rtlCol="0" anchor="ctr" anchorCtr="0" compatLnSpc="1">
            <a:prstTxWarp prst="textNoShape">
              <a:avLst/>
            </a:prstTxWarp>
            <a:spAutoFit/>
          </a:bodyPr>
          <a:lstStyle/>
          <a:p>
            <a:r>
              <a:rPr lang="zh-CN" altLang="en-US" sz="1200" dirty="0">
                <a:latin typeface="宋体" panose="02010600030101010101" pitchFamily="2" charset="-122"/>
              </a:rPr>
              <a:t>控制流</a:t>
            </a:r>
          </a:p>
        </p:txBody>
      </p:sp>
      <p:sp>
        <p:nvSpPr>
          <p:cNvPr id="24" name="文本框 23">
            <a:extLst>
              <a:ext uri="{FF2B5EF4-FFF2-40B4-BE49-F238E27FC236}">
                <a16:creationId xmlns:a16="http://schemas.microsoft.com/office/drawing/2014/main" id="{A6EB6BB8-ADCA-47A6-B271-89B3F31B6304}"/>
              </a:ext>
            </a:extLst>
          </p:cNvPr>
          <p:cNvSpPr txBox="1"/>
          <p:nvPr/>
        </p:nvSpPr>
        <p:spPr>
          <a:xfrm>
            <a:off x="542674" y="171271"/>
            <a:ext cx="4572000" cy="718530"/>
          </a:xfrm>
          <a:prstGeom prst="rect">
            <a:avLst/>
          </a:prstGeom>
          <a:noFill/>
        </p:spPr>
        <p:txBody>
          <a:bodyPr wrap="square">
            <a:spAutoFit/>
          </a:bodyPr>
          <a:lstStyle/>
          <a:p>
            <a:pPr eaLnBrk="1" hangingPunct="1">
              <a:lnSpc>
                <a:spcPts val="5600"/>
              </a:lnSpc>
              <a:spcBef>
                <a:spcPts val="600"/>
              </a:spcBef>
            </a:pPr>
            <a:r>
              <a:rPr lang="en-US" altLang="zh-CN" sz="3400" b="1" dirty="0">
                <a:solidFill>
                  <a:srgbClr val="0000FF"/>
                </a:solidFill>
                <a:latin typeface="+mj-lt"/>
              </a:rPr>
              <a:t>N.1  </a:t>
            </a:r>
            <a:r>
              <a:rPr lang="zh-CN" altLang="en-US" sz="3400" b="1" dirty="0">
                <a:solidFill>
                  <a:srgbClr val="0000FF"/>
                </a:solidFill>
                <a:latin typeface="+mj-lt"/>
              </a:rPr>
              <a:t>计算机系统概述</a:t>
            </a:r>
          </a:p>
        </p:txBody>
      </p:sp>
    </p:spTree>
    <p:extLst>
      <p:ext uri="{BB962C8B-B14F-4D97-AF65-F5344CB8AC3E}">
        <p14:creationId xmlns:p14="http://schemas.microsoft.com/office/powerpoint/2010/main" val="26518876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404664"/>
            <a:ext cx="8046244" cy="485982"/>
          </a:xfrm>
        </p:spPr>
        <p:txBody>
          <a:bodyPr>
            <a:noAutofit/>
          </a:bodyPr>
          <a:lstStyle/>
          <a:p>
            <a:pPr eaLnBrk="1" hangingPunct="1"/>
            <a:r>
              <a:rPr lang="en-US" altLang="zh-CN" sz="3400" b="1" dirty="0">
                <a:solidFill>
                  <a:srgbClr val="0000FF"/>
                </a:solidFill>
                <a:latin typeface="+mj-lt"/>
                <a:ea typeface="+mj-ea"/>
              </a:rPr>
              <a:t>N.2.2 ARM</a:t>
            </a:r>
            <a:r>
              <a:rPr lang="zh-CN" altLang="en-US" sz="3400" b="1" dirty="0">
                <a:solidFill>
                  <a:srgbClr val="0000FF"/>
                </a:solidFill>
                <a:latin typeface="+mj-lt"/>
                <a:ea typeface="+mj-ea"/>
              </a:rPr>
              <a:t>架构发展史</a:t>
            </a:r>
          </a:p>
        </p:txBody>
      </p:sp>
      <p:sp>
        <p:nvSpPr>
          <p:cNvPr id="3" name="文本占位符 2"/>
          <p:cNvSpPr>
            <a:spLocks noGrp="1"/>
          </p:cNvSpPr>
          <p:nvPr>
            <p:ph type="body" sz="quarter" idx="10"/>
          </p:nvPr>
        </p:nvSpPr>
        <p:spPr/>
        <p:txBody>
          <a:bodyPr/>
          <a:lstStyle/>
          <a:p>
            <a:pPr>
              <a:buFont typeface="Wingdings" panose="05000000000000000000" pitchFamily="2" charset="2"/>
              <a:buChar char="Ø"/>
            </a:pPr>
            <a:r>
              <a:rPr lang="zh-CN" altLang="en-US" sz="2800" dirty="0"/>
              <a:t>从</a:t>
            </a:r>
            <a:r>
              <a:rPr lang="en-US" altLang="zh-CN" sz="2800" dirty="0"/>
              <a:t>ARM v7</a:t>
            </a:r>
            <a:r>
              <a:rPr lang="zh-CN" altLang="en-US" sz="2800" dirty="0"/>
              <a:t>开始，</a:t>
            </a:r>
            <a:r>
              <a:rPr lang="en-US" altLang="zh-CN" sz="2800" dirty="0"/>
              <a:t>CPU</a:t>
            </a:r>
            <a:r>
              <a:rPr lang="zh-CN" altLang="en-US" sz="2800" dirty="0"/>
              <a:t>命名为</a:t>
            </a:r>
            <a:r>
              <a:rPr lang="en-US" altLang="zh-CN" sz="2800" dirty="0"/>
              <a:t>Cortex</a:t>
            </a:r>
            <a:r>
              <a:rPr lang="zh-CN" altLang="en-US" sz="2800" dirty="0"/>
              <a:t>，并划分为</a:t>
            </a:r>
            <a:r>
              <a:rPr lang="en-US" altLang="zh-CN" sz="2800" dirty="0"/>
              <a:t>A</a:t>
            </a:r>
            <a:r>
              <a:rPr lang="zh-CN" altLang="en-US" sz="2800" dirty="0"/>
              <a:t>、</a:t>
            </a:r>
            <a:r>
              <a:rPr lang="en-US" altLang="zh-CN" sz="2800" dirty="0"/>
              <a:t>R</a:t>
            </a:r>
            <a:r>
              <a:rPr lang="zh-CN" altLang="en-US" sz="2800" dirty="0"/>
              <a:t>、</a:t>
            </a:r>
            <a:r>
              <a:rPr lang="en-US" altLang="zh-CN" sz="2800" dirty="0"/>
              <a:t>M</a:t>
            </a:r>
            <a:r>
              <a:rPr lang="zh-CN" altLang="en-US" sz="2800" dirty="0"/>
              <a:t>三大系列，分别为不同的市场提供服务</a:t>
            </a:r>
            <a:endParaRPr lang="en-US" altLang="zh-CN" sz="2800" dirty="0"/>
          </a:p>
          <a:p>
            <a:pPr lvl="1"/>
            <a:r>
              <a:rPr lang="en-US" altLang="zh-CN" sz="2400" dirty="0"/>
              <a:t>A (Application)</a:t>
            </a:r>
            <a:r>
              <a:rPr lang="zh-CN" altLang="en-US" sz="2400" dirty="0"/>
              <a:t>系列：应用型处理器，面向具有复杂软件操作系统的面向用户的应用，为手机、平板、</a:t>
            </a:r>
            <a:r>
              <a:rPr lang="en-US" altLang="zh-CN" sz="2400" dirty="0"/>
              <a:t>AP</a:t>
            </a:r>
            <a:r>
              <a:rPr lang="zh-CN" altLang="en-US" sz="2400" dirty="0"/>
              <a:t>等终端设备提供全方位的解决方案；</a:t>
            </a:r>
            <a:endParaRPr lang="en-US" altLang="zh-CN" sz="2400" dirty="0"/>
          </a:p>
          <a:p>
            <a:pPr lvl="1"/>
            <a:r>
              <a:rPr lang="en-US" altLang="zh-CN" sz="2400" dirty="0"/>
              <a:t>R (Real-Time)</a:t>
            </a:r>
            <a:r>
              <a:rPr lang="zh-CN" altLang="en-US" sz="2400" dirty="0"/>
              <a:t>系列：实时高性能处理器，为要求可靠性、高可用性、容错功能、可维护性和实时响应的嵌入式系统提供高性能计算解决方案；</a:t>
            </a:r>
            <a:endParaRPr lang="en-US" altLang="zh-CN" sz="2400" dirty="0"/>
          </a:p>
          <a:p>
            <a:pPr lvl="1"/>
            <a:r>
              <a:rPr lang="en-US" altLang="zh-CN" sz="2400" dirty="0"/>
              <a:t>M (Microcontroller)</a:t>
            </a:r>
            <a:r>
              <a:rPr lang="zh-CN" altLang="en-US" sz="2400" dirty="0"/>
              <a:t>系列：高能效、易于使用的处理器，主要用于通用低端，工业，消费电子领域微控制器。</a:t>
            </a:r>
          </a:p>
        </p:txBody>
      </p:sp>
    </p:spTree>
    <p:extLst>
      <p:ext uri="{BB962C8B-B14F-4D97-AF65-F5344CB8AC3E}">
        <p14:creationId xmlns:p14="http://schemas.microsoft.com/office/powerpoint/2010/main" val="13834102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404664"/>
            <a:ext cx="8046244" cy="485982"/>
          </a:xfrm>
        </p:spPr>
        <p:txBody>
          <a:bodyPr>
            <a:noAutofit/>
          </a:bodyPr>
          <a:lstStyle/>
          <a:p>
            <a:pPr eaLnBrk="1" hangingPunct="1"/>
            <a:r>
              <a:rPr lang="en-US" altLang="zh-CN" sz="3400" b="1" dirty="0">
                <a:solidFill>
                  <a:srgbClr val="0000FF"/>
                </a:solidFill>
                <a:latin typeface="+mj-lt"/>
                <a:ea typeface="+mj-ea"/>
              </a:rPr>
              <a:t>N.2.2 ARM</a:t>
            </a:r>
            <a:r>
              <a:rPr lang="zh-CN" altLang="en-US" sz="3400" b="1" dirty="0">
                <a:solidFill>
                  <a:srgbClr val="0000FF"/>
                </a:solidFill>
                <a:latin typeface="+mj-lt"/>
                <a:ea typeface="+mj-ea"/>
              </a:rPr>
              <a:t>架构发展史</a:t>
            </a:r>
          </a:p>
        </p:txBody>
      </p:sp>
      <p:pic>
        <p:nvPicPr>
          <p:cNvPr id="4" name="图片 3"/>
          <p:cNvPicPr>
            <a:picLocks noChangeAspect="1"/>
          </p:cNvPicPr>
          <p:nvPr/>
        </p:nvPicPr>
        <p:blipFill>
          <a:blip r:embed="rId2"/>
          <a:stretch>
            <a:fillRect/>
          </a:stretch>
        </p:blipFill>
        <p:spPr>
          <a:xfrm>
            <a:off x="4594444" y="2196279"/>
            <a:ext cx="4061586" cy="2578099"/>
          </a:xfrm>
          <a:prstGeom prst="rect">
            <a:avLst/>
          </a:prstGeom>
        </p:spPr>
      </p:pic>
      <p:pic>
        <p:nvPicPr>
          <p:cNvPr id="5" name="图片 4"/>
          <p:cNvPicPr>
            <a:picLocks noChangeAspect="1"/>
          </p:cNvPicPr>
          <p:nvPr/>
        </p:nvPicPr>
        <p:blipFill rotWithShape="1">
          <a:blip r:embed="rId3"/>
          <a:srcRect l="14763" t="3557" r="16054" b="12477"/>
          <a:stretch/>
        </p:blipFill>
        <p:spPr>
          <a:xfrm>
            <a:off x="548879" y="2164304"/>
            <a:ext cx="3933824" cy="2762419"/>
          </a:xfrm>
          <a:prstGeom prst="rect">
            <a:avLst/>
          </a:prstGeom>
        </p:spPr>
      </p:pic>
    </p:spTree>
    <p:extLst>
      <p:ext uri="{BB962C8B-B14F-4D97-AF65-F5344CB8AC3E}">
        <p14:creationId xmlns:p14="http://schemas.microsoft.com/office/powerpoint/2010/main" val="33635166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a:xfrm>
            <a:off x="577738" y="1105653"/>
            <a:ext cx="8046244" cy="485982"/>
          </a:xfrm>
        </p:spPr>
        <p:txBody>
          <a:bodyPr>
            <a:noAutofit/>
          </a:bodyPr>
          <a:lstStyle/>
          <a:p>
            <a:pPr marL="457200" indent="-457200" eaLnBrk="1" hangingPunct="1">
              <a:buFont typeface="Wingdings" panose="05000000000000000000" pitchFamily="2" charset="2"/>
              <a:buChar char="ü"/>
            </a:pPr>
            <a:r>
              <a:rPr lang="en-US" altLang="zh-CN" sz="2800" b="1" dirty="0">
                <a:solidFill>
                  <a:srgbClr val="0000FF"/>
                </a:solidFill>
                <a:latin typeface="+mj-lt"/>
                <a:ea typeface="+mj-ea"/>
              </a:rPr>
              <a:t>ARM</a:t>
            </a:r>
            <a:r>
              <a:rPr lang="zh-CN" altLang="en-US" sz="2800" b="1" dirty="0">
                <a:solidFill>
                  <a:srgbClr val="0000FF"/>
                </a:solidFill>
                <a:latin typeface="+mj-lt"/>
                <a:ea typeface="+mj-ea"/>
              </a:rPr>
              <a:t>公司授权体系</a:t>
            </a:r>
          </a:p>
        </p:txBody>
      </p:sp>
      <p:sp>
        <p:nvSpPr>
          <p:cNvPr id="3" name="文本占位符 2"/>
          <p:cNvSpPr>
            <a:spLocks noGrp="1"/>
          </p:cNvSpPr>
          <p:nvPr>
            <p:ph type="body" sz="quarter" idx="10"/>
          </p:nvPr>
        </p:nvSpPr>
        <p:spPr>
          <a:xfrm>
            <a:off x="548878" y="1650749"/>
            <a:ext cx="8046245" cy="4276807"/>
          </a:xfrm>
        </p:spPr>
        <p:txBody>
          <a:bodyPr/>
          <a:lstStyle/>
          <a:p>
            <a:pPr>
              <a:buFont typeface="Wingdings" panose="05000000000000000000" pitchFamily="2" charset="2"/>
              <a:buChar char="l"/>
            </a:pPr>
            <a:r>
              <a:rPr lang="en-US" altLang="zh-CN" sz="2000" dirty="0"/>
              <a:t>ARM</a:t>
            </a:r>
            <a:r>
              <a:rPr lang="zh-CN" altLang="en-US" sz="2000" dirty="0"/>
              <a:t>目前在全球拥有大约</a:t>
            </a:r>
            <a:r>
              <a:rPr lang="en-US" altLang="zh-CN" sz="2000" dirty="0"/>
              <a:t>1000</a:t>
            </a:r>
            <a:r>
              <a:rPr lang="zh-CN" altLang="en-US" sz="2000" dirty="0"/>
              <a:t>个授权合作商、</a:t>
            </a:r>
            <a:r>
              <a:rPr lang="en-US" altLang="zh-CN" sz="2000" dirty="0"/>
              <a:t>320</a:t>
            </a:r>
            <a:r>
              <a:rPr lang="zh-CN" altLang="en-US" sz="2000" dirty="0"/>
              <a:t>家伙伴     </a:t>
            </a:r>
            <a:endParaRPr lang="en-US" altLang="zh-CN" sz="2000" dirty="0"/>
          </a:p>
          <a:p>
            <a:pPr>
              <a:buFont typeface="Wingdings" panose="05000000000000000000" pitchFamily="2" charset="2"/>
              <a:buChar char="l"/>
            </a:pPr>
            <a:r>
              <a:rPr lang="zh-CN" altLang="en-US" sz="2000" dirty="0"/>
              <a:t>购买架构授权的厂家不超过</a:t>
            </a:r>
            <a:r>
              <a:rPr lang="en-US" altLang="zh-CN" sz="2000" dirty="0"/>
              <a:t>20</a:t>
            </a:r>
            <a:r>
              <a:rPr lang="zh-CN" altLang="en-US" sz="2000" dirty="0"/>
              <a:t>家</a:t>
            </a:r>
            <a:endParaRPr lang="en-US" altLang="zh-CN" sz="2000" dirty="0"/>
          </a:p>
          <a:p>
            <a:pPr>
              <a:buFont typeface="Wingdings" panose="05000000000000000000" pitchFamily="2" charset="2"/>
              <a:buChar char="l"/>
            </a:pPr>
            <a:r>
              <a:rPr lang="zh-CN" altLang="en-US" sz="2000" dirty="0"/>
              <a:t>中国有华为、飞腾获得了架构授权</a:t>
            </a:r>
          </a:p>
          <a:p>
            <a:endParaRPr lang="zh-CN" altLang="en-US" dirty="0"/>
          </a:p>
        </p:txBody>
      </p:sp>
      <p:sp>
        <p:nvSpPr>
          <p:cNvPr id="4" name="Rectangle 3"/>
          <p:cNvSpPr/>
          <p:nvPr/>
        </p:nvSpPr>
        <p:spPr>
          <a:xfrm>
            <a:off x="1371600" y="3253696"/>
            <a:ext cx="1916418" cy="2159471"/>
          </a:xfrm>
          <a:prstGeom prst="rect">
            <a:avLst/>
          </a:prstGeom>
          <a:solidFill>
            <a:srgbClr val="00B0F0"/>
          </a:solid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TextBox 4"/>
          <p:cNvSpPr txBox="1"/>
          <p:nvPr/>
        </p:nvSpPr>
        <p:spPr>
          <a:xfrm>
            <a:off x="4012713" y="4743751"/>
            <a:ext cx="3826651" cy="773481"/>
          </a:xfrm>
          <a:prstGeom prst="rect">
            <a:avLst/>
          </a:prstGeom>
          <a:noFill/>
          <a:ln>
            <a:solidFill>
              <a:schemeClr val="bg1">
                <a:lumMod val="65000"/>
              </a:schemeClr>
            </a:solidFill>
          </a:ln>
        </p:spPr>
        <p:txBody>
          <a:bodyPr wrap="square" rtlCol="0">
            <a:spAutoFit/>
          </a:bodyPr>
          <a:lstStyle/>
          <a:p>
            <a:pPr marL="214313" indent="-214313">
              <a:lnSpc>
                <a:spcPct val="150000"/>
              </a:lnSpc>
              <a:buClr>
                <a:prstClr val="white">
                  <a:lumMod val="50000"/>
                </a:prstClr>
              </a:buClr>
              <a:buSzPct val="60000"/>
              <a:buFont typeface="Wingdings" panose="05000000000000000000" pitchFamily="2" charset="2"/>
              <a:buChar char="l"/>
            </a:pPr>
            <a:r>
              <a:rPr lang="zh-CN" altLang="en-US" sz="1400" dirty="0">
                <a:solidFill>
                  <a:prstClr val="black"/>
                </a:solidFill>
              </a:rPr>
              <a:t>只能按照</a:t>
            </a:r>
            <a:r>
              <a:rPr lang="en-US" altLang="zh-CN" sz="1400" dirty="0">
                <a:solidFill>
                  <a:prstClr val="black"/>
                </a:solidFill>
              </a:rPr>
              <a:t>ARM</a:t>
            </a:r>
            <a:r>
              <a:rPr lang="zh-CN" altLang="en-US" sz="1400" dirty="0">
                <a:solidFill>
                  <a:prstClr val="black"/>
                </a:solidFill>
              </a:rPr>
              <a:t>设计好的处理器类型、在指定的代工厂进行生产</a:t>
            </a:r>
            <a:r>
              <a:rPr lang="zh-CN" altLang="en-US" dirty="0">
                <a:solidFill>
                  <a:prstClr val="black"/>
                </a:solidFill>
              </a:rPr>
              <a:t>。</a:t>
            </a:r>
            <a:endParaRPr lang="en-US" altLang="zh-CN" dirty="0">
              <a:solidFill>
                <a:prstClr val="black"/>
              </a:solidFill>
            </a:endParaRPr>
          </a:p>
        </p:txBody>
      </p:sp>
      <p:cxnSp>
        <p:nvCxnSpPr>
          <p:cNvPr id="6" name="Straight Connector 5"/>
          <p:cNvCxnSpPr/>
          <p:nvPr/>
        </p:nvCxnSpPr>
        <p:spPr>
          <a:xfrm flipV="1">
            <a:off x="1371600" y="4630080"/>
            <a:ext cx="1916418" cy="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371600" y="3954485"/>
            <a:ext cx="191641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496263" y="4683161"/>
            <a:ext cx="1667093" cy="784830"/>
          </a:xfrm>
          <a:prstGeom prst="rect">
            <a:avLst/>
          </a:prstGeom>
          <a:noFill/>
        </p:spPr>
        <p:txBody>
          <a:bodyPr wrap="square" rtlCol="0">
            <a:spAutoFit/>
          </a:bodyPr>
          <a:lstStyle/>
          <a:p>
            <a:pPr algn="ctr"/>
            <a:r>
              <a:rPr lang="zh-CN" altLang="en-US" sz="1500" dirty="0">
                <a:solidFill>
                  <a:prstClr val="black"/>
                </a:solidFill>
              </a:rPr>
              <a:t>处理器优化包</a:t>
            </a:r>
            <a:r>
              <a:rPr lang="en-US" altLang="zh-CN" sz="1500" dirty="0">
                <a:solidFill>
                  <a:prstClr val="black"/>
                </a:solidFill>
              </a:rPr>
              <a:t>/</a:t>
            </a:r>
            <a:r>
              <a:rPr lang="zh-CN" altLang="en-US" sz="1500" dirty="0">
                <a:solidFill>
                  <a:prstClr val="black"/>
                </a:solidFill>
              </a:rPr>
              <a:t>物理</a:t>
            </a:r>
            <a:r>
              <a:rPr lang="en-US" altLang="zh-CN" sz="1500" dirty="0">
                <a:solidFill>
                  <a:prstClr val="black"/>
                </a:solidFill>
              </a:rPr>
              <a:t>IP</a:t>
            </a:r>
            <a:r>
              <a:rPr lang="zh-CN" altLang="en-US" sz="1500" dirty="0">
                <a:solidFill>
                  <a:prstClr val="black"/>
                </a:solidFill>
              </a:rPr>
              <a:t>包授权（</a:t>
            </a:r>
            <a:r>
              <a:rPr lang="en-US" altLang="zh-CN" sz="1500" dirty="0">
                <a:solidFill>
                  <a:prstClr val="black"/>
                </a:solidFill>
              </a:rPr>
              <a:t>POP</a:t>
            </a:r>
            <a:r>
              <a:rPr lang="zh-CN" altLang="en-US" sz="1500" dirty="0">
                <a:solidFill>
                  <a:prstClr val="black"/>
                </a:solidFill>
              </a:rPr>
              <a:t>）</a:t>
            </a:r>
          </a:p>
        </p:txBody>
      </p:sp>
      <p:sp>
        <p:nvSpPr>
          <p:cNvPr id="9" name="TextBox 8"/>
          <p:cNvSpPr txBox="1"/>
          <p:nvPr/>
        </p:nvSpPr>
        <p:spPr>
          <a:xfrm>
            <a:off x="1462534" y="4112366"/>
            <a:ext cx="1667093" cy="323165"/>
          </a:xfrm>
          <a:prstGeom prst="rect">
            <a:avLst/>
          </a:prstGeom>
          <a:noFill/>
        </p:spPr>
        <p:txBody>
          <a:bodyPr wrap="square" rtlCol="0">
            <a:spAutoFit/>
          </a:bodyPr>
          <a:lstStyle/>
          <a:p>
            <a:pPr algn="ctr"/>
            <a:r>
              <a:rPr lang="zh-CN" altLang="en-US" sz="1500" dirty="0">
                <a:solidFill>
                  <a:prstClr val="black"/>
                </a:solidFill>
              </a:rPr>
              <a:t>处理器授权</a:t>
            </a:r>
            <a:endParaRPr lang="en-US" altLang="zh-CN" sz="1500" dirty="0">
              <a:solidFill>
                <a:prstClr val="black"/>
              </a:solidFill>
            </a:endParaRPr>
          </a:p>
        </p:txBody>
      </p:sp>
      <p:sp>
        <p:nvSpPr>
          <p:cNvPr id="10" name="TextBox 9"/>
          <p:cNvSpPr txBox="1"/>
          <p:nvPr/>
        </p:nvSpPr>
        <p:spPr>
          <a:xfrm>
            <a:off x="1462534" y="3467024"/>
            <a:ext cx="1667093" cy="323165"/>
          </a:xfrm>
          <a:prstGeom prst="rect">
            <a:avLst/>
          </a:prstGeom>
          <a:noFill/>
        </p:spPr>
        <p:txBody>
          <a:bodyPr wrap="square" rtlCol="0">
            <a:spAutoFit/>
          </a:bodyPr>
          <a:lstStyle/>
          <a:p>
            <a:pPr algn="ctr"/>
            <a:r>
              <a:rPr lang="zh-CN" altLang="en-US" sz="1500" dirty="0">
                <a:solidFill>
                  <a:prstClr val="black"/>
                </a:solidFill>
              </a:rPr>
              <a:t>架构</a:t>
            </a:r>
            <a:r>
              <a:rPr lang="en-US" altLang="zh-CN" sz="1500" dirty="0">
                <a:solidFill>
                  <a:prstClr val="black"/>
                </a:solidFill>
              </a:rPr>
              <a:t>/</a:t>
            </a:r>
            <a:r>
              <a:rPr lang="zh-CN" altLang="en-US" sz="1500" dirty="0">
                <a:solidFill>
                  <a:prstClr val="black"/>
                </a:solidFill>
              </a:rPr>
              <a:t>指令集授权</a:t>
            </a:r>
          </a:p>
        </p:txBody>
      </p:sp>
      <p:sp>
        <p:nvSpPr>
          <p:cNvPr id="11" name="TextBox 10"/>
          <p:cNvSpPr txBox="1"/>
          <p:nvPr/>
        </p:nvSpPr>
        <p:spPr>
          <a:xfrm>
            <a:off x="4012713" y="3990664"/>
            <a:ext cx="3826651" cy="693973"/>
          </a:xfrm>
          <a:prstGeom prst="rect">
            <a:avLst/>
          </a:prstGeom>
          <a:noFill/>
          <a:ln>
            <a:solidFill>
              <a:schemeClr val="bg1">
                <a:lumMod val="65000"/>
              </a:schemeClr>
            </a:solidFill>
          </a:ln>
        </p:spPr>
        <p:txBody>
          <a:bodyPr wrap="square" rtlCol="0">
            <a:spAutoFit/>
          </a:bodyPr>
          <a:lstStyle/>
          <a:p>
            <a:pPr marL="214313" indent="-214313">
              <a:lnSpc>
                <a:spcPct val="150000"/>
              </a:lnSpc>
              <a:buClr>
                <a:prstClr val="white">
                  <a:lumMod val="50000"/>
                </a:prstClr>
              </a:buClr>
              <a:buSzPct val="60000"/>
              <a:buFont typeface="Wingdings" panose="05000000000000000000" pitchFamily="2" charset="2"/>
              <a:buChar char="l"/>
            </a:pPr>
            <a:r>
              <a:rPr lang="zh-CN" altLang="en-US" sz="1400" dirty="0">
                <a:solidFill>
                  <a:prstClr val="black"/>
                </a:solidFill>
              </a:rPr>
              <a:t>提供</a:t>
            </a:r>
            <a:r>
              <a:rPr lang="en-US" altLang="zh-CN" sz="1400" dirty="0">
                <a:solidFill>
                  <a:prstClr val="black"/>
                </a:solidFill>
              </a:rPr>
              <a:t>RTL</a:t>
            </a:r>
            <a:r>
              <a:rPr lang="zh-CN" altLang="en-US" sz="1400" dirty="0">
                <a:solidFill>
                  <a:prstClr val="black"/>
                </a:solidFill>
              </a:rPr>
              <a:t>代码，处理器的核数、缓存可以自己配置。自主设计主频、工艺、代工厂等。</a:t>
            </a:r>
            <a:endParaRPr lang="en-US" altLang="zh-CN" sz="1400" dirty="0">
              <a:solidFill>
                <a:prstClr val="black"/>
              </a:solidFill>
            </a:endParaRPr>
          </a:p>
        </p:txBody>
      </p:sp>
      <p:sp>
        <p:nvSpPr>
          <p:cNvPr id="12" name="TextBox 11"/>
          <p:cNvSpPr txBox="1"/>
          <p:nvPr/>
        </p:nvSpPr>
        <p:spPr>
          <a:xfrm>
            <a:off x="4012713" y="3253696"/>
            <a:ext cx="3826651" cy="693973"/>
          </a:xfrm>
          <a:prstGeom prst="rect">
            <a:avLst/>
          </a:prstGeom>
          <a:solidFill>
            <a:schemeClr val="bg1"/>
          </a:solidFill>
          <a:ln>
            <a:solidFill>
              <a:schemeClr val="bg1">
                <a:lumMod val="65000"/>
              </a:schemeClr>
            </a:solidFill>
          </a:ln>
        </p:spPr>
        <p:txBody>
          <a:bodyPr wrap="square" rtlCol="0">
            <a:spAutoFit/>
          </a:bodyPr>
          <a:lstStyle/>
          <a:p>
            <a:pPr marL="214313" indent="-214313">
              <a:lnSpc>
                <a:spcPct val="150000"/>
              </a:lnSpc>
              <a:buClr>
                <a:prstClr val="white">
                  <a:lumMod val="50000"/>
                </a:prstClr>
              </a:buClr>
              <a:buSzPct val="60000"/>
              <a:buFont typeface="Wingdings" panose="05000000000000000000" pitchFamily="2" charset="2"/>
              <a:buChar char="l"/>
            </a:pPr>
            <a:r>
              <a:rPr lang="zh-CN" altLang="en-US" sz="1400" dirty="0">
                <a:solidFill>
                  <a:prstClr val="black"/>
                </a:solidFill>
              </a:rPr>
              <a:t>按照所授权的架构和指令集（如</a:t>
            </a:r>
            <a:r>
              <a:rPr lang="en-US" altLang="zh-CN" sz="1400" dirty="0">
                <a:solidFill>
                  <a:prstClr val="black"/>
                </a:solidFill>
              </a:rPr>
              <a:t>ARMv8</a:t>
            </a:r>
            <a:r>
              <a:rPr lang="zh-CN" altLang="en-US" sz="1400" dirty="0">
                <a:solidFill>
                  <a:prstClr val="black"/>
                </a:solidFill>
              </a:rPr>
              <a:t>）自行编写代码、设计芯片。</a:t>
            </a:r>
            <a:endParaRPr lang="en-US" altLang="zh-CN" sz="1400" dirty="0">
              <a:solidFill>
                <a:prstClr val="black"/>
              </a:solidFill>
            </a:endParaRPr>
          </a:p>
        </p:txBody>
      </p:sp>
      <p:sp>
        <p:nvSpPr>
          <p:cNvPr id="13" name="Right Arrow 12"/>
          <p:cNvSpPr/>
          <p:nvPr/>
        </p:nvSpPr>
        <p:spPr>
          <a:xfrm>
            <a:off x="3369495" y="3530688"/>
            <a:ext cx="510739" cy="166177"/>
          </a:xfrm>
          <a:prstGeom prst="rightArrow">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Right Arrow 13"/>
          <p:cNvSpPr/>
          <p:nvPr/>
        </p:nvSpPr>
        <p:spPr>
          <a:xfrm>
            <a:off x="3367996" y="4262407"/>
            <a:ext cx="510739" cy="166177"/>
          </a:xfrm>
          <a:prstGeom prst="rightArrow">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Right Arrow 14"/>
          <p:cNvSpPr/>
          <p:nvPr/>
        </p:nvSpPr>
        <p:spPr>
          <a:xfrm>
            <a:off x="3367137" y="4916899"/>
            <a:ext cx="510739" cy="166177"/>
          </a:xfrm>
          <a:prstGeom prst="rightArrow">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标题 1">
            <a:extLst>
              <a:ext uri="{FF2B5EF4-FFF2-40B4-BE49-F238E27FC236}">
                <a16:creationId xmlns:a16="http://schemas.microsoft.com/office/drawing/2014/main" id="{8DDFB1CF-CA89-4CCE-9566-A74575C3B3F9}"/>
              </a:ext>
            </a:extLst>
          </p:cNvPr>
          <p:cNvSpPr txBox="1">
            <a:spLocks/>
          </p:cNvSpPr>
          <p:nvPr/>
        </p:nvSpPr>
        <p:spPr bwMode="auto">
          <a:xfrm>
            <a:off x="630212" y="404664"/>
            <a:ext cx="8046244" cy="485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algn="l" rtl="0" eaLnBrk="0" fontAlgn="base" hangingPunct="0">
              <a:spcBef>
                <a:spcPct val="0"/>
              </a:spcBef>
              <a:spcAft>
                <a:spcPct val="0"/>
              </a:spcAft>
              <a:defRPr lang="zh-CN" altLang="en-US" sz="3800" baseline="0" dirty="0">
                <a:solidFill>
                  <a:schemeClr val="tx2"/>
                </a:solidFill>
                <a:latin typeface="宋体" panose="02010600030101010101" pitchFamily="2" charset="-122"/>
                <a:ea typeface="宋体" panose="02010600030101010101" pitchFamily="2" charset="-122"/>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a:lstStyle>
          <a:p>
            <a:pPr eaLnBrk="1" hangingPunct="1"/>
            <a:r>
              <a:rPr lang="en-US" altLang="zh-CN" sz="3400" b="1" kern="0" dirty="0">
                <a:solidFill>
                  <a:srgbClr val="0000FF"/>
                </a:solidFill>
                <a:latin typeface="+mj-lt"/>
                <a:ea typeface="+mj-ea"/>
              </a:rPr>
              <a:t>N.2.2 ARM</a:t>
            </a:r>
            <a:r>
              <a:rPr lang="zh-CN" altLang="en-US" sz="3400" b="1" kern="0" dirty="0">
                <a:solidFill>
                  <a:srgbClr val="0000FF"/>
                </a:solidFill>
                <a:latin typeface="+mj-lt"/>
                <a:ea typeface="+mj-ea"/>
              </a:rPr>
              <a:t>架构发展史</a:t>
            </a:r>
          </a:p>
        </p:txBody>
      </p:sp>
    </p:spTree>
    <p:extLst>
      <p:ext uri="{BB962C8B-B14F-4D97-AF65-F5344CB8AC3E}">
        <p14:creationId xmlns:p14="http://schemas.microsoft.com/office/powerpoint/2010/main" val="40321559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11560" y="404664"/>
            <a:ext cx="8046244" cy="485982"/>
          </a:xfrm>
        </p:spPr>
        <p:txBody>
          <a:bodyPr>
            <a:noAutofit/>
          </a:bodyPr>
          <a:lstStyle/>
          <a:p>
            <a:pPr eaLnBrk="1" hangingPunct="1"/>
            <a:r>
              <a:rPr lang="en-US" altLang="zh-CN" sz="3400" b="1" kern="0" dirty="0">
                <a:solidFill>
                  <a:srgbClr val="0000FF"/>
                </a:solidFill>
                <a:latin typeface="+mj-lt"/>
                <a:ea typeface="+mj-ea"/>
              </a:rPr>
              <a:t>N.2.3 </a:t>
            </a:r>
            <a:r>
              <a:rPr lang="en-US" altLang="zh-CN" sz="3400" b="1" dirty="0">
                <a:solidFill>
                  <a:srgbClr val="0000FF"/>
                </a:solidFill>
                <a:latin typeface="+mj-lt"/>
                <a:ea typeface="+mj-ea"/>
              </a:rPr>
              <a:t>ARM</a:t>
            </a:r>
            <a:r>
              <a:rPr lang="zh-CN" altLang="en-US" sz="3400" b="1" dirty="0">
                <a:solidFill>
                  <a:srgbClr val="0000FF"/>
                </a:solidFill>
                <a:latin typeface="+mj-lt"/>
                <a:ea typeface="+mj-ea"/>
              </a:rPr>
              <a:t>服务器处理器的优势</a:t>
            </a:r>
          </a:p>
        </p:txBody>
      </p:sp>
      <p:sp>
        <p:nvSpPr>
          <p:cNvPr id="4" name="文本占位符 3"/>
          <p:cNvSpPr>
            <a:spLocks noGrp="1"/>
          </p:cNvSpPr>
          <p:nvPr>
            <p:ph type="body" sz="quarter" idx="10"/>
          </p:nvPr>
        </p:nvSpPr>
        <p:spPr/>
        <p:txBody>
          <a:bodyPr/>
          <a:lstStyle/>
          <a:p>
            <a:r>
              <a:rPr lang="zh-CN" altLang="en-US" sz="2400" dirty="0">
                <a:effectLst>
                  <a:outerShdw blurRad="38100" dist="38100" dir="2700000" algn="tl">
                    <a:srgbClr val="000000">
                      <a:alpha val="43137"/>
                    </a:srgbClr>
                  </a:outerShdw>
                </a:effectLst>
                <a:latin typeface="+mn-ea"/>
                <a:ea typeface="+mn-ea"/>
              </a:rPr>
              <a:t>低功耗是</a:t>
            </a:r>
            <a:r>
              <a:rPr lang="en-US" altLang="zh-CN" sz="2400" dirty="0">
                <a:effectLst>
                  <a:outerShdw blurRad="38100" dist="38100" dir="2700000" algn="tl">
                    <a:srgbClr val="000000">
                      <a:alpha val="43137"/>
                    </a:srgbClr>
                  </a:outerShdw>
                </a:effectLst>
                <a:latin typeface="+mn-ea"/>
                <a:ea typeface="+mn-ea"/>
              </a:rPr>
              <a:t>ARM</a:t>
            </a:r>
            <a:r>
              <a:rPr lang="zh-CN" altLang="en-US" sz="2400" dirty="0">
                <a:effectLst>
                  <a:outerShdw blurRad="38100" dist="38100" dir="2700000" algn="tl">
                    <a:srgbClr val="000000">
                      <a:alpha val="43137"/>
                    </a:srgbClr>
                  </a:outerShdw>
                </a:effectLst>
                <a:latin typeface="+mn-ea"/>
                <a:ea typeface="+mn-ea"/>
              </a:rPr>
              <a:t>架构芯片最大的优势</a:t>
            </a:r>
            <a:endParaRPr lang="en-US" altLang="zh-CN" sz="2400" dirty="0">
              <a:effectLst>
                <a:outerShdw blurRad="38100" dist="38100" dir="2700000" algn="tl">
                  <a:srgbClr val="000000">
                    <a:alpha val="43137"/>
                  </a:srgbClr>
                </a:outerShdw>
              </a:effectLst>
              <a:latin typeface="+mn-ea"/>
              <a:ea typeface="+mn-ea"/>
            </a:endParaRPr>
          </a:p>
          <a:p>
            <a:r>
              <a:rPr lang="en-US" altLang="zh-CN" sz="2400" dirty="0">
                <a:effectLst>
                  <a:outerShdw blurRad="38100" dist="38100" dir="2700000" algn="tl">
                    <a:srgbClr val="000000">
                      <a:alpha val="43137"/>
                    </a:srgbClr>
                  </a:outerShdw>
                </a:effectLst>
                <a:latin typeface="+mn-ea"/>
                <a:ea typeface="+mn-ea"/>
              </a:rPr>
              <a:t>ARM</a:t>
            </a:r>
            <a:r>
              <a:rPr lang="zh-CN" altLang="en-US" sz="2400" dirty="0">
                <a:effectLst>
                  <a:outerShdw blurRad="38100" dist="38100" dir="2700000" algn="tl">
                    <a:srgbClr val="000000">
                      <a:alpha val="43137"/>
                    </a:srgbClr>
                  </a:outerShdw>
                </a:effectLst>
                <a:latin typeface="+mn-ea"/>
                <a:ea typeface="+mn-ea"/>
              </a:rPr>
              <a:t>架构的芯片在成本、集成度方面也有较大的优势</a:t>
            </a:r>
            <a:endParaRPr lang="en-US" altLang="zh-CN" sz="2400" dirty="0">
              <a:effectLst>
                <a:outerShdw blurRad="38100" dist="38100" dir="2700000" algn="tl">
                  <a:srgbClr val="000000">
                    <a:alpha val="43137"/>
                  </a:srgbClr>
                </a:outerShdw>
              </a:effectLst>
              <a:latin typeface="+mn-ea"/>
              <a:ea typeface="+mn-ea"/>
            </a:endParaRPr>
          </a:p>
          <a:p>
            <a:r>
              <a:rPr lang="zh-CN" altLang="en-US" sz="2400" dirty="0">
                <a:effectLst>
                  <a:outerShdw blurRad="38100" dist="38100" dir="2700000" algn="tl">
                    <a:srgbClr val="000000">
                      <a:alpha val="43137"/>
                    </a:srgbClr>
                  </a:outerShdw>
                </a:effectLst>
                <a:latin typeface="+mn-ea"/>
                <a:ea typeface="+mn-ea"/>
              </a:rPr>
              <a:t>端、边、云全场景同构互联与协同</a:t>
            </a:r>
            <a:endParaRPr lang="en-US" altLang="zh-CN" sz="2400" dirty="0">
              <a:effectLst>
                <a:outerShdw blurRad="38100" dist="38100" dir="2700000" algn="tl">
                  <a:srgbClr val="000000">
                    <a:alpha val="43137"/>
                  </a:srgbClr>
                </a:outerShdw>
              </a:effectLst>
              <a:latin typeface="+mn-ea"/>
              <a:ea typeface="+mn-ea"/>
            </a:endParaRPr>
          </a:p>
          <a:p>
            <a:r>
              <a:rPr lang="zh-CN" altLang="en-US" sz="2400" dirty="0">
                <a:effectLst>
                  <a:outerShdw blurRad="38100" dist="38100" dir="2700000" algn="tl">
                    <a:srgbClr val="000000">
                      <a:alpha val="43137"/>
                    </a:srgbClr>
                  </a:outerShdw>
                </a:effectLst>
                <a:latin typeface="+mn-ea"/>
                <a:ea typeface="+mn-ea"/>
              </a:rPr>
              <a:t>更高的并发处理效率</a:t>
            </a:r>
            <a:endParaRPr lang="en-US" altLang="zh-CN" sz="2400" dirty="0">
              <a:effectLst>
                <a:outerShdw blurRad="38100" dist="38100" dir="2700000" algn="tl">
                  <a:srgbClr val="000000">
                    <a:alpha val="43137"/>
                  </a:srgbClr>
                </a:outerShdw>
              </a:effectLst>
              <a:latin typeface="+mn-ea"/>
              <a:ea typeface="+mn-ea"/>
            </a:endParaRPr>
          </a:p>
          <a:p>
            <a:r>
              <a:rPr lang="zh-CN" altLang="en-US" sz="2400" dirty="0">
                <a:effectLst>
                  <a:outerShdw blurRad="38100" dist="38100" dir="2700000" algn="tl">
                    <a:srgbClr val="000000">
                      <a:alpha val="43137"/>
                    </a:srgbClr>
                  </a:outerShdw>
                </a:effectLst>
                <a:latin typeface="+mn-ea"/>
                <a:ea typeface="+mn-ea"/>
              </a:rPr>
              <a:t>多元化的市场供应</a:t>
            </a:r>
            <a:endParaRPr lang="en-US" altLang="zh-CN" sz="2400" dirty="0">
              <a:effectLst>
                <a:outerShdw blurRad="38100" dist="38100" dir="2700000" algn="tl">
                  <a:srgbClr val="000000">
                    <a:alpha val="43137"/>
                  </a:srgbClr>
                </a:outerShdw>
              </a:effectLst>
              <a:latin typeface="+mn-ea"/>
              <a:ea typeface="+mn-ea"/>
            </a:endParaRPr>
          </a:p>
          <a:p>
            <a:endParaRPr lang="zh-CN" altLang="en-US" dirty="0"/>
          </a:p>
        </p:txBody>
      </p:sp>
    </p:spTree>
    <p:extLst>
      <p:ext uri="{BB962C8B-B14F-4D97-AF65-F5344CB8AC3E}">
        <p14:creationId xmlns:p14="http://schemas.microsoft.com/office/powerpoint/2010/main" val="12343742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Grp="1" noChangeArrowheads="1"/>
          </p:cNvSpPr>
          <p:nvPr>
            <p:ph type="title"/>
          </p:nvPr>
        </p:nvSpPr>
        <p:spPr>
          <a:xfrm>
            <a:off x="539750" y="260350"/>
            <a:ext cx="8281988" cy="647700"/>
          </a:xfrm>
        </p:spPr>
        <p:txBody>
          <a:bodyPr/>
          <a:lstStyle/>
          <a:p>
            <a:pPr eaLnBrk="1" hangingPunct="1"/>
            <a:r>
              <a:rPr lang="zh-CN" altLang="en-US" b="1" dirty="0">
                <a:solidFill>
                  <a:srgbClr val="0000FF"/>
                </a:solidFill>
              </a:rPr>
              <a:t>第</a:t>
            </a:r>
            <a:r>
              <a:rPr lang="en-US" altLang="zh-CN" b="1" dirty="0">
                <a:solidFill>
                  <a:srgbClr val="0000FF"/>
                </a:solidFill>
              </a:rPr>
              <a:t>N</a:t>
            </a:r>
            <a:r>
              <a:rPr lang="zh-CN" altLang="en-US" b="1" dirty="0">
                <a:solidFill>
                  <a:srgbClr val="0000FF"/>
                </a:solidFill>
              </a:rPr>
              <a:t>章  华为鲲鹏</a:t>
            </a:r>
            <a:r>
              <a:rPr lang="en-US" altLang="zh-CN" b="1" dirty="0">
                <a:solidFill>
                  <a:srgbClr val="0000FF"/>
                </a:solidFill>
              </a:rPr>
              <a:t>ARM</a:t>
            </a:r>
            <a:r>
              <a:rPr lang="zh-CN" altLang="en-US" b="1" dirty="0">
                <a:solidFill>
                  <a:srgbClr val="0000FF"/>
                </a:solidFill>
              </a:rPr>
              <a:t>汇编</a:t>
            </a:r>
            <a:endParaRPr lang="zh-CN" altLang="en-US" dirty="0"/>
          </a:p>
        </p:txBody>
      </p:sp>
      <p:sp>
        <p:nvSpPr>
          <p:cNvPr id="2051" name="Text Box 6"/>
          <p:cNvSpPr txBox="1">
            <a:spLocks noChangeArrowheads="1"/>
          </p:cNvSpPr>
          <p:nvPr/>
        </p:nvSpPr>
        <p:spPr bwMode="auto">
          <a:xfrm>
            <a:off x="611188" y="1989138"/>
            <a:ext cx="79200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spcBef>
                <a:spcPct val="50000"/>
              </a:spcBef>
            </a:pPr>
            <a:endParaRPr lang="zh-CN" altLang="zh-CN"/>
          </a:p>
        </p:txBody>
      </p:sp>
      <p:sp>
        <p:nvSpPr>
          <p:cNvPr id="6" name="Text Box 7"/>
          <p:cNvSpPr txBox="1">
            <a:spLocks noChangeArrowheads="1"/>
          </p:cNvSpPr>
          <p:nvPr/>
        </p:nvSpPr>
        <p:spPr bwMode="auto">
          <a:xfrm>
            <a:off x="611188" y="1052736"/>
            <a:ext cx="7921625" cy="3195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lnSpc>
                <a:spcPts val="5600"/>
              </a:lnSpc>
              <a:spcBef>
                <a:spcPts val="600"/>
              </a:spcBef>
            </a:pPr>
            <a:r>
              <a:rPr lang="en-US" altLang="zh-CN" sz="3200" b="1" dirty="0">
                <a:solidFill>
                  <a:schemeClr val="bg2"/>
                </a:solidFill>
              </a:rPr>
              <a:t>N.1  </a:t>
            </a:r>
            <a:r>
              <a:rPr lang="zh-CN" altLang="en-US" sz="3200" b="1" dirty="0">
                <a:solidFill>
                  <a:schemeClr val="bg2"/>
                </a:solidFill>
              </a:rPr>
              <a:t>计算机系统概述</a:t>
            </a:r>
          </a:p>
          <a:p>
            <a:pPr eaLnBrk="1" hangingPunct="1">
              <a:lnSpc>
                <a:spcPts val="5600"/>
              </a:lnSpc>
              <a:spcBef>
                <a:spcPts val="600"/>
              </a:spcBef>
            </a:pPr>
            <a:r>
              <a:rPr lang="en-US" altLang="zh-CN" sz="3200" b="1" dirty="0">
                <a:solidFill>
                  <a:schemeClr val="bg2"/>
                </a:solidFill>
              </a:rPr>
              <a:t>N.2  ARM</a:t>
            </a:r>
            <a:r>
              <a:rPr lang="zh-CN" altLang="en-US" sz="3200" b="1" dirty="0">
                <a:solidFill>
                  <a:schemeClr val="bg2"/>
                </a:solidFill>
              </a:rPr>
              <a:t>处理器体系结构</a:t>
            </a:r>
            <a:endParaRPr lang="en-US" altLang="zh-CN" sz="3200" b="1" dirty="0">
              <a:solidFill>
                <a:schemeClr val="bg2"/>
              </a:solidFill>
            </a:endParaRPr>
          </a:p>
          <a:p>
            <a:pPr eaLnBrk="1" hangingPunct="1">
              <a:lnSpc>
                <a:spcPts val="5600"/>
              </a:lnSpc>
              <a:spcBef>
                <a:spcPts val="600"/>
              </a:spcBef>
            </a:pPr>
            <a:r>
              <a:rPr lang="en-US" altLang="zh-CN" sz="3200" b="1" dirty="0">
                <a:solidFill>
                  <a:srgbClr val="0000FF"/>
                </a:solidFill>
              </a:rPr>
              <a:t>N.3  </a:t>
            </a:r>
            <a:r>
              <a:rPr lang="zh-CN" altLang="en-US" sz="3200" b="1" dirty="0">
                <a:solidFill>
                  <a:srgbClr val="0000FF"/>
                </a:solidFill>
              </a:rPr>
              <a:t>鲲鹏系列处理器</a:t>
            </a:r>
            <a:endParaRPr lang="en-US" altLang="zh-CN" sz="3200" b="1" dirty="0">
              <a:solidFill>
                <a:srgbClr val="0000FF"/>
              </a:solidFill>
            </a:endParaRPr>
          </a:p>
          <a:p>
            <a:pPr eaLnBrk="1" hangingPunct="1">
              <a:lnSpc>
                <a:spcPts val="5600"/>
              </a:lnSpc>
              <a:spcBef>
                <a:spcPts val="600"/>
              </a:spcBef>
            </a:pPr>
            <a:r>
              <a:rPr lang="en-US" altLang="zh-CN" sz="3200" b="1" dirty="0">
                <a:solidFill>
                  <a:schemeClr val="bg2"/>
                </a:solidFill>
              </a:rPr>
              <a:t>N.4  </a:t>
            </a:r>
            <a:r>
              <a:rPr lang="zh-CN" altLang="en-US" sz="3200" b="1" dirty="0">
                <a:solidFill>
                  <a:schemeClr val="bg2"/>
                </a:solidFill>
              </a:rPr>
              <a:t>鲲鹏处理器汇编</a:t>
            </a:r>
            <a:endParaRPr lang="en-US" altLang="zh-CN" sz="3200" b="1" dirty="0">
              <a:solidFill>
                <a:schemeClr val="bg2"/>
              </a:solidFill>
            </a:endParaRPr>
          </a:p>
        </p:txBody>
      </p:sp>
      <p:pic>
        <p:nvPicPr>
          <p:cNvPr id="1026" name="Picture 2" descr="https://res.hc-cdn.com/cnpm-common-resource/2.0.2/base/header/components/images/logo.png">
            <a:extLst>
              <a:ext uri="{FF2B5EF4-FFF2-40B4-BE49-F238E27FC236}">
                <a16:creationId xmlns:a16="http://schemas.microsoft.com/office/drawing/2014/main" id="{8D328595-F3CD-41A5-8C83-37A8C52FB2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1726"/>
          <a:stretch/>
        </p:blipFill>
        <p:spPr bwMode="auto">
          <a:xfrm>
            <a:off x="7956376" y="232525"/>
            <a:ext cx="758279"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04646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鲲鹏不止是CPU"/>
          <p:cNvSpPr txBox="1"/>
          <p:nvPr/>
        </p:nvSpPr>
        <p:spPr>
          <a:xfrm>
            <a:off x="1400666" y="3543614"/>
            <a:ext cx="173120" cy="65767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85691" tIns="85691" rIns="85691" bIns="85691">
            <a:spAutoFit/>
          </a:bodyPr>
          <a:lstStyle/>
          <a:p>
            <a:pPr algn="ctr" defTabSz="652963">
              <a:defRPr sz="4200">
                <a:solidFill>
                  <a:srgbClr val="FFFFFF"/>
                </a:solidFill>
                <a:latin typeface="FZLanTingHeiS-R-GB"/>
                <a:ea typeface="FZLanTingHeiS-R-GB"/>
                <a:cs typeface="FZLanTingHeiS-R-GB"/>
                <a:sym typeface="FZLanTingHeiS-R-GB"/>
              </a:defRPr>
            </a:pPr>
            <a:endParaRPr sz="3149" dirty="0">
              <a:latin typeface="宋体" panose="02010600030101010101" pitchFamily="2" charset="-122"/>
            </a:endParaRPr>
          </a:p>
        </p:txBody>
      </p:sp>
      <p:grpSp>
        <p:nvGrpSpPr>
          <p:cNvPr id="90" name="成组"/>
          <p:cNvGrpSpPr>
            <a:grpSpLocks noChangeAspect="1"/>
          </p:cNvGrpSpPr>
          <p:nvPr/>
        </p:nvGrpSpPr>
        <p:grpSpPr>
          <a:xfrm>
            <a:off x="892680" y="2310425"/>
            <a:ext cx="1952665" cy="1383312"/>
            <a:chOff x="0" y="0"/>
            <a:chExt cx="5582453" cy="3088379"/>
          </a:xfrm>
        </p:grpSpPr>
        <p:grpSp>
          <p:nvGrpSpPr>
            <p:cNvPr id="91" name="组合 88"/>
            <p:cNvGrpSpPr/>
            <p:nvPr/>
          </p:nvGrpSpPr>
          <p:grpSpPr>
            <a:xfrm>
              <a:off x="4004025" y="15619"/>
              <a:ext cx="1440095" cy="3072757"/>
              <a:chOff x="0" y="-2"/>
              <a:chExt cx="1440093" cy="3072756"/>
            </a:xfrm>
          </p:grpSpPr>
          <p:pic>
            <p:nvPicPr>
              <p:cNvPr id="116" name="图片 110" descr="图片 110"/>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rot="16200000">
                <a:off x="-1278145" y="1278141"/>
                <a:ext cx="3072757" cy="516469"/>
              </a:xfrm>
              <a:prstGeom prst="rect">
                <a:avLst/>
              </a:prstGeom>
              <a:ln w="12700" cap="flat">
                <a:noFill/>
                <a:miter lim="400000"/>
              </a:ln>
              <a:effectLst/>
            </p:spPr>
          </p:pic>
          <p:pic>
            <p:nvPicPr>
              <p:cNvPr id="117" name="图片 111" descr="图片 111"/>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rot="16200000">
                <a:off x="-777969" y="1278141"/>
                <a:ext cx="3072757" cy="516469"/>
              </a:xfrm>
              <a:prstGeom prst="rect">
                <a:avLst/>
              </a:prstGeom>
              <a:ln w="12700" cap="flat">
                <a:noFill/>
                <a:miter lim="400000"/>
              </a:ln>
              <a:effectLst/>
            </p:spPr>
          </p:pic>
          <p:pic>
            <p:nvPicPr>
              <p:cNvPr id="118" name="图片 112" descr="图片 112"/>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rot="16200000">
                <a:off x="-354519" y="1278141"/>
                <a:ext cx="3072757" cy="516469"/>
              </a:xfrm>
              <a:prstGeom prst="rect">
                <a:avLst/>
              </a:prstGeom>
              <a:ln w="12700" cap="flat">
                <a:noFill/>
                <a:miter lim="400000"/>
              </a:ln>
              <a:effectLst/>
            </p:spPr>
          </p:pic>
        </p:grpSp>
        <p:grpSp>
          <p:nvGrpSpPr>
            <p:cNvPr id="92" name="组合 89"/>
            <p:cNvGrpSpPr/>
            <p:nvPr/>
          </p:nvGrpSpPr>
          <p:grpSpPr>
            <a:xfrm>
              <a:off x="2002796" y="16464"/>
              <a:ext cx="1913007" cy="3071915"/>
              <a:chOff x="-19998" y="-1"/>
              <a:chExt cx="1913006" cy="3071913"/>
            </a:xfrm>
          </p:grpSpPr>
          <p:pic>
            <p:nvPicPr>
              <p:cNvPr id="114" name="图片 108" descr="图片 108"/>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rot="5400000">
                <a:off x="-599452" y="579453"/>
                <a:ext cx="3071913" cy="1913006"/>
              </a:xfrm>
              <a:prstGeom prst="rect">
                <a:avLst/>
              </a:prstGeom>
              <a:ln w="12700" cap="flat">
                <a:noFill/>
                <a:miter lim="400000"/>
              </a:ln>
              <a:effectLst/>
            </p:spPr>
          </p:pic>
          <p:pic>
            <p:nvPicPr>
              <p:cNvPr id="115" name="图片 109" descr="图片 109"/>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rot="5400000">
                <a:off x="1096638" y="1276312"/>
                <a:ext cx="623901" cy="452588"/>
              </a:xfrm>
              <a:prstGeom prst="rect">
                <a:avLst/>
              </a:prstGeom>
              <a:ln w="12700" cap="flat">
                <a:noFill/>
                <a:miter lim="400000"/>
              </a:ln>
              <a:effectLst/>
            </p:spPr>
          </p:pic>
        </p:grpSp>
        <p:grpSp>
          <p:nvGrpSpPr>
            <p:cNvPr id="93" name="组合 91"/>
            <p:cNvGrpSpPr/>
            <p:nvPr/>
          </p:nvGrpSpPr>
          <p:grpSpPr>
            <a:xfrm>
              <a:off x="0" y="1"/>
              <a:ext cx="1913007" cy="3071912"/>
              <a:chOff x="0" y="0"/>
              <a:chExt cx="1913006" cy="3071911"/>
            </a:xfrm>
          </p:grpSpPr>
          <p:pic>
            <p:nvPicPr>
              <p:cNvPr id="112" name="图片 106" descr="图片 106"/>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rot="5400000">
                <a:off x="-579453" y="579453"/>
                <a:ext cx="3071913" cy="1913007"/>
              </a:xfrm>
              <a:prstGeom prst="rect">
                <a:avLst/>
              </a:prstGeom>
              <a:ln w="12700" cap="flat">
                <a:noFill/>
                <a:miter lim="400000"/>
              </a:ln>
              <a:effectLst/>
            </p:spPr>
          </p:pic>
          <p:pic>
            <p:nvPicPr>
              <p:cNvPr id="113" name="图片 107" descr="图片 107"/>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rot="5400000">
                <a:off x="1107489" y="1284967"/>
                <a:ext cx="623901" cy="452589"/>
              </a:xfrm>
              <a:prstGeom prst="rect">
                <a:avLst/>
              </a:prstGeom>
              <a:ln w="12700" cap="flat">
                <a:noFill/>
                <a:miter lim="400000"/>
              </a:ln>
              <a:effectLst/>
            </p:spPr>
          </p:pic>
        </p:grpSp>
        <p:sp>
          <p:nvSpPr>
            <p:cNvPr id="94" name="矩形"/>
            <p:cNvSpPr/>
            <p:nvPr/>
          </p:nvSpPr>
          <p:spPr>
            <a:xfrm>
              <a:off x="0" y="1252"/>
              <a:ext cx="1913005" cy="3065337"/>
            </a:xfrm>
            <a:prstGeom prst="rect">
              <a:avLst/>
            </a:prstGeom>
            <a:noFill/>
            <a:ln w="12700" cap="flat">
              <a:noFill/>
              <a:miter lim="400000"/>
            </a:ln>
            <a:effectLst/>
          </p:spPr>
          <p:txBody>
            <a:bodyPr wrap="square" lIns="85691" tIns="85691" rIns="85691" bIns="85691" numCol="1" anchor="t">
              <a:noAutofit/>
            </a:bodyPr>
            <a:lstStyle/>
            <a:p>
              <a:pPr algn="ctr">
                <a:defRPr sz="2200">
                  <a:latin typeface="FZLanTingHeiS-R-GB"/>
                  <a:ea typeface="FZLanTingHeiS-R-GB"/>
                  <a:cs typeface="FZLanTingHeiS-R-GB"/>
                  <a:sym typeface="FZLanTingHeiS-R-GB"/>
                </a:defRPr>
              </a:pPr>
              <a:endParaRPr sz="900" dirty="0">
                <a:latin typeface="宋体" panose="02010600030101010101" pitchFamily="2" charset="-122"/>
              </a:endParaRPr>
            </a:p>
          </p:txBody>
        </p:sp>
        <p:sp>
          <p:nvSpPr>
            <p:cNvPr id="95" name="CPU Die"/>
            <p:cNvSpPr txBox="1"/>
            <p:nvPr/>
          </p:nvSpPr>
          <p:spPr>
            <a:xfrm>
              <a:off x="98930" y="29383"/>
              <a:ext cx="1913005" cy="66951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5691" tIns="85691" rIns="85691" bIns="85691" numCol="1" anchor="t">
              <a:noAutofit/>
            </a:bodyPr>
            <a:lstStyle>
              <a:lvl1pPr algn="ctr">
                <a:defRPr sz="1600" b="1">
                  <a:solidFill>
                    <a:srgbClr val="FFFFFF"/>
                  </a:solidFill>
                  <a:latin typeface="Huawei Sans"/>
                  <a:ea typeface="Huawei Sans"/>
                  <a:cs typeface="Huawei Sans"/>
                  <a:sym typeface="Huawei Sans"/>
                </a:defRPr>
              </a:lvl1pPr>
            </a:lstStyle>
            <a:p>
              <a:r>
                <a:rPr sz="900" dirty="0">
                  <a:solidFill>
                    <a:schemeClr val="bg1"/>
                  </a:solidFill>
                  <a:latin typeface="宋体" panose="02010600030101010101" pitchFamily="2" charset="-122"/>
                  <a:ea typeface="宋体" panose="02010600030101010101" pitchFamily="2" charset="-122"/>
                </a:rPr>
                <a:t>CPU Die</a:t>
              </a:r>
            </a:p>
          </p:txBody>
        </p:sp>
        <p:sp>
          <p:nvSpPr>
            <p:cNvPr id="96" name="矩形"/>
            <p:cNvSpPr/>
            <p:nvPr/>
          </p:nvSpPr>
          <p:spPr>
            <a:xfrm>
              <a:off x="2011940" y="1252"/>
              <a:ext cx="1913004" cy="3065337"/>
            </a:xfrm>
            <a:prstGeom prst="rect">
              <a:avLst/>
            </a:prstGeom>
            <a:noFill/>
            <a:ln w="12700" cap="flat">
              <a:noFill/>
              <a:miter lim="400000"/>
            </a:ln>
            <a:effectLst/>
          </p:spPr>
          <p:txBody>
            <a:bodyPr wrap="square" lIns="85691" tIns="85691" rIns="85691" bIns="85691" numCol="1" anchor="t">
              <a:noAutofit/>
            </a:bodyPr>
            <a:lstStyle/>
            <a:p>
              <a:pPr algn="ctr">
                <a:defRPr sz="2200">
                  <a:latin typeface="FZLanTingHeiS-R-GB"/>
                  <a:ea typeface="FZLanTingHeiS-R-GB"/>
                  <a:cs typeface="FZLanTingHeiS-R-GB"/>
                  <a:sym typeface="FZLanTingHeiS-R-GB"/>
                </a:defRPr>
              </a:pPr>
              <a:endParaRPr sz="900" dirty="0">
                <a:latin typeface="宋体" panose="02010600030101010101" pitchFamily="2" charset="-122"/>
              </a:endParaRPr>
            </a:p>
          </p:txBody>
        </p:sp>
        <p:sp>
          <p:nvSpPr>
            <p:cNvPr id="97" name="CPU Die"/>
            <p:cNvSpPr txBox="1"/>
            <p:nvPr/>
          </p:nvSpPr>
          <p:spPr>
            <a:xfrm>
              <a:off x="2011940" y="1252"/>
              <a:ext cx="1913004" cy="669516"/>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5691" tIns="85691" rIns="85691" bIns="85691" numCol="1" anchor="t">
              <a:noAutofit/>
            </a:bodyPr>
            <a:lstStyle>
              <a:lvl1pPr algn="ctr">
                <a:defRPr sz="1600" b="1">
                  <a:solidFill>
                    <a:srgbClr val="FFFFFF"/>
                  </a:solidFill>
                  <a:latin typeface="Huawei Sans"/>
                  <a:ea typeface="Huawei Sans"/>
                  <a:cs typeface="Huawei Sans"/>
                  <a:sym typeface="Huawei Sans"/>
                </a:defRPr>
              </a:lvl1pPr>
            </a:lstStyle>
            <a:p>
              <a:r>
                <a:rPr sz="900" dirty="0">
                  <a:solidFill>
                    <a:schemeClr val="bg1"/>
                  </a:solidFill>
                  <a:latin typeface="宋体" panose="02010600030101010101" pitchFamily="2" charset="-122"/>
                  <a:ea typeface="宋体" panose="02010600030101010101" pitchFamily="2" charset="-122"/>
                </a:rPr>
                <a:t>CPU Die</a:t>
              </a:r>
            </a:p>
          </p:txBody>
        </p:sp>
        <p:sp>
          <p:nvSpPr>
            <p:cNvPr id="98" name="矩形"/>
            <p:cNvSpPr/>
            <p:nvPr/>
          </p:nvSpPr>
          <p:spPr>
            <a:xfrm>
              <a:off x="4004030" y="1252"/>
              <a:ext cx="1440097" cy="3065337"/>
            </a:xfrm>
            <a:prstGeom prst="rect">
              <a:avLst/>
            </a:prstGeom>
            <a:noFill/>
            <a:ln w="12700" cap="flat">
              <a:noFill/>
              <a:miter lim="400000"/>
            </a:ln>
            <a:effectLst/>
          </p:spPr>
          <p:txBody>
            <a:bodyPr wrap="square" lIns="85691" tIns="85691" rIns="85691" bIns="85691" numCol="1" anchor="t">
              <a:noAutofit/>
            </a:bodyPr>
            <a:lstStyle/>
            <a:p>
              <a:pPr algn="ctr">
                <a:defRPr sz="2200">
                  <a:latin typeface="FZLanTingHeiS-R-GB"/>
                  <a:ea typeface="FZLanTingHeiS-R-GB"/>
                  <a:cs typeface="FZLanTingHeiS-R-GB"/>
                  <a:sym typeface="FZLanTingHeiS-R-GB"/>
                </a:defRPr>
              </a:pPr>
              <a:endParaRPr sz="900" dirty="0">
                <a:latin typeface="宋体" panose="02010600030101010101" pitchFamily="2" charset="-122"/>
              </a:endParaRPr>
            </a:p>
          </p:txBody>
        </p:sp>
        <p:sp>
          <p:nvSpPr>
            <p:cNvPr id="99" name="I/O Die"/>
            <p:cNvSpPr txBox="1"/>
            <p:nvPr/>
          </p:nvSpPr>
          <p:spPr>
            <a:xfrm>
              <a:off x="3882984" y="20532"/>
              <a:ext cx="1699469" cy="577909"/>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85691" tIns="85691" rIns="85691" bIns="85691" numCol="1" anchor="t">
              <a:noAutofit/>
            </a:bodyPr>
            <a:lstStyle>
              <a:lvl1pPr algn="ctr">
                <a:defRPr sz="1600" b="1">
                  <a:solidFill>
                    <a:srgbClr val="FFFFFF"/>
                  </a:solidFill>
                  <a:latin typeface="Huawei Sans"/>
                  <a:ea typeface="Huawei Sans"/>
                  <a:cs typeface="Huawei Sans"/>
                  <a:sym typeface="Huawei Sans"/>
                </a:defRPr>
              </a:lvl1pPr>
            </a:lstStyle>
            <a:p>
              <a:r>
                <a:rPr sz="900" dirty="0">
                  <a:solidFill>
                    <a:schemeClr val="bg1"/>
                  </a:solidFill>
                  <a:latin typeface="宋体" panose="02010600030101010101" pitchFamily="2" charset="-122"/>
                  <a:ea typeface="宋体" panose="02010600030101010101" pitchFamily="2" charset="-122"/>
                </a:rPr>
                <a:t>I/O</a:t>
              </a:r>
              <a:r>
                <a:rPr lang="en-US" sz="900" dirty="0">
                  <a:solidFill>
                    <a:schemeClr val="bg1"/>
                  </a:solidFill>
                  <a:latin typeface="宋体" panose="02010600030101010101" pitchFamily="2" charset="-122"/>
                  <a:ea typeface="宋体" panose="02010600030101010101" pitchFamily="2" charset="-122"/>
                </a:rPr>
                <a:t> </a:t>
              </a:r>
              <a:r>
                <a:rPr sz="900" dirty="0">
                  <a:solidFill>
                    <a:schemeClr val="bg1"/>
                  </a:solidFill>
                  <a:latin typeface="宋体" panose="02010600030101010101" pitchFamily="2" charset="-122"/>
                  <a:ea typeface="宋体" panose="02010600030101010101" pitchFamily="2" charset="-122"/>
                </a:rPr>
                <a:t>Die</a:t>
              </a:r>
            </a:p>
          </p:txBody>
        </p:sp>
        <p:pic>
          <p:nvPicPr>
            <p:cNvPr id="100" name="图片 95" descr="图片 95"/>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4435395" y="1015044"/>
              <a:ext cx="649463" cy="357972"/>
            </a:xfrm>
            <a:prstGeom prst="rect">
              <a:avLst/>
            </a:prstGeom>
            <a:ln w="12700" cap="flat">
              <a:noFill/>
              <a:miter lim="400000"/>
            </a:ln>
            <a:effectLst/>
          </p:spPr>
        </p:pic>
        <p:pic>
          <p:nvPicPr>
            <p:cNvPr id="101" name="图片 96" descr="图片 96"/>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4435395" y="1592431"/>
              <a:ext cx="649463" cy="357972"/>
            </a:xfrm>
            <a:prstGeom prst="rect">
              <a:avLst/>
            </a:prstGeom>
            <a:ln w="12700" cap="flat">
              <a:noFill/>
              <a:miter lim="400000"/>
            </a:ln>
            <a:effectLst/>
          </p:spPr>
        </p:pic>
        <p:pic>
          <p:nvPicPr>
            <p:cNvPr id="102" name="图片 97" descr="图片 97"/>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4435395" y="2169817"/>
              <a:ext cx="649463" cy="357972"/>
            </a:xfrm>
            <a:prstGeom prst="rect">
              <a:avLst/>
            </a:prstGeom>
            <a:ln w="12700" cap="flat">
              <a:noFill/>
              <a:miter lim="400000"/>
            </a:ln>
            <a:effectLst/>
          </p:spPr>
        </p:pic>
        <p:pic>
          <p:nvPicPr>
            <p:cNvPr id="103" name="图片 98" descr="图片 98"/>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rot="5400000">
              <a:off x="134195" y="1284079"/>
              <a:ext cx="250166" cy="475107"/>
            </a:xfrm>
            <a:prstGeom prst="rect">
              <a:avLst/>
            </a:prstGeom>
            <a:ln w="12700" cap="flat">
              <a:noFill/>
              <a:miter lim="400000"/>
            </a:ln>
            <a:effectLst/>
          </p:spPr>
        </p:pic>
        <p:pic>
          <p:nvPicPr>
            <p:cNvPr id="104" name="图片 99" descr="图片 99"/>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rot="5400000">
              <a:off x="134195" y="2244569"/>
              <a:ext cx="250166" cy="475107"/>
            </a:xfrm>
            <a:prstGeom prst="rect">
              <a:avLst/>
            </a:prstGeom>
            <a:ln w="12700" cap="flat">
              <a:noFill/>
              <a:miter lim="400000"/>
            </a:ln>
            <a:effectLst/>
          </p:spPr>
        </p:pic>
        <p:pic>
          <p:nvPicPr>
            <p:cNvPr id="105" name="图片 100" descr="图片 100"/>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rot="5400000">
              <a:off x="1546456" y="1284079"/>
              <a:ext cx="250166" cy="475107"/>
            </a:xfrm>
            <a:prstGeom prst="rect">
              <a:avLst/>
            </a:prstGeom>
            <a:ln w="12700" cap="flat">
              <a:noFill/>
              <a:miter lim="400000"/>
            </a:ln>
            <a:effectLst/>
          </p:spPr>
        </p:pic>
        <p:pic>
          <p:nvPicPr>
            <p:cNvPr id="106" name="图片 101" descr="图片 101"/>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rot="5400000">
              <a:off x="1546456" y="2244569"/>
              <a:ext cx="250166" cy="475107"/>
            </a:xfrm>
            <a:prstGeom prst="rect">
              <a:avLst/>
            </a:prstGeom>
            <a:ln w="12700" cap="flat">
              <a:noFill/>
              <a:miter lim="400000"/>
            </a:ln>
            <a:effectLst/>
          </p:spPr>
        </p:pic>
        <p:pic>
          <p:nvPicPr>
            <p:cNvPr id="107" name="图片 102" descr="图片 102"/>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rot="5400000">
              <a:off x="2135266" y="1275844"/>
              <a:ext cx="250165" cy="475107"/>
            </a:xfrm>
            <a:prstGeom prst="rect">
              <a:avLst/>
            </a:prstGeom>
            <a:ln w="12700" cap="flat">
              <a:noFill/>
              <a:miter lim="400000"/>
            </a:ln>
            <a:effectLst/>
          </p:spPr>
        </p:pic>
        <p:pic>
          <p:nvPicPr>
            <p:cNvPr id="108" name="图片 103" descr="图片 103"/>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rot="5400000">
              <a:off x="2135266" y="2236334"/>
              <a:ext cx="250165" cy="475107"/>
            </a:xfrm>
            <a:prstGeom prst="rect">
              <a:avLst/>
            </a:prstGeom>
            <a:ln w="12700" cap="flat">
              <a:noFill/>
              <a:miter lim="400000"/>
            </a:ln>
            <a:effectLst/>
          </p:spPr>
        </p:pic>
        <p:pic>
          <p:nvPicPr>
            <p:cNvPr id="109" name="图片 104" descr="图片 104"/>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rot="5400000">
              <a:off x="3547527" y="1275844"/>
              <a:ext cx="250165" cy="475107"/>
            </a:xfrm>
            <a:prstGeom prst="rect">
              <a:avLst/>
            </a:prstGeom>
            <a:ln w="12700" cap="flat">
              <a:noFill/>
              <a:miter lim="400000"/>
            </a:ln>
            <a:effectLst/>
          </p:spPr>
        </p:pic>
        <p:pic>
          <p:nvPicPr>
            <p:cNvPr id="110" name="图片 105" descr="图片 105"/>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rot="5400000">
              <a:off x="3547527" y="2236334"/>
              <a:ext cx="250165" cy="475107"/>
            </a:xfrm>
            <a:prstGeom prst="rect">
              <a:avLst/>
            </a:prstGeom>
            <a:ln w="12700" cap="flat">
              <a:noFill/>
              <a:miter lim="400000"/>
            </a:ln>
            <a:effectLst/>
          </p:spPr>
        </p:pic>
        <p:sp>
          <p:nvSpPr>
            <p:cNvPr id="111" name="矩形 123"/>
            <p:cNvSpPr/>
            <p:nvPr/>
          </p:nvSpPr>
          <p:spPr>
            <a:xfrm>
              <a:off x="4" y="0"/>
              <a:ext cx="5444119" cy="3066589"/>
            </a:xfrm>
            <a:prstGeom prst="rect">
              <a:avLst/>
            </a:prstGeom>
            <a:noFill/>
            <a:ln w="25400" cap="flat">
              <a:solidFill>
                <a:srgbClr val="C70001"/>
              </a:solidFill>
              <a:prstDash val="sysDot"/>
              <a:miter lim="400000"/>
            </a:ln>
            <a:effectLst/>
          </p:spPr>
          <p:txBody>
            <a:bodyPr wrap="square" lIns="85691" tIns="85691" rIns="85691" bIns="85691" numCol="1" anchor="ctr">
              <a:noAutofit/>
            </a:bodyPr>
            <a:lstStyle/>
            <a:p>
              <a:pPr algn="ctr">
                <a:defRPr>
                  <a:solidFill>
                    <a:srgbClr val="FFFFFF"/>
                  </a:solidFill>
                  <a:latin typeface="FZLanTingHeiS-R-GB"/>
                  <a:ea typeface="FZLanTingHeiS-R-GB"/>
                  <a:cs typeface="FZLanTingHeiS-R-GB"/>
                  <a:sym typeface="FZLanTingHeiS-R-GB"/>
                </a:defRPr>
              </a:pPr>
              <a:endParaRPr sz="900" dirty="0">
                <a:latin typeface="宋体" panose="02010600030101010101" pitchFamily="2" charset="-122"/>
              </a:endParaRPr>
            </a:p>
          </p:txBody>
        </p:sp>
      </p:grpSp>
      <p:pic>
        <p:nvPicPr>
          <p:cNvPr id="119" name="芯片.png" descr="芯片.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282006" y="2582839"/>
            <a:ext cx="1000148" cy="800330"/>
          </a:xfrm>
          <a:prstGeom prst="rect">
            <a:avLst/>
          </a:prstGeom>
          <a:ln w="12700">
            <a:miter lim="400000"/>
          </a:ln>
        </p:spPr>
      </p:pic>
      <p:sp>
        <p:nvSpPr>
          <p:cNvPr id="120" name="文本框 10"/>
          <p:cNvSpPr txBox="1"/>
          <p:nvPr/>
        </p:nvSpPr>
        <p:spPr>
          <a:xfrm>
            <a:off x="3297533" y="3216017"/>
            <a:ext cx="865553" cy="317134"/>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85691" tIns="85691" rIns="85691" bIns="85691">
            <a:spAutoFit/>
          </a:bodyPr>
          <a:lstStyle>
            <a:lvl1pPr algn="ctr" defTabSz="870965">
              <a:lnSpc>
                <a:spcPct val="110000"/>
              </a:lnSpc>
              <a:defRPr sz="2000">
                <a:solidFill>
                  <a:srgbClr val="FFFFFF"/>
                </a:solidFill>
                <a:latin typeface="FZLanTingHeiS-R-GB"/>
                <a:ea typeface="FZLanTingHeiS-R-GB"/>
                <a:cs typeface="FZLanTingHeiS-R-GB"/>
                <a:sym typeface="FZLanTingHeiS-R-GB"/>
              </a:defRPr>
            </a:lvl1pPr>
          </a:lstStyle>
          <a:p>
            <a:r>
              <a:rPr lang="zh-CN" altLang="en-US" sz="900" dirty="0">
                <a:solidFill>
                  <a:schemeClr val="tx1"/>
                </a:solidFill>
                <a:latin typeface="宋体" panose="02010600030101010101" pitchFamily="2" charset="-122"/>
                <a:ea typeface="宋体" panose="02010600030101010101" pitchFamily="2" charset="-122"/>
              </a:rPr>
              <a:t>鲲鹏开放主板</a:t>
            </a:r>
            <a:endParaRPr sz="900" dirty="0">
              <a:solidFill>
                <a:schemeClr val="tx1"/>
              </a:solidFill>
              <a:latin typeface="宋体" panose="02010600030101010101" pitchFamily="2" charset="-122"/>
              <a:ea typeface="宋体" panose="02010600030101010101" pitchFamily="2" charset="-122"/>
            </a:endParaRPr>
          </a:p>
        </p:txBody>
      </p:sp>
      <p:pic>
        <p:nvPicPr>
          <p:cNvPr id="121" name="图片 1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65902" y="2569254"/>
            <a:ext cx="1636472" cy="920516"/>
          </a:xfrm>
          <a:prstGeom prst="rect">
            <a:avLst/>
          </a:prstGeom>
        </p:spPr>
      </p:pic>
      <p:sp>
        <p:nvSpPr>
          <p:cNvPr id="122" name="文本框 10"/>
          <p:cNvSpPr txBox="1"/>
          <p:nvPr/>
        </p:nvSpPr>
        <p:spPr>
          <a:xfrm>
            <a:off x="4793326" y="3205199"/>
            <a:ext cx="750138" cy="317134"/>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85691" tIns="85691" rIns="85691" bIns="85691">
            <a:spAutoFit/>
          </a:bodyPr>
          <a:lstStyle>
            <a:lvl1pPr algn="ctr" defTabSz="870965">
              <a:lnSpc>
                <a:spcPct val="110000"/>
              </a:lnSpc>
              <a:defRPr sz="2000">
                <a:solidFill>
                  <a:srgbClr val="FFFFFF"/>
                </a:solidFill>
                <a:latin typeface="FZLanTingHeiS-R-GB"/>
                <a:ea typeface="FZLanTingHeiS-R-GB"/>
                <a:cs typeface="FZLanTingHeiS-R-GB"/>
                <a:sym typeface="FZLanTingHeiS-R-GB"/>
              </a:defRPr>
            </a:lvl1pPr>
          </a:lstStyle>
          <a:p>
            <a:r>
              <a:rPr lang="zh-CN" altLang="en-US" sz="900" dirty="0">
                <a:solidFill>
                  <a:schemeClr val="tx1"/>
                </a:solidFill>
                <a:latin typeface="宋体" panose="02010600030101010101" pitchFamily="2" charset="-122"/>
                <a:ea typeface="宋体" panose="02010600030101010101" pitchFamily="2" charset="-122"/>
              </a:rPr>
              <a:t>鲲鹏服务器</a:t>
            </a:r>
            <a:endParaRPr sz="900" dirty="0">
              <a:solidFill>
                <a:schemeClr val="tx1"/>
              </a:solidFill>
              <a:latin typeface="宋体" panose="02010600030101010101" pitchFamily="2" charset="-122"/>
              <a:ea typeface="宋体" panose="02010600030101010101" pitchFamily="2" charset="-122"/>
            </a:endParaRPr>
          </a:p>
        </p:txBody>
      </p:sp>
      <p:sp>
        <p:nvSpPr>
          <p:cNvPr id="123" name="文本框 10"/>
          <p:cNvSpPr txBox="1"/>
          <p:nvPr/>
        </p:nvSpPr>
        <p:spPr>
          <a:xfrm>
            <a:off x="3534609" y="4650650"/>
            <a:ext cx="865553" cy="46948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85691" tIns="85691" rIns="85691" bIns="85691">
            <a:spAutoFit/>
          </a:bodyPr>
          <a:lstStyle>
            <a:lvl1pPr algn="ctr" defTabSz="870965">
              <a:lnSpc>
                <a:spcPct val="110000"/>
              </a:lnSpc>
              <a:defRPr sz="2000">
                <a:solidFill>
                  <a:srgbClr val="FFFFFF"/>
                </a:solidFill>
                <a:latin typeface="FZLanTingHeiS-R-GB"/>
                <a:ea typeface="FZLanTingHeiS-R-GB"/>
                <a:cs typeface="FZLanTingHeiS-R-GB"/>
                <a:sym typeface="FZLanTingHeiS-R-GB"/>
              </a:defRPr>
            </a:lvl1pPr>
          </a:lstStyle>
          <a:p>
            <a:r>
              <a:rPr lang="zh-CN" altLang="en-US" sz="900" dirty="0">
                <a:solidFill>
                  <a:schemeClr val="tx1"/>
                </a:solidFill>
                <a:latin typeface="宋体" panose="02010600030101010101" pitchFamily="2" charset="-122"/>
                <a:ea typeface="宋体" panose="02010600030101010101" pitchFamily="2" charset="-122"/>
              </a:rPr>
              <a:t>分析扫描工具</a:t>
            </a:r>
            <a:endParaRPr lang="en-US" altLang="zh-CN" sz="900" dirty="0">
              <a:solidFill>
                <a:schemeClr val="tx1"/>
              </a:solidFill>
              <a:latin typeface="宋体" panose="02010600030101010101" pitchFamily="2" charset="-122"/>
              <a:ea typeface="宋体" panose="02010600030101010101" pitchFamily="2" charset="-122"/>
            </a:endParaRPr>
          </a:p>
          <a:p>
            <a:r>
              <a:rPr lang="zh-CN" altLang="en-US" sz="900" dirty="0">
                <a:solidFill>
                  <a:schemeClr val="tx1"/>
                </a:solidFill>
                <a:latin typeface="宋体" panose="02010600030101010101" pitchFamily="2" charset="-122"/>
                <a:ea typeface="宋体" panose="02010600030101010101" pitchFamily="2" charset="-122"/>
              </a:rPr>
              <a:t>代码迁移工具</a:t>
            </a:r>
            <a:endParaRPr sz="900" dirty="0">
              <a:solidFill>
                <a:schemeClr val="tx1"/>
              </a:solidFill>
              <a:latin typeface="宋体" panose="02010600030101010101" pitchFamily="2" charset="-122"/>
              <a:ea typeface="宋体" panose="02010600030101010101" pitchFamily="2" charset="-122"/>
            </a:endParaRPr>
          </a:p>
        </p:txBody>
      </p:sp>
      <p:sp>
        <p:nvSpPr>
          <p:cNvPr id="124" name="文本框 10"/>
          <p:cNvSpPr txBox="1"/>
          <p:nvPr/>
        </p:nvSpPr>
        <p:spPr>
          <a:xfrm>
            <a:off x="6091937" y="2302674"/>
            <a:ext cx="980970" cy="34105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85691" tIns="85691" rIns="85691" bIns="85691">
            <a:spAutoFit/>
          </a:bodyPr>
          <a:lstStyle>
            <a:lvl1pPr algn="ctr" defTabSz="870965">
              <a:lnSpc>
                <a:spcPct val="110000"/>
              </a:lnSpc>
              <a:defRPr sz="2000">
                <a:solidFill>
                  <a:srgbClr val="FFFFFF"/>
                </a:solidFill>
                <a:latin typeface="FZLanTingHeiS-R-GB"/>
                <a:ea typeface="FZLanTingHeiS-R-GB"/>
                <a:cs typeface="FZLanTingHeiS-R-GB"/>
                <a:sym typeface="FZLanTingHeiS-R-GB"/>
              </a:defRPr>
            </a:lvl1pPr>
          </a:lstStyle>
          <a:p>
            <a:r>
              <a:rPr lang="zh-CN" altLang="en-US" sz="1049" b="1" dirty="0">
                <a:solidFill>
                  <a:schemeClr val="tx1"/>
                </a:solidFill>
                <a:latin typeface="宋体" panose="02010600030101010101" pitchFamily="2" charset="-122"/>
                <a:ea typeface="宋体" panose="02010600030101010101" pitchFamily="2" charset="-122"/>
                <a:cs typeface="Arial" panose="020B0604020202020204" pitchFamily="34" charset="0"/>
              </a:rPr>
              <a:t>使能合作伙伴</a:t>
            </a:r>
            <a:endParaRPr sz="1049" b="1" dirty="0">
              <a:solidFill>
                <a:schemeClr val="tx1"/>
              </a:solidFill>
              <a:latin typeface="宋体" panose="02010600030101010101" pitchFamily="2" charset="-122"/>
              <a:ea typeface="宋体" panose="02010600030101010101" pitchFamily="2" charset="-122"/>
              <a:cs typeface="Arial" panose="020B0604020202020204" pitchFamily="34" charset="0"/>
            </a:endParaRPr>
          </a:p>
        </p:txBody>
      </p:sp>
      <p:sp>
        <p:nvSpPr>
          <p:cNvPr id="125" name="矩形 124"/>
          <p:cNvSpPr/>
          <p:nvPr/>
        </p:nvSpPr>
        <p:spPr>
          <a:xfrm>
            <a:off x="556427" y="2027150"/>
            <a:ext cx="2523811" cy="3070905"/>
          </a:xfrm>
          <a:prstGeom prst="rect">
            <a:avLst/>
          </a:prstGeom>
          <a:noFill/>
          <a:ln w="15875" algn="ctr">
            <a:solidFill>
              <a:srgbClr val="C0C0C0"/>
            </a:solidFill>
            <a:prstDash val="solid"/>
            <a:miter lim="800000"/>
            <a:headEnd/>
            <a:tailEnd/>
          </a:ln>
          <a:effectLst>
            <a:outerShdw dist="35921" dir="2700000" algn="ctr" rotWithShape="0">
              <a:srgbClr val="808080"/>
            </a:outerShdw>
          </a:effectLst>
        </p:spPr>
        <p:txBody>
          <a:bodyPr wrap="none" lIns="89189" tIns="44597" rIns="89189" bIns="44597" anchor="ctr"/>
          <a:lstStyle/>
          <a:p>
            <a:pPr defTabSz="891822"/>
            <a:endParaRPr lang="zh-CN" altLang="en-US" sz="1199" kern="0" dirty="0">
              <a:solidFill>
                <a:sysClr val="windowText" lastClr="000000"/>
              </a:solidFill>
              <a:latin typeface="宋体" panose="02010600030101010101" pitchFamily="2" charset="-122"/>
            </a:endParaRPr>
          </a:p>
        </p:txBody>
      </p:sp>
      <p:sp>
        <p:nvSpPr>
          <p:cNvPr id="127" name="矩形 126"/>
          <p:cNvSpPr/>
          <p:nvPr/>
        </p:nvSpPr>
        <p:spPr>
          <a:xfrm>
            <a:off x="3154461" y="2019491"/>
            <a:ext cx="2669251" cy="3070905"/>
          </a:xfrm>
          <a:prstGeom prst="rect">
            <a:avLst/>
          </a:prstGeom>
          <a:noFill/>
          <a:ln w="15875" algn="ctr">
            <a:solidFill>
              <a:srgbClr val="C0C0C0"/>
            </a:solidFill>
            <a:prstDash val="solid"/>
            <a:miter lim="800000"/>
            <a:headEnd/>
            <a:tailEnd/>
          </a:ln>
          <a:effectLst>
            <a:outerShdw dist="35921" dir="2700000" algn="ctr" rotWithShape="0">
              <a:srgbClr val="808080"/>
            </a:outerShdw>
          </a:effectLst>
        </p:spPr>
        <p:txBody>
          <a:bodyPr wrap="none" lIns="89189" tIns="44597" rIns="89189" bIns="44597" anchor="ctr"/>
          <a:lstStyle/>
          <a:p>
            <a:pPr defTabSz="891822"/>
            <a:endParaRPr lang="zh-CN" altLang="en-US" sz="1199" kern="0" dirty="0">
              <a:solidFill>
                <a:sysClr val="windowText" lastClr="000000"/>
              </a:solidFill>
              <a:latin typeface="宋体" panose="02010600030101010101" pitchFamily="2" charset="-122"/>
            </a:endParaRPr>
          </a:p>
        </p:txBody>
      </p:sp>
      <p:sp>
        <p:nvSpPr>
          <p:cNvPr id="128" name="文本框 127"/>
          <p:cNvSpPr txBox="1"/>
          <p:nvPr/>
        </p:nvSpPr>
        <p:spPr>
          <a:xfrm>
            <a:off x="3457470" y="1842371"/>
            <a:ext cx="2063232" cy="381323"/>
          </a:xfrm>
          <a:prstGeom prst="rect">
            <a:avLst/>
          </a:prstGeom>
          <a:solidFill>
            <a:srgbClr val="FFFFFF"/>
          </a:solidFill>
        </p:spPr>
        <p:txBody>
          <a:bodyPr wrap="square" rtlCol="0">
            <a:spAutoFit/>
          </a:bodyPr>
          <a:lstStyle/>
          <a:p>
            <a:pPr>
              <a:lnSpc>
                <a:spcPts val="2579"/>
              </a:lnSpc>
            </a:pPr>
            <a:r>
              <a:rPr lang="zh-CN" altLang="en-US" sz="1799" b="1" dirty="0">
                <a:latin typeface="宋体" panose="02010600030101010101" pitchFamily="2" charset="-122"/>
              </a:rPr>
              <a:t>  鲲鹏是计算平台</a:t>
            </a:r>
          </a:p>
        </p:txBody>
      </p:sp>
      <p:sp>
        <p:nvSpPr>
          <p:cNvPr id="129" name="矩形 128"/>
          <p:cNvSpPr/>
          <p:nvPr/>
        </p:nvSpPr>
        <p:spPr>
          <a:xfrm>
            <a:off x="5885968" y="2033639"/>
            <a:ext cx="2669251" cy="3070905"/>
          </a:xfrm>
          <a:prstGeom prst="rect">
            <a:avLst/>
          </a:prstGeom>
          <a:noFill/>
          <a:ln w="15875" algn="ctr">
            <a:solidFill>
              <a:srgbClr val="C0C0C0"/>
            </a:solidFill>
            <a:prstDash val="solid"/>
            <a:miter lim="800000"/>
            <a:headEnd/>
            <a:tailEnd/>
          </a:ln>
          <a:effectLst>
            <a:outerShdw dist="35921" dir="2700000" algn="ctr" rotWithShape="0">
              <a:srgbClr val="808080"/>
            </a:outerShdw>
          </a:effectLst>
        </p:spPr>
        <p:txBody>
          <a:bodyPr wrap="none" lIns="89189" tIns="44597" rIns="89189" bIns="44597" anchor="ctr"/>
          <a:lstStyle/>
          <a:p>
            <a:pPr defTabSz="891822"/>
            <a:endParaRPr lang="zh-CN" altLang="en-US" sz="1199" kern="0" dirty="0">
              <a:solidFill>
                <a:sysClr val="windowText" lastClr="000000"/>
              </a:solidFill>
              <a:latin typeface="宋体" panose="02010600030101010101" pitchFamily="2" charset="-122"/>
            </a:endParaRPr>
          </a:p>
        </p:txBody>
      </p:sp>
      <p:sp>
        <p:nvSpPr>
          <p:cNvPr id="130" name="文本框 129"/>
          <p:cNvSpPr txBox="1"/>
          <p:nvPr/>
        </p:nvSpPr>
        <p:spPr>
          <a:xfrm>
            <a:off x="6040513" y="1830788"/>
            <a:ext cx="2360159" cy="381323"/>
          </a:xfrm>
          <a:prstGeom prst="rect">
            <a:avLst/>
          </a:prstGeom>
          <a:solidFill>
            <a:srgbClr val="FFFFFF"/>
          </a:solidFill>
        </p:spPr>
        <p:txBody>
          <a:bodyPr wrap="square" rtlCol="0">
            <a:spAutoFit/>
          </a:bodyPr>
          <a:lstStyle/>
          <a:p>
            <a:pPr>
              <a:lnSpc>
                <a:spcPts val="2579"/>
              </a:lnSpc>
            </a:pPr>
            <a:r>
              <a:rPr lang="zh-CN" altLang="en-US" sz="1799" b="1" dirty="0">
                <a:latin typeface="宋体" panose="02010600030101010101" pitchFamily="2" charset="-122"/>
              </a:rPr>
              <a:t>   鲲鹏是生态应用</a:t>
            </a:r>
          </a:p>
        </p:txBody>
      </p:sp>
      <p:sp>
        <p:nvSpPr>
          <p:cNvPr id="131" name="矩形 130"/>
          <p:cNvSpPr/>
          <p:nvPr/>
        </p:nvSpPr>
        <p:spPr>
          <a:xfrm>
            <a:off x="626224" y="3710528"/>
            <a:ext cx="2504456" cy="1420004"/>
          </a:xfrm>
          <a:prstGeom prst="rect">
            <a:avLst/>
          </a:prstGeom>
        </p:spPr>
        <p:txBody>
          <a:bodyPr wrap="square">
            <a:spAutoFit/>
          </a:bodyPr>
          <a:lstStyle/>
          <a:p>
            <a:pPr>
              <a:lnSpc>
                <a:spcPct val="150000"/>
              </a:lnSpc>
              <a:defRPr/>
            </a:pPr>
            <a:r>
              <a:rPr lang="zh-CN" altLang="en-US" sz="1049" b="1" dirty="0">
                <a:latin typeface="宋体" panose="02010600030101010101" pitchFamily="2" charset="-122"/>
                <a:cs typeface="Arial" panose="020B0604020202020204" pitchFamily="34" charset="0"/>
              </a:rPr>
              <a:t>制程工艺领先：</a:t>
            </a:r>
            <a:r>
              <a:rPr lang="zh-CN" altLang="en-US" sz="900" kern="0" dirty="0">
                <a:latin typeface="宋体" panose="02010600030101010101" pitchFamily="2" charset="-122"/>
              </a:rPr>
              <a:t>业界领先</a:t>
            </a:r>
            <a:r>
              <a:rPr lang="en-US" altLang="zh-CN" sz="900" kern="0" dirty="0">
                <a:latin typeface="宋体" panose="02010600030101010101" pitchFamily="2" charset="-122"/>
              </a:rPr>
              <a:t>7nm</a:t>
            </a:r>
            <a:r>
              <a:rPr lang="zh-CN" altLang="en-US" sz="900" kern="0" dirty="0">
                <a:latin typeface="宋体" panose="02010600030101010101" pitchFamily="2" charset="-122"/>
              </a:rPr>
              <a:t>制程，</a:t>
            </a:r>
            <a:endParaRPr lang="en-US" altLang="zh-CN" sz="900" kern="0" dirty="0">
              <a:latin typeface="宋体" panose="02010600030101010101" pitchFamily="2" charset="-122"/>
            </a:endParaRPr>
          </a:p>
          <a:p>
            <a:pPr>
              <a:lnSpc>
                <a:spcPct val="150000"/>
              </a:lnSpc>
              <a:defRPr/>
            </a:pPr>
            <a:r>
              <a:rPr lang="zh-CN" altLang="en-US" sz="900" kern="0" dirty="0">
                <a:latin typeface="宋体" panose="02010600030101010101" pitchFamily="2" charset="-122"/>
              </a:rPr>
              <a:t>多</a:t>
            </a:r>
            <a:r>
              <a:rPr lang="en-US" altLang="zh-CN" sz="900" kern="0" dirty="0">
                <a:latin typeface="宋体" panose="02010600030101010101" pitchFamily="2" charset="-122"/>
              </a:rPr>
              <a:t>Die</a:t>
            </a:r>
            <a:r>
              <a:rPr lang="zh-CN" altLang="en-US" sz="900" kern="0" dirty="0">
                <a:latin typeface="宋体" panose="02010600030101010101" pitchFamily="2" charset="-122"/>
              </a:rPr>
              <a:t>合封的</a:t>
            </a:r>
            <a:r>
              <a:rPr lang="en-US" altLang="zh-CN" sz="900" kern="0" dirty="0">
                <a:latin typeface="宋体" panose="02010600030101010101" pitchFamily="2" charset="-122"/>
              </a:rPr>
              <a:t>Chiplet</a:t>
            </a:r>
            <a:r>
              <a:rPr lang="zh-CN" altLang="en-US" sz="900" kern="0" dirty="0">
                <a:latin typeface="宋体" panose="02010600030101010101" pitchFamily="2" charset="-122"/>
              </a:rPr>
              <a:t>架构</a:t>
            </a:r>
            <a:endParaRPr lang="en-US" altLang="zh-CN" sz="900" b="1" dirty="0">
              <a:latin typeface="宋体" panose="02010600030101010101" pitchFamily="2" charset="-122"/>
              <a:cs typeface="Arial" panose="020B0604020202020204" pitchFamily="34" charset="0"/>
            </a:endParaRPr>
          </a:p>
          <a:p>
            <a:pPr>
              <a:lnSpc>
                <a:spcPct val="150000"/>
              </a:lnSpc>
              <a:defRPr/>
            </a:pPr>
            <a:r>
              <a:rPr lang="zh-CN" altLang="en-US" sz="1049" b="1" dirty="0">
                <a:latin typeface="宋体" panose="02010600030101010101" pitchFamily="2" charset="-122"/>
                <a:cs typeface="Arial" panose="020B0604020202020204" pitchFamily="34" charset="0"/>
              </a:rPr>
              <a:t>自研多核内核：</a:t>
            </a:r>
            <a:r>
              <a:rPr lang="zh-CN" altLang="en-US" sz="900" kern="0" dirty="0">
                <a:latin typeface="宋体" panose="02010600030101010101" pitchFamily="2" charset="-122"/>
              </a:rPr>
              <a:t>自研</a:t>
            </a:r>
            <a:r>
              <a:rPr lang="en-US" altLang="zh-CN" sz="900" kern="0" dirty="0">
                <a:latin typeface="宋体" panose="02010600030101010101" pitchFamily="2" charset="-122"/>
              </a:rPr>
              <a:t>CPU</a:t>
            </a:r>
            <a:r>
              <a:rPr lang="zh-CN" altLang="en-US" sz="900" kern="0" dirty="0">
                <a:latin typeface="宋体" panose="02010600030101010101" pitchFamily="2" charset="-122"/>
              </a:rPr>
              <a:t>内核算力提升</a:t>
            </a:r>
            <a:r>
              <a:rPr lang="en-US" altLang="zh-CN" sz="900" kern="0" dirty="0">
                <a:latin typeface="宋体" panose="02010600030101010101" pitchFamily="2" charset="-122"/>
              </a:rPr>
              <a:t>50%</a:t>
            </a:r>
            <a:r>
              <a:rPr lang="zh-CN" altLang="en-US" sz="900" kern="0" dirty="0">
                <a:latin typeface="宋体" panose="02010600030101010101" pitchFamily="2" charset="-122"/>
              </a:rPr>
              <a:t>，自研片间互联，支持多路互联</a:t>
            </a:r>
            <a:endParaRPr lang="en-US" altLang="zh-CN" sz="900" kern="0" dirty="0">
              <a:latin typeface="宋体" panose="02010600030101010101" pitchFamily="2" charset="-122"/>
            </a:endParaRPr>
          </a:p>
          <a:p>
            <a:pPr>
              <a:lnSpc>
                <a:spcPct val="150000"/>
              </a:lnSpc>
              <a:defRPr/>
            </a:pPr>
            <a:r>
              <a:rPr lang="zh-CN" altLang="en-US" sz="1049" b="1" dirty="0">
                <a:latin typeface="宋体" panose="02010600030101010101" pitchFamily="2" charset="-122"/>
                <a:cs typeface="Arial" panose="020B0604020202020204" pitchFamily="34" charset="0"/>
              </a:rPr>
              <a:t>率先支持下一代网络和接口：</a:t>
            </a:r>
            <a:r>
              <a:rPr lang="zh-CN" altLang="en-US" sz="900" kern="0" dirty="0">
                <a:latin typeface="宋体" panose="02010600030101010101" pitchFamily="2" charset="-122"/>
              </a:rPr>
              <a:t>支持</a:t>
            </a:r>
            <a:r>
              <a:rPr lang="en-US" altLang="zh-CN" sz="900" kern="0" dirty="0">
                <a:latin typeface="宋体" panose="02010600030101010101" pitchFamily="2" charset="-122"/>
              </a:rPr>
              <a:t>8</a:t>
            </a:r>
            <a:r>
              <a:rPr lang="zh-CN" altLang="en-US" sz="900" kern="0" dirty="0">
                <a:latin typeface="宋体" panose="02010600030101010101" pitchFamily="2" charset="-122"/>
              </a:rPr>
              <a:t>通道内存控制器和</a:t>
            </a:r>
            <a:r>
              <a:rPr lang="en-US" altLang="zh-CN" sz="900" kern="0" dirty="0">
                <a:latin typeface="宋体" panose="02010600030101010101" pitchFamily="2" charset="-122"/>
              </a:rPr>
              <a:t>100GE</a:t>
            </a:r>
            <a:r>
              <a:rPr lang="zh-CN" altLang="en-US" sz="900" kern="0" dirty="0">
                <a:latin typeface="宋体" panose="02010600030101010101" pitchFamily="2" charset="-122"/>
              </a:rPr>
              <a:t>端口</a:t>
            </a:r>
          </a:p>
        </p:txBody>
      </p:sp>
      <p:sp>
        <p:nvSpPr>
          <p:cNvPr id="132" name="矩形 131"/>
          <p:cNvSpPr/>
          <p:nvPr/>
        </p:nvSpPr>
        <p:spPr>
          <a:xfrm>
            <a:off x="3231355" y="2338881"/>
            <a:ext cx="2608406" cy="253787"/>
          </a:xfrm>
          <a:prstGeom prst="rect">
            <a:avLst/>
          </a:prstGeom>
        </p:spPr>
        <p:txBody>
          <a:bodyPr wrap="none">
            <a:spAutoFit/>
          </a:bodyPr>
          <a:lstStyle/>
          <a:p>
            <a:r>
              <a:rPr lang="zh-CN" altLang="en-US" sz="1049" b="1" dirty="0">
                <a:latin typeface="宋体" panose="02010600030101010101" pitchFamily="2" charset="-122"/>
                <a:cs typeface="Arial" panose="020B0604020202020204" pitchFamily="34" charset="0"/>
              </a:rPr>
              <a:t>处理器</a:t>
            </a:r>
            <a:r>
              <a:rPr lang="en-US" altLang="zh-CN" sz="1049" b="1" dirty="0">
                <a:latin typeface="宋体" panose="02010600030101010101" pitchFamily="2" charset="-122"/>
                <a:cs typeface="Arial" panose="020B0604020202020204" pitchFamily="34" charset="0"/>
              </a:rPr>
              <a:t>-&gt;</a:t>
            </a:r>
            <a:r>
              <a:rPr lang="zh-CN" altLang="en-US" sz="1049" b="1" dirty="0">
                <a:latin typeface="宋体" panose="02010600030101010101" pitchFamily="2" charset="-122"/>
                <a:cs typeface="Arial" panose="020B0604020202020204" pitchFamily="34" charset="0"/>
              </a:rPr>
              <a:t>单机</a:t>
            </a:r>
            <a:r>
              <a:rPr lang="en-US" altLang="zh-CN" sz="1049" b="1" dirty="0">
                <a:latin typeface="宋体" panose="02010600030101010101" pitchFamily="2" charset="-122"/>
                <a:cs typeface="Arial" panose="020B0604020202020204" pitchFamily="34" charset="0"/>
              </a:rPr>
              <a:t>-&gt;</a:t>
            </a:r>
            <a:r>
              <a:rPr lang="zh-CN" altLang="en-US" sz="1049" b="1" dirty="0">
                <a:latin typeface="宋体" panose="02010600030101010101" pitchFamily="2" charset="-122"/>
                <a:cs typeface="Arial" panose="020B0604020202020204" pitchFamily="34" charset="0"/>
              </a:rPr>
              <a:t>集群，鲲鹏开放硬件平台</a:t>
            </a:r>
            <a:endParaRPr lang="zh-CN" altLang="en-US" sz="1049" dirty="0">
              <a:latin typeface="宋体" panose="02010600030101010101" pitchFamily="2" charset="-122"/>
            </a:endParaRPr>
          </a:p>
        </p:txBody>
      </p:sp>
      <p:sp>
        <p:nvSpPr>
          <p:cNvPr id="133" name="矩形 132"/>
          <p:cNvSpPr/>
          <p:nvPr/>
        </p:nvSpPr>
        <p:spPr>
          <a:xfrm>
            <a:off x="3326771" y="3706233"/>
            <a:ext cx="2473754" cy="253787"/>
          </a:xfrm>
          <a:prstGeom prst="rect">
            <a:avLst/>
          </a:prstGeom>
        </p:spPr>
        <p:txBody>
          <a:bodyPr wrap="none">
            <a:spAutoFit/>
          </a:bodyPr>
          <a:lstStyle/>
          <a:p>
            <a:r>
              <a:rPr lang="zh-CN" altLang="en-US" sz="1049" b="1" dirty="0">
                <a:latin typeface="宋体" panose="02010600030101010101" pitchFamily="2" charset="-122"/>
                <a:cs typeface="Arial" panose="020B0604020202020204" pitchFamily="34" charset="0"/>
              </a:rPr>
              <a:t>完备的软件工具链，发挥鲲鹏最佳性能</a:t>
            </a:r>
            <a:endParaRPr lang="en-US" altLang="zh-CN" sz="1049" b="1" dirty="0">
              <a:latin typeface="宋体" panose="02010600030101010101" pitchFamily="2" charset="-122"/>
              <a:cs typeface="Arial" panose="020B0604020202020204" pitchFamily="34" charset="0"/>
            </a:endParaRPr>
          </a:p>
        </p:txBody>
      </p:sp>
      <p:pic>
        <p:nvPicPr>
          <p:cNvPr id="134" name="图片 133"/>
          <p:cNvPicPr>
            <a:picLocks noChangeAspect="1"/>
          </p:cNvPicPr>
          <p:nvPr/>
        </p:nvPicPr>
        <p:blipFill>
          <a:blip r:embed="rId9"/>
          <a:stretch>
            <a:fillRect/>
          </a:stretch>
        </p:blipFill>
        <p:spPr>
          <a:xfrm>
            <a:off x="3337086" y="4021872"/>
            <a:ext cx="1194487" cy="670751"/>
          </a:xfrm>
          <a:prstGeom prst="rect">
            <a:avLst/>
          </a:prstGeom>
        </p:spPr>
      </p:pic>
      <p:pic>
        <p:nvPicPr>
          <p:cNvPr id="135" name="图片 134"/>
          <p:cNvPicPr>
            <a:picLocks noChangeAspect="1"/>
          </p:cNvPicPr>
          <p:nvPr/>
        </p:nvPicPr>
        <p:blipFill>
          <a:blip r:embed="rId10"/>
          <a:stretch>
            <a:fillRect/>
          </a:stretch>
        </p:blipFill>
        <p:spPr>
          <a:xfrm>
            <a:off x="4567050" y="4021449"/>
            <a:ext cx="1200558" cy="675149"/>
          </a:xfrm>
          <a:prstGeom prst="rect">
            <a:avLst/>
          </a:prstGeom>
        </p:spPr>
      </p:pic>
      <p:sp>
        <p:nvSpPr>
          <p:cNvPr id="136" name="文本框 10"/>
          <p:cNvSpPr txBox="1"/>
          <p:nvPr/>
        </p:nvSpPr>
        <p:spPr>
          <a:xfrm>
            <a:off x="4752166" y="4665099"/>
            <a:ext cx="865553" cy="46948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85691" tIns="85691" rIns="85691" bIns="85691">
            <a:spAutoFit/>
          </a:bodyPr>
          <a:lstStyle>
            <a:lvl1pPr algn="ctr" defTabSz="870965">
              <a:lnSpc>
                <a:spcPct val="110000"/>
              </a:lnSpc>
              <a:defRPr sz="2000">
                <a:solidFill>
                  <a:srgbClr val="FFFFFF"/>
                </a:solidFill>
                <a:latin typeface="FZLanTingHeiS-R-GB"/>
                <a:ea typeface="FZLanTingHeiS-R-GB"/>
                <a:cs typeface="FZLanTingHeiS-R-GB"/>
                <a:sym typeface="FZLanTingHeiS-R-GB"/>
              </a:defRPr>
            </a:lvl1pPr>
          </a:lstStyle>
          <a:p>
            <a:r>
              <a:rPr lang="zh-CN" altLang="en-US" sz="900" dirty="0">
                <a:solidFill>
                  <a:schemeClr val="tx1"/>
                </a:solidFill>
                <a:latin typeface="宋体" panose="02010600030101010101" pitchFamily="2" charset="-122"/>
                <a:ea typeface="宋体" panose="02010600030101010101" pitchFamily="2" charset="-122"/>
              </a:rPr>
              <a:t>性能优化工具</a:t>
            </a:r>
            <a:endParaRPr lang="en-US" altLang="zh-CN" sz="900" dirty="0">
              <a:solidFill>
                <a:schemeClr val="tx1"/>
              </a:solidFill>
              <a:latin typeface="宋体" panose="02010600030101010101" pitchFamily="2" charset="-122"/>
              <a:ea typeface="宋体" panose="02010600030101010101" pitchFamily="2" charset="-122"/>
            </a:endParaRPr>
          </a:p>
          <a:p>
            <a:r>
              <a:rPr lang="zh-CN" altLang="en-US" sz="900" dirty="0">
                <a:solidFill>
                  <a:schemeClr val="tx1"/>
                </a:solidFill>
                <a:latin typeface="宋体" panose="02010600030101010101" pitchFamily="2" charset="-122"/>
                <a:ea typeface="宋体" panose="02010600030101010101" pitchFamily="2" charset="-122"/>
              </a:rPr>
              <a:t>加速库</a:t>
            </a:r>
            <a:endParaRPr sz="900" dirty="0">
              <a:solidFill>
                <a:schemeClr val="tx1"/>
              </a:solidFill>
              <a:latin typeface="宋体" panose="02010600030101010101" pitchFamily="2" charset="-122"/>
              <a:ea typeface="宋体" panose="02010600030101010101" pitchFamily="2" charset="-122"/>
            </a:endParaRPr>
          </a:p>
        </p:txBody>
      </p:sp>
      <p:sp>
        <p:nvSpPr>
          <p:cNvPr id="137" name="文本框 10"/>
          <p:cNvSpPr txBox="1"/>
          <p:nvPr/>
        </p:nvSpPr>
        <p:spPr>
          <a:xfrm>
            <a:off x="7365593" y="2301122"/>
            <a:ext cx="980970" cy="34105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85691" tIns="85691" rIns="85691" bIns="85691">
            <a:spAutoFit/>
          </a:bodyPr>
          <a:lstStyle>
            <a:lvl1pPr algn="ctr" defTabSz="870965">
              <a:lnSpc>
                <a:spcPct val="110000"/>
              </a:lnSpc>
              <a:defRPr sz="2000">
                <a:solidFill>
                  <a:srgbClr val="FFFFFF"/>
                </a:solidFill>
                <a:latin typeface="FZLanTingHeiS-R-GB"/>
                <a:ea typeface="FZLanTingHeiS-R-GB"/>
                <a:cs typeface="FZLanTingHeiS-R-GB"/>
                <a:sym typeface="FZLanTingHeiS-R-GB"/>
              </a:defRPr>
            </a:lvl1pPr>
          </a:lstStyle>
          <a:p>
            <a:r>
              <a:rPr lang="zh-CN" altLang="en-US" sz="1049" b="1" dirty="0">
                <a:solidFill>
                  <a:schemeClr val="tx1"/>
                </a:solidFill>
                <a:latin typeface="宋体" panose="02010600030101010101" pitchFamily="2" charset="-122"/>
                <a:ea typeface="宋体" panose="02010600030101010101" pitchFamily="2" charset="-122"/>
                <a:cs typeface="Arial" panose="020B0604020202020204" pitchFamily="34" charset="0"/>
              </a:rPr>
              <a:t>使能行业应用</a:t>
            </a:r>
            <a:endParaRPr sz="1049" b="1" dirty="0">
              <a:solidFill>
                <a:schemeClr val="tx1"/>
              </a:solidFill>
              <a:latin typeface="宋体" panose="02010600030101010101" pitchFamily="2" charset="-122"/>
              <a:ea typeface="宋体" panose="02010600030101010101" pitchFamily="2" charset="-122"/>
              <a:cs typeface="Arial" panose="020B0604020202020204" pitchFamily="34" charset="0"/>
            </a:endParaRPr>
          </a:p>
        </p:txBody>
      </p:sp>
      <p:grpSp>
        <p:nvGrpSpPr>
          <p:cNvPr id="138" name="组合 137"/>
          <p:cNvGrpSpPr/>
          <p:nvPr/>
        </p:nvGrpSpPr>
        <p:grpSpPr>
          <a:xfrm>
            <a:off x="6212026" y="2855880"/>
            <a:ext cx="807506" cy="1852349"/>
            <a:chOff x="8563244" y="2921945"/>
            <a:chExt cx="970540" cy="2470763"/>
          </a:xfrm>
        </p:grpSpPr>
        <p:grpSp>
          <p:nvGrpSpPr>
            <p:cNvPr id="139" name="组合 138"/>
            <p:cNvGrpSpPr/>
            <p:nvPr/>
          </p:nvGrpSpPr>
          <p:grpSpPr>
            <a:xfrm>
              <a:off x="8563244" y="2921945"/>
              <a:ext cx="970540" cy="2470763"/>
              <a:chOff x="8581906" y="2912614"/>
              <a:chExt cx="970540" cy="2470763"/>
            </a:xfrm>
          </p:grpSpPr>
          <p:sp>
            <p:nvSpPr>
              <p:cNvPr id="144" name="矩形 735"/>
              <p:cNvSpPr txBox="1"/>
              <p:nvPr/>
            </p:nvSpPr>
            <p:spPr>
              <a:xfrm>
                <a:off x="8581906" y="2921151"/>
                <a:ext cx="821716" cy="30789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76" rIns="34276">
                <a:spAutoFit/>
              </a:bodyPr>
              <a:lstStyle>
                <a:lvl1pPr algn="ctr" defTabSz="435481">
                  <a:defRPr sz="2000">
                    <a:solidFill>
                      <a:srgbClr val="FFFFFF"/>
                    </a:solidFill>
                    <a:latin typeface="Huawei Sans"/>
                    <a:ea typeface="Huawei Sans"/>
                    <a:cs typeface="Huawei Sans"/>
                    <a:sym typeface="Huawei Sans"/>
                  </a:defRPr>
                </a:lvl1pPr>
              </a:lstStyle>
              <a:p>
                <a:r>
                  <a:rPr lang="zh-CN" altLang="en-US" sz="900" dirty="0">
                    <a:solidFill>
                      <a:schemeClr val="tx1"/>
                    </a:solidFill>
                    <a:latin typeface="宋体" panose="02010600030101010101" pitchFamily="2" charset="-122"/>
                    <a:ea typeface="宋体" panose="02010600030101010101" pitchFamily="2" charset="-122"/>
                  </a:rPr>
                  <a:t>应用</a:t>
                </a:r>
                <a:endParaRPr sz="900" dirty="0">
                  <a:solidFill>
                    <a:schemeClr val="tx1"/>
                  </a:solidFill>
                  <a:latin typeface="宋体" panose="02010600030101010101" pitchFamily="2" charset="-122"/>
                  <a:ea typeface="宋体" panose="02010600030101010101" pitchFamily="2" charset="-122"/>
                </a:endParaRPr>
              </a:p>
            </p:txBody>
          </p:sp>
          <p:sp>
            <p:nvSpPr>
              <p:cNvPr id="145" name="矩形 734"/>
              <p:cNvSpPr txBox="1"/>
              <p:nvPr/>
            </p:nvSpPr>
            <p:spPr>
              <a:xfrm>
                <a:off x="8753382" y="3455662"/>
                <a:ext cx="568713" cy="30789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76" rIns="34276">
                <a:spAutoFit/>
              </a:bodyPr>
              <a:lstStyle>
                <a:lvl1pPr algn="ctr" defTabSz="435481">
                  <a:defRPr sz="2000">
                    <a:solidFill>
                      <a:srgbClr val="FFFFFF"/>
                    </a:solidFill>
                    <a:latin typeface="Huawei Sans"/>
                    <a:ea typeface="Huawei Sans"/>
                    <a:cs typeface="Huawei Sans"/>
                    <a:sym typeface="Huawei Sans"/>
                  </a:defRPr>
                </a:lvl1pPr>
              </a:lstStyle>
              <a:p>
                <a:r>
                  <a:rPr lang="zh-CN" altLang="en-US" sz="900" dirty="0">
                    <a:solidFill>
                      <a:schemeClr val="tx1"/>
                    </a:solidFill>
                    <a:latin typeface="宋体" panose="02010600030101010101" pitchFamily="2" charset="-122"/>
                    <a:ea typeface="宋体" panose="02010600030101010101" pitchFamily="2" charset="-122"/>
                  </a:rPr>
                  <a:t>中间件</a:t>
                </a:r>
                <a:r>
                  <a:rPr sz="900" dirty="0">
                    <a:solidFill>
                      <a:schemeClr val="tx1"/>
                    </a:solidFill>
                    <a:latin typeface="宋体" panose="02010600030101010101" pitchFamily="2" charset="-122"/>
                    <a:ea typeface="宋体" panose="02010600030101010101" pitchFamily="2" charset="-122"/>
                  </a:rPr>
                  <a:t> </a:t>
                </a:r>
              </a:p>
            </p:txBody>
          </p:sp>
          <p:sp>
            <p:nvSpPr>
              <p:cNvPr id="146" name="矩形 732"/>
              <p:cNvSpPr txBox="1"/>
              <p:nvPr/>
            </p:nvSpPr>
            <p:spPr>
              <a:xfrm>
                <a:off x="8786786" y="3955500"/>
                <a:ext cx="499353" cy="30789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76" rIns="34276">
                <a:spAutoFit/>
              </a:bodyPr>
              <a:lstStyle>
                <a:lvl1pPr algn="ctr" defTabSz="435481">
                  <a:defRPr sz="2000">
                    <a:solidFill>
                      <a:srgbClr val="FFFFFF"/>
                    </a:solidFill>
                    <a:latin typeface="Huawei Sans"/>
                    <a:ea typeface="Huawei Sans"/>
                    <a:cs typeface="Huawei Sans"/>
                    <a:sym typeface="Huawei Sans"/>
                  </a:defRPr>
                </a:lvl1pPr>
              </a:lstStyle>
              <a:p>
                <a:r>
                  <a:rPr lang="zh-CN" altLang="en-US" sz="900" dirty="0">
                    <a:solidFill>
                      <a:schemeClr val="tx1"/>
                    </a:solidFill>
                    <a:latin typeface="宋体" panose="02010600030101010101" pitchFamily="2" charset="-122"/>
                    <a:ea typeface="宋体" panose="02010600030101010101" pitchFamily="2" charset="-122"/>
                  </a:rPr>
                  <a:t>数据库</a:t>
                </a:r>
                <a:endParaRPr sz="900" dirty="0">
                  <a:solidFill>
                    <a:schemeClr val="tx1"/>
                  </a:solidFill>
                  <a:latin typeface="宋体" panose="02010600030101010101" pitchFamily="2" charset="-122"/>
                  <a:ea typeface="宋体" panose="02010600030101010101" pitchFamily="2" charset="-122"/>
                </a:endParaRPr>
              </a:p>
            </p:txBody>
          </p:sp>
          <p:sp>
            <p:nvSpPr>
              <p:cNvPr id="147" name="矩形 733"/>
              <p:cNvSpPr txBox="1"/>
              <p:nvPr/>
            </p:nvSpPr>
            <p:spPr>
              <a:xfrm>
                <a:off x="8799555" y="4504719"/>
                <a:ext cx="638072" cy="30789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76" rIns="34276">
                <a:spAutoFit/>
              </a:bodyPr>
              <a:lstStyle>
                <a:lvl1pPr algn="ctr" defTabSz="435481">
                  <a:defRPr sz="2000">
                    <a:solidFill>
                      <a:srgbClr val="FFFFFF"/>
                    </a:solidFill>
                    <a:latin typeface="Huawei Sans"/>
                    <a:ea typeface="Huawei Sans"/>
                    <a:cs typeface="Huawei Sans"/>
                    <a:sym typeface="Huawei Sans"/>
                  </a:defRPr>
                </a:lvl1pPr>
              </a:lstStyle>
              <a:p>
                <a:r>
                  <a:rPr lang="zh-CN" altLang="en-US" sz="900" dirty="0">
                    <a:solidFill>
                      <a:schemeClr val="tx1"/>
                    </a:solidFill>
                    <a:latin typeface="宋体" panose="02010600030101010101" pitchFamily="2" charset="-122"/>
                    <a:ea typeface="宋体" panose="02010600030101010101" pitchFamily="2" charset="-122"/>
                  </a:rPr>
                  <a:t>操作系统</a:t>
                </a:r>
                <a:endParaRPr sz="900" dirty="0">
                  <a:solidFill>
                    <a:schemeClr val="tx1"/>
                  </a:solidFill>
                  <a:latin typeface="宋体" panose="02010600030101010101" pitchFamily="2" charset="-122"/>
                  <a:ea typeface="宋体" panose="02010600030101010101" pitchFamily="2" charset="-122"/>
                </a:endParaRPr>
              </a:p>
            </p:txBody>
          </p:sp>
          <p:sp>
            <p:nvSpPr>
              <p:cNvPr id="148" name="Sever/PC"/>
              <p:cNvSpPr txBox="1"/>
              <p:nvPr/>
            </p:nvSpPr>
            <p:spPr>
              <a:xfrm>
                <a:off x="8778049" y="5025640"/>
                <a:ext cx="726279" cy="24687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9926" tIns="29926" rIns="29926" bIns="29926" anchor="ctr">
                <a:spAutoFit/>
              </a:bodyPr>
              <a:lstStyle>
                <a:lvl1pPr algn="ctr" defTabSz="465296">
                  <a:lnSpc>
                    <a:spcPct val="90000"/>
                  </a:lnSpc>
                  <a:spcBef>
                    <a:spcPts val="800"/>
                  </a:spcBef>
                  <a:defRPr sz="2000">
                    <a:solidFill>
                      <a:srgbClr val="FFFFFF"/>
                    </a:solidFill>
                    <a:latin typeface="Huawei Sans"/>
                    <a:ea typeface="Huawei Sans"/>
                    <a:cs typeface="Huawei Sans"/>
                    <a:sym typeface="Huawei Sans"/>
                  </a:defRPr>
                </a:lvl1pPr>
              </a:lstStyle>
              <a:p>
                <a:r>
                  <a:rPr lang="zh-CN" altLang="en-US" sz="900" dirty="0">
                    <a:solidFill>
                      <a:schemeClr val="tx1"/>
                    </a:solidFill>
                    <a:latin typeface="宋体" panose="02010600030101010101" pitchFamily="2" charset="-122"/>
                    <a:ea typeface="宋体" panose="02010600030101010101" pitchFamily="2" charset="-122"/>
                  </a:rPr>
                  <a:t>服务器</a:t>
                </a:r>
                <a:r>
                  <a:rPr sz="900" dirty="0">
                    <a:solidFill>
                      <a:schemeClr val="tx1"/>
                    </a:solidFill>
                    <a:latin typeface="宋体" panose="02010600030101010101" pitchFamily="2" charset="-122"/>
                    <a:ea typeface="宋体" panose="02010600030101010101" pitchFamily="2" charset="-122"/>
                  </a:rPr>
                  <a:t>/PC</a:t>
                </a:r>
              </a:p>
            </p:txBody>
          </p:sp>
          <p:grpSp>
            <p:nvGrpSpPr>
              <p:cNvPr id="149" name="成组"/>
              <p:cNvGrpSpPr/>
              <p:nvPr/>
            </p:nvGrpSpPr>
            <p:grpSpPr>
              <a:xfrm>
                <a:off x="8609631" y="2912614"/>
                <a:ext cx="942815" cy="360948"/>
                <a:chOff x="-36856" y="0"/>
                <a:chExt cx="1861946" cy="481688"/>
              </a:xfrm>
            </p:grpSpPr>
            <p:sp>
              <p:nvSpPr>
                <p:cNvPr id="154" name="线条"/>
                <p:cNvSpPr/>
                <p:nvPr/>
              </p:nvSpPr>
              <p:spPr>
                <a:xfrm>
                  <a:off x="26955" y="0"/>
                  <a:ext cx="1798135" cy="481688"/>
                </a:xfrm>
                <a:custGeom>
                  <a:avLst/>
                  <a:gdLst/>
                  <a:ahLst/>
                  <a:cxnLst>
                    <a:cxn ang="0">
                      <a:pos x="wd2" y="hd2"/>
                    </a:cxn>
                    <a:cxn ang="5400000">
                      <a:pos x="wd2" y="hd2"/>
                    </a:cxn>
                    <a:cxn ang="10800000">
                      <a:pos x="wd2" y="hd2"/>
                    </a:cxn>
                    <a:cxn ang="16200000">
                      <a:pos x="wd2" y="hd2"/>
                    </a:cxn>
                  </a:cxnLst>
                  <a:rect l="0" t="0" r="r" b="b"/>
                  <a:pathLst>
                    <a:path w="21600" h="21600" extrusionOk="0">
                      <a:moveTo>
                        <a:pt x="0" y="4242"/>
                      </a:moveTo>
                      <a:cubicBezTo>
                        <a:pt x="0" y="4092"/>
                        <a:pt x="0" y="3952"/>
                        <a:pt x="1" y="3818"/>
                      </a:cubicBezTo>
                      <a:cubicBezTo>
                        <a:pt x="2" y="3552"/>
                        <a:pt x="4" y="3317"/>
                        <a:pt x="8" y="3101"/>
                      </a:cubicBezTo>
                      <a:cubicBezTo>
                        <a:pt x="15" y="2669"/>
                        <a:pt x="31" y="2314"/>
                        <a:pt x="62" y="1950"/>
                      </a:cubicBezTo>
                      <a:cubicBezTo>
                        <a:pt x="140" y="1151"/>
                        <a:pt x="308" y="522"/>
                        <a:pt x="522" y="231"/>
                      </a:cubicBezTo>
                      <a:cubicBezTo>
                        <a:pt x="718" y="0"/>
                        <a:pt x="902" y="0"/>
                        <a:pt x="1270" y="0"/>
                      </a:cubicBezTo>
                      <a:lnTo>
                        <a:pt x="1264" y="0"/>
                      </a:lnTo>
                      <a:lnTo>
                        <a:pt x="20336" y="150"/>
                      </a:lnTo>
                      <a:cubicBezTo>
                        <a:pt x="20698" y="150"/>
                        <a:pt x="20882" y="150"/>
                        <a:pt x="21078" y="382"/>
                      </a:cubicBezTo>
                      <a:cubicBezTo>
                        <a:pt x="21292" y="672"/>
                        <a:pt x="21460" y="1301"/>
                        <a:pt x="21538" y="2100"/>
                      </a:cubicBezTo>
                      <a:cubicBezTo>
                        <a:pt x="21600" y="2830"/>
                        <a:pt x="21600" y="3517"/>
                        <a:pt x="21600" y="4891"/>
                      </a:cubicBezTo>
                      <a:lnTo>
                        <a:pt x="21600" y="16881"/>
                      </a:lnTo>
                      <a:cubicBezTo>
                        <a:pt x="21600" y="18234"/>
                        <a:pt x="21600" y="18921"/>
                        <a:pt x="21538" y="19650"/>
                      </a:cubicBezTo>
                      <a:cubicBezTo>
                        <a:pt x="21460" y="20449"/>
                        <a:pt x="21292" y="21078"/>
                        <a:pt x="21078" y="21369"/>
                      </a:cubicBezTo>
                      <a:cubicBezTo>
                        <a:pt x="20882" y="21600"/>
                        <a:pt x="20698" y="21600"/>
                        <a:pt x="20330" y="21600"/>
                      </a:cubicBezTo>
                      <a:lnTo>
                        <a:pt x="1264" y="21450"/>
                      </a:lnTo>
                      <a:cubicBezTo>
                        <a:pt x="902" y="21450"/>
                        <a:pt x="718" y="21450"/>
                        <a:pt x="522" y="21218"/>
                      </a:cubicBezTo>
                      <a:cubicBezTo>
                        <a:pt x="308" y="20928"/>
                        <a:pt x="140" y="20299"/>
                        <a:pt x="62" y="19500"/>
                      </a:cubicBezTo>
                      <a:cubicBezTo>
                        <a:pt x="0" y="18770"/>
                        <a:pt x="0" y="18083"/>
                        <a:pt x="0" y="16709"/>
                      </a:cubicBezTo>
                      <a:cubicBezTo>
                        <a:pt x="0" y="14410"/>
                        <a:pt x="0" y="13915"/>
                        <a:pt x="0" y="11616"/>
                      </a:cubicBezTo>
                      <a:cubicBezTo>
                        <a:pt x="0" y="10467"/>
                        <a:pt x="0" y="9317"/>
                        <a:pt x="0" y="8168"/>
                      </a:cubicBezTo>
                    </a:path>
                  </a:pathLst>
                </a:custGeom>
                <a:noFill/>
                <a:ln w="3175" cap="flat">
                  <a:solidFill>
                    <a:schemeClr val="bg1">
                      <a:lumMod val="60000"/>
                      <a:lumOff val="40000"/>
                    </a:schemeClr>
                  </a:solidFill>
                  <a:prstDash val="solid"/>
                  <a:miter lim="800000"/>
                </a:ln>
                <a:effectLst/>
              </p:spPr>
              <p:txBody>
                <a:bodyPr wrap="square" lIns="19340" tIns="19340" rIns="19340" bIns="19340" numCol="1" anchor="ctr">
                  <a:noAutofit/>
                </a:bodyPr>
                <a:lstStyle/>
                <a:p>
                  <a:pPr algn="ctr" defTabSz="329945">
                    <a:lnSpc>
                      <a:spcPct val="110000"/>
                    </a:lnSpc>
                    <a:defRPr spc="139">
                      <a:solidFill>
                        <a:srgbClr val="C7010B"/>
                      </a:solidFill>
                      <a:latin typeface="FZLanTingHeiS-R-GB"/>
                      <a:ea typeface="FZLanTingHeiS-R-GB"/>
                      <a:cs typeface="FZLanTingHeiS-R-GB"/>
                      <a:sym typeface="FZLanTingHeiS-R-GB"/>
                    </a:defRPr>
                  </a:pPr>
                  <a:endParaRPr sz="900" dirty="0">
                    <a:latin typeface="宋体" panose="02010600030101010101" pitchFamily="2" charset="-122"/>
                  </a:endParaRPr>
                </a:p>
              </p:txBody>
            </p:sp>
            <p:sp>
              <p:nvSpPr>
                <p:cNvPr id="155" name="圆形"/>
                <p:cNvSpPr/>
                <p:nvPr/>
              </p:nvSpPr>
              <p:spPr>
                <a:xfrm>
                  <a:off x="-36856" y="134700"/>
                  <a:ext cx="142192" cy="96085"/>
                </a:xfrm>
                <a:prstGeom prst="ellipse">
                  <a:avLst/>
                </a:prstGeom>
                <a:solidFill>
                  <a:srgbClr val="C70001"/>
                </a:solidFill>
                <a:ln w="12700" cap="flat">
                  <a:noFill/>
                  <a:miter lim="400000"/>
                </a:ln>
                <a:effectLst/>
              </p:spPr>
              <p:txBody>
                <a:bodyPr wrap="square" lIns="85691" tIns="85691" rIns="85691" bIns="85691" numCol="1" anchor="ctr">
                  <a:noAutofit/>
                </a:bodyPr>
                <a:lstStyle/>
                <a:p>
                  <a:endParaRPr sz="900" dirty="0">
                    <a:latin typeface="宋体" panose="02010600030101010101" pitchFamily="2" charset="-122"/>
                  </a:endParaRPr>
                </a:p>
              </p:txBody>
            </p:sp>
          </p:grpSp>
          <p:sp>
            <p:nvSpPr>
              <p:cNvPr id="150" name="线条"/>
              <p:cNvSpPr/>
              <p:nvPr/>
            </p:nvSpPr>
            <p:spPr>
              <a:xfrm>
                <a:off x="8641942" y="3440068"/>
                <a:ext cx="910504" cy="360948"/>
              </a:xfrm>
              <a:custGeom>
                <a:avLst/>
                <a:gdLst/>
                <a:ahLst/>
                <a:cxnLst>
                  <a:cxn ang="0">
                    <a:pos x="wd2" y="hd2"/>
                  </a:cxn>
                  <a:cxn ang="5400000">
                    <a:pos x="wd2" y="hd2"/>
                  </a:cxn>
                  <a:cxn ang="10800000">
                    <a:pos x="wd2" y="hd2"/>
                  </a:cxn>
                  <a:cxn ang="16200000">
                    <a:pos x="wd2" y="hd2"/>
                  </a:cxn>
                </a:cxnLst>
                <a:rect l="0" t="0" r="r" b="b"/>
                <a:pathLst>
                  <a:path w="21600" h="21600" extrusionOk="0">
                    <a:moveTo>
                      <a:pt x="0" y="4242"/>
                    </a:moveTo>
                    <a:cubicBezTo>
                      <a:pt x="0" y="4092"/>
                      <a:pt x="0" y="3952"/>
                      <a:pt x="1" y="3818"/>
                    </a:cubicBezTo>
                    <a:cubicBezTo>
                      <a:pt x="2" y="3552"/>
                      <a:pt x="4" y="3317"/>
                      <a:pt x="8" y="3101"/>
                    </a:cubicBezTo>
                    <a:cubicBezTo>
                      <a:pt x="15" y="2669"/>
                      <a:pt x="31" y="2314"/>
                      <a:pt x="62" y="1950"/>
                    </a:cubicBezTo>
                    <a:cubicBezTo>
                      <a:pt x="140" y="1151"/>
                      <a:pt x="308" y="522"/>
                      <a:pt x="522" y="231"/>
                    </a:cubicBezTo>
                    <a:cubicBezTo>
                      <a:pt x="718" y="0"/>
                      <a:pt x="902" y="0"/>
                      <a:pt x="1270" y="0"/>
                    </a:cubicBezTo>
                    <a:lnTo>
                      <a:pt x="1264" y="0"/>
                    </a:lnTo>
                    <a:lnTo>
                      <a:pt x="20336" y="150"/>
                    </a:lnTo>
                    <a:cubicBezTo>
                      <a:pt x="20698" y="150"/>
                      <a:pt x="20882" y="150"/>
                      <a:pt x="21078" y="382"/>
                    </a:cubicBezTo>
                    <a:cubicBezTo>
                      <a:pt x="21292" y="672"/>
                      <a:pt x="21460" y="1301"/>
                      <a:pt x="21538" y="2100"/>
                    </a:cubicBezTo>
                    <a:cubicBezTo>
                      <a:pt x="21600" y="2830"/>
                      <a:pt x="21600" y="3517"/>
                      <a:pt x="21600" y="4891"/>
                    </a:cubicBezTo>
                    <a:lnTo>
                      <a:pt x="21600" y="16881"/>
                    </a:lnTo>
                    <a:cubicBezTo>
                      <a:pt x="21600" y="18234"/>
                      <a:pt x="21600" y="18921"/>
                      <a:pt x="21538" y="19650"/>
                    </a:cubicBezTo>
                    <a:cubicBezTo>
                      <a:pt x="21460" y="20449"/>
                      <a:pt x="21292" y="21078"/>
                      <a:pt x="21078" y="21369"/>
                    </a:cubicBezTo>
                    <a:cubicBezTo>
                      <a:pt x="20882" y="21600"/>
                      <a:pt x="20698" y="21600"/>
                      <a:pt x="20330" y="21600"/>
                    </a:cubicBezTo>
                    <a:lnTo>
                      <a:pt x="1264" y="21450"/>
                    </a:lnTo>
                    <a:cubicBezTo>
                      <a:pt x="902" y="21450"/>
                      <a:pt x="718" y="21450"/>
                      <a:pt x="522" y="21218"/>
                    </a:cubicBezTo>
                    <a:cubicBezTo>
                      <a:pt x="308" y="20928"/>
                      <a:pt x="140" y="20299"/>
                      <a:pt x="62" y="19500"/>
                    </a:cubicBezTo>
                    <a:cubicBezTo>
                      <a:pt x="0" y="18770"/>
                      <a:pt x="0" y="18083"/>
                      <a:pt x="0" y="16709"/>
                    </a:cubicBezTo>
                    <a:cubicBezTo>
                      <a:pt x="0" y="14410"/>
                      <a:pt x="0" y="13915"/>
                      <a:pt x="0" y="11616"/>
                    </a:cubicBezTo>
                    <a:cubicBezTo>
                      <a:pt x="0" y="10467"/>
                      <a:pt x="0" y="9317"/>
                      <a:pt x="0" y="8168"/>
                    </a:cubicBezTo>
                  </a:path>
                </a:pathLst>
              </a:custGeom>
              <a:noFill/>
              <a:ln w="3175" cap="flat">
                <a:solidFill>
                  <a:schemeClr val="bg1">
                    <a:lumMod val="60000"/>
                    <a:lumOff val="40000"/>
                  </a:schemeClr>
                </a:solidFill>
                <a:prstDash val="solid"/>
                <a:miter lim="800000"/>
              </a:ln>
              <a:effectLst/>
            </p:spPr>
            <p:txBody>
              <a:bodyPr wrap="square" lIns="19340" tIns="19340" rIns="19340" bIns="19340" numCol="1" anchor="ctr">
                <a:noAutofit/>
              </a:bodyPr>
              <a:lstStyle/>
              <a:p>
                <a:pPr algn="ctr" defTabSz="329945">
                  <a:lnSpc>
                    <a:spcPct val="110000"/>
                  </a:lnSpc>
                  <a:defRPr spc="139">
                    <a:solidFill>
                      <a:srgbClr val="C7010B"/>
                    </a:solidFill>
                    <a:latin typeface="FZLanTingHeiS-R-GB"/>
                    <a:ea typeface="FZLanTingHeiS-R-GB"/>
                    <a:cs typeface="FZLanTingHeiS-R-GB"/>
                    <a:sym typeface="FZLanTingHeiS-R-GB"/>
                  </a:defRPr>
                </a:pPr>
                <a:endParaRPr sz="900" dirty="0">
                  <a:latin typeface="宋体" panose="02010600030101010101" pitchFamily="2" charset="-122"/>
                </a:endParaRPr>
              </a:p>
            </p:txBody>
          </p:sp>
          <p:sp>
            <p:nvSpPr>
              <p:cNvPr id="151" name="线条"/>
              <p:cNvSpPr/>
              <p:nvPr/>
            </p:nvSpPr>
            <p:spPr>
              <a:xfrm>
                <a:off x="8641942" y="3967522"/>
                <a:ext cx="910504" cy="360948"/>
              </a:xfrm>
              <a:custGeom>
                <a:avLst/>
                <a:gdLst/>
                <a:ahLst/>
                <a:cxnLst>
                  <a:cxn ang="0">
                    <a:pos x="wd2" y="hd2"/>
                  </a:cxn>
                  <a:cxn ang="5400000">
                    <a:pos x="wd2" y="hd2"/>
                  </a:cxn>
                  <a:cxn ang="10800000">
                    <a:pos x="wd2" y="hd2"/>
                  </a:cxn>
                  <a:cxn ang="16200000">
                    <a:pos x="wd2" y="hd2"/>
                  </a:cxn>
                </a:cxnLst>
                <a:rect l="0" t="0" r="r" b="b"/>
                <a:pathLst>
                  <a:path w="21600" h="21600" extrusionOk="0">
                    <a:moveTo>
                      <a:pt x="0" y="4242"/>
                    </a:moveTo>
                    <a:cubicBezTo>
                      <a:pt x="0" y="4092"/>
                      <a:pt x="0" y="3952"/>
                      <a:pt x="1" y="3818"/>
                    </a:cubicBezTo>
                    <a:cubicBezTo>
                      <a:pt x="2" y="3552"/>
                      <a:pt x="4" y="3317"/>
                      <a:pt x="8" y="3101"/>
                    </a:cubicBezTo>
                    <a:cubicBezTo>
                      <a:pt x="15" y="2669"/>
                      <a:pt x="31" y="2314"/>
                      <a:pt x="62" y="1950"/>
                    </a:cubicBezTo>
                    <a:cubicBezTo>
                      <a:pt x="140" y="1151"/>
                      <a:pt x="308" y="522"/>
                      <a:pt x="522" y="231"/>
                    </a:cubicBezTo>
                    <a:cubicBezTo>
                      <a:pt x="718" y="0"/>
                      <a:pt x="902" y="0"/>
                      <a:pt x="1270" y="0"/>
                    </a:cubicBezTo>
                    <a:lnTo>
                      <a:pt x="1264" y="0"/>
                    </a:lnTo>
                    <a:lnTo>
                      <a:pt x="20336" y="150"/>
                    </a:lnTo>
                    <a:cubicBezTo>
                      <a:pt x="20698" y="150"/>
                      <a:pt x="20882" y="150"/>
                      <a:pt x="21078" y="382"/>
                    </a:cubicBezTo>
                    <a:cubicBezTo>
                      <a:pt x="21292" y="672"/>
                      <a:pt x="21460" y="1301"/>
                      <a:pt x="21538" y="2100"/>
                    </a:cubicBezTo>
                    <a:cubicBezTo>
                      <a:pt x="21600" y="2830"/>
                      <a:pt x="21600" y="3517"/>
                      <a:pt x="21600" y="4891"/>
                    </a:cubicBezTo>
                    <a:lnTo>
                      <a:pt x="21600" y="16881"/>
                    </a:lnTo>
                    <a:cubicBezTo>
                      <a:pt x="21600" y="18234"/>
                      <a:pt x="21600" y="18921"/>
                      <a:pt x="21538" y="19650"/>
                    </a:cubicBezTo>
                    <a:cubicBezTo>
                      <a:pt x="21460" y="20449"/>
                      <a:pt x="21292" y="21078"/>
                      <a:pt x="21078" y="21369"/>
                    </a:cubicBezTo>
                    <a:cubicBezTo>
                      <a:pt x="20882" y="21600"/>
                      <a:pt x="20698" y="21600"/>
                      <a:pt x="20330" y="21600"/>
                    </a:cubicBezTo>
                    <a:lnTo>
                      <a:pt x="1264" y="21450"/>
                    </a:lnTo>
                    <a:cubicBezTo>
                      <a:pt x="902" y="21450"/>
                      <a:pt x="718" y="21450"/>
                      <a:pt x="522" y="21218"/>
                    </a:cubicBezTo>
                    <a:cubicBezTo>
                      <a:pt x="308" y="20928"/>
                      <a:pt x="140" y="20299"/>
                      <a:pt x="62" y="19500"/>
                    </a:cubicBezTo>
                    <a:cubicBezTo>
                      <a:pt x="0" y="18770"/>
                      <a:pt x="0" y="18083"/>
                      <a:pt x="0" y="16709"/>
                    </a:cubicBezTo>
                    <a:cubicBezTo>
                      <a:pt x="0" y="14410"/>
                      <a:pt x="0" y="13915"/>
                      <a:pt x="0" y="11616"/>
                    </a:cubicBezTo>
                    <a:cubicBezTo>
                      <a:pt x="0" y="10467"/>
                      <a:pt x="0" y="9317"/>
                      <a:pt x="0" y="8168"/>
                    </a:cubicBezTo>
                  </a:path>
                </a:pathLst>
              </a:custGeom>
              <a:noFill/>
              <a:ln w="3175" cap="flat">
                <a:solidFill>
                  <a:schemeClr val="bg1">
                    <a:lumMod val="40000"/>
                    <a:lumOff val="60000"/>
                  </a:schemeClr>
                </a:solidFill>
                <a:prstDash val="solid"/>
                <a:miter lim="800000"/>
              </a:ln>
              <a:effectLst/>
            </p:spPr>
            <p:txBody>
              <a:bodyPr wrap="square" lIns="19340" tIns="19340" rIns="19340" bIns="19340" numCol="1" anchor="ctr">
                <a:noAutofit/>
              </a:bodyPr>
              <a:lstStyle/>
              <a:p>
                <a:pPr algn="ctr" defTabSz="329945">
                  <a:lnSpc>
                    <a:spcPct val="110000"/>
                  </a:lnSpc>
                  <a:defRPr spc="139">
                    <a:solidFill>
                      <a:srgbClr val="C7010B"/>
                    </a:solidFill>
                    <a:latin typeface="FZLanTingHeiS-R-GB"/>
                    <a:ea typeface="FZLanTingHeiS-R-GB"/>
                    <a:cs typeface="FZLanTingHeiS-R-GB"/>
                    <a:sym typeface="FZLanTingHeiS-R-GB"/>
                  </a:defRPr>
                </a:pPr>
                <a:endParaRPr sz="900" dirty="0">
                  <a:latin typeface="宋体" panose="02010600030101010101" pitchFamily="2" charset="-122"/>
                </a:endParaRPr>
              </a:p>
            </p:txBody>
          </p:sp>
          <p:sp>
            <p:nvSpPr>
              <p:cNvPr id="152" name="线条"/>
              <p:cNvSpPr/>
              <p:nvPr/>
            </p:nvSpPr>
            <p:spPr>
              <a:xfrm>
                <a:off x="8641942" y="4494975"/>
                <a:ext cx="910504" cy="360948"/>
              </a:xfrm>
              <a:custGeom>
                <a:avLst/>
                <a:gdLst/>
                <a:ahLst/>
                <a:cxnLst>
                  <a:cxn ang="0">
                    <a:pos x="wd2" y="hd2"/>
                  </a:cxn>
                  <a:cxn ang="5400000">
                    <a:pos x="wd2" y="hd2"/>
                  </a:cxn>
                  <a:cxn ang="10800000">
                    <a:pos x="wd2" y="hd2"/>
                  </a:cxn>
                  <a:cxn ang="16200000">
                    <a:pos x="wd2" y="hd2"/>
                  </a:cxn>
                </a:cxnLst>
                <a:rect l="0" t="0" r="r" b="b"/>
                <a:pathLst>
                  <a:path w="21600" h="21600" extrusionOk="0">
                    <a:moveTo>
                      <a:pt x="0" y="4242"/>
                    </a:moveTo>
                    <a:cubicBezTo>
                      <a:pt x="0" y="4092"/>
                      <a:pt x="0" y="3952"/>
                      <a:pt x="1" y="3818"/>
                    </a:cubicBezTo>
                    <a:cubicBezTo>
                      <a:pt x="2" y="3552"/>
                      <a:pt x="4" y="3317"/>
                      <a:pt x="8" y="3101"/>
                    </a:cubicBezTo>
                    <a:cubicBezTo>
                      <a:pt x="15" y="2669"/>
                      <a:pt x="31" y="2314"/>
                      <a:pt x="62" y="1950"/>
                    </a:cubicBezTo>
                    <a:cubicBezTo>
                      <a:pt x="140" y="1151"/>
                      <a:pt x="308" y="522"/>
                      <a:pt x="522" y="231"/>
                    </a:cubicBezTo>
                    <a:cubicBezTo>
                      <a:pt x="718" y="0"/>
                      <a:pt x="902" y="0"/>
                      <a:pt x="1270" y="0"/>
                    </a:cubicBezTo>
                    <a:lnTo>
                      <a:pt x="1264" y="0"/>
                    </a:lnTo>
                    <a:lnTo>
                      <a:pt x="20336" y="150"/>
                    </a:lnTo>
                    <a:cubicBezTo>
                      <a:pt x="20698" y="150"/>
                      <a:pt x="20882" y="150"/>
                      <a:pt x="21078" y="382"/>
                    </a:cubicBezTo>
                    <a:cubicBezTo>
                      <a:pt x="21292" y="672"/>
                      <a:pt x="21460" y="1301"/>
                      <a:pt x="21538" y="2100"/>
                    </a:cubicBezTo>
                    <a:cubicBezTo>
                      <a:pt x="21600" y="2830"/>
                      <a:pt x="21600" y="3517"/>
                      <a:pt x="21600" y="4891"/>
                    </a:cubicBezTo>
                    <a:lnTo>
                      <a:pt x="21600" y="16881"/>
                    </a:lnTo>
                    <a:cubicBezTo>
                      <a:pt x="21600" y="18234"/>
                      <a:pt x="21600" y="18921"/>
                      <a:pt x="21538" y="19650"/>
                    </a:cubicBezTo>
                    <a:cubicBezTo>
                      <a:pt x="21460" y="20449"/>
                      <a:pt x="21292" y="21078"/>
                      <a:pt x="21078" y="21369"/>
                    </a:cubicBezTo>
                    <a:cubicBezTo>
                      <a:pt x="20882" y="21600"/>
                      <a:pt x="20698" y="21600"/>
                      <a:pt x="20330" y="21600"/>
                    </a:cubicBezTo>
                    <a:lnTo>
                      <a:pt x="1264" y="21450"/>
                    </a:lnTo>
                    <a:cubicBezTo>
                      <a:pt x="902" y="21450"/>
                      <a:pt x="718" y="21450"/>
                      <a:pt x="522" y="21218"/>
                    </a:cubicBezTo>
                    <a:cubicBezTo>
                      <a:pt x="308" y="20928"/>
                      <a:pt x="140" y="20299"/>
                      <a:pt x="62" y="19500"/>
                    </a:cubicBezTo>
                    <a:cubicBezTo>
                      <a:pt x="0" y="18770"/>
                      <a:pt x="0" y="18083"/>
                      <a:pt x="0" y="16709"/>
                    </a:cubicBezTo>
                    <a:cubicBezTo>
                      <a:pt x="0" y="14410"/>
                      <a:pt x="0" y="13915"/>
                      <a:pt x="0" y="11616"/>
                    </a:cubicBezTo>
                    <a:cubicBezTo>
                      <a:pt x="0" y="10467"/>
                      <a:pt x="0" y="9317"/>
                      <a:pt x="0" y="8168"/>
                    </a:cubicBezTo>
                  </a:path>
                </a:pathLst>
              </a:custGeom>
              <a:noFill/>
              <a:ln w="3175" cap="flat">
                <a:solidFill>
                  <a:schemeClr val="bg1">
                    <a:lumMod val="60000"/>
                    <a:lumOff val="40000"/>
                  </a:schemeClr>
                </a:solidFill>
                <a:prstDash val="solid"/>
                <a:miter lim="800000"/>
              </a:ln>
              <a:effectLst/>
            </p:spPr>
            <p:txBody>
              <a:bodyPr wrap="square" lIns="19340" tIns="19340" rIns="19340" bIns="19340" numCol="1" anchor="ctr">
                <a:noAutofit/>
              </a:bodyPr>
              <a:lstStyle/>
              <a:p>
                <a:pPr algn="ctr" defTabSz="329945">
                  <a:lnSpc>
                    <a:spcPct val="110000"/>
                  </a:lnSpc>
                  <a:defRPr spc="139">
                    <a:solidFill>
                      <a:srgbClr val="C7010B"/>
                    </a:solidFill>
                    <a:latin typeface="FZLanTingHeiS-R-GB"/>
                    <a:ea typeface="FZLanTingHeiS-R-GB"/>
                    <a:cs typeface="FZLanTingHeiS-R-GB"/>
                    <a:sym typeface="FZLanTingHeiS-R-GB"/>
                  </a:defRPr>
                </a:pPr>
                <a:endParaRPr sz="900" dirty="0">
                  <a:latin typeface="宋体" panose="02010600030101010101" pitchFamily="2" charset="-122"/>
                </a:endParaRPr>
              </a:p>
            </p:txBody>
          </p:sp>
          <p:sp>
            <p:nvSpPr>
              <p:cNvPr id="153" name="线条"/>
              <p:cNvSpPr/>
              <p:nvPr/>
            </p:nvSpPr>
            <p:spPr>
              <a:xfrm>
                <a:off x="8641942" y="5022429"/>
                <a:ext cx="910504" cy="360948"/>
              </a:xfrm>
              <a:custGeom>
                <a:avLst/>
                <a:gdLst/>
                <a:ahLst/>
                <a:cxnLst>
                  <a:cxn ang="0">
                    <a:pos x="wd2" y="hd2"/>
                  </a:cxn>
                  <a:cxn ang="5400000">
                    <a:pos x="wd2" y="hd2"/>
                  </a:cxn>
                  <a:cxn ang="10800000">
                    <a:pos x="wd2" y="hd2"/>
                  </a:cxn>
                  <a:cxn ang="16200000">
                    <a:pos x="wd2" y="hd2"/>
                  </a:cxn>
                </a:cxnLst>
                <a:rect l="0" t="0" r="r" b="b"/>
                <a:pathLst>
                  <a:path w="21600" h="21600" extrusionOk="0">
                    <a:moveTo>
                      <a:pt x="0" y="4242"/>
                    </a:moveTo>
                    <a:cubicBezTo>
                      <a:pt x="0" y="4092"/>
                      <a:pt x="0" y="3952"/>
                      <a:pt x="1" y="3818"/>
                    </a:cubicBezTo>
                    <a:cubicBezTo>
                      <a:pt x="2" y="3552"/>
                      <a:pt x="4" y="3317"/>
                      <a:pt x="8" y="3101"/>
                    </a:cubicBezTo>
                    <a:cubicBezTo>
                      <a:pt x="15" y="2669"/>
                      <a:pt x="31" y="2314"/>
                      <a:pt x="62" y="1950"/>
                    </a:cubicBezTo>
                    <a:cubicBezTo>
                      <a:pt x="140" y="1151"/>
                      <a:pt x="308" y="522"/>
                      <a:pt x="522" y="231"/>
                    </a:cubicBezTo>
                    <a:cubicBezTo>
                      <a:pt x="718" y="0"/>
                      <a:pt x="902" y="0"/>
                      <a:pt x="1270" y="0"/>
                    </a:cubicBezTo>
                    <a:lnTo>
                      <a:pt x="1264" y="0"/>
                    </a:lnTo>
                    <a:lnTo>
                      <a:pt x="20336" y="150"/>
                    </a:lnTo>
                    <a:cubicBezTo>
                      <a:pt x="20698" y="150"/>
                      <a:pt x="20882" y="150"/>
                      <a:pt x="21078" y="382"/>
                    </a:cubicBezTo>
                    <a:cubicBezTo>
                      <a:pt x="21292" y="672"/>
                      <a:pt x="21460" y="1301"/>
                      <a:pt x="21538" y="2100"/>
                    </a:cubicBezTo>
                    <a:cubicBezTo>
                      <a:pt x="21600" y="2830"/>
                      <a:pt x="21600" y="3517"/>
                      <a:pt x="21600" y="4891"/>
                    </a:cubicBezTo>
                    <a:lnTo>
                      <a:pt x="21600" y="16881"/>
                    </a:lnTo>
                    <a:cubicBezTo>
                      <a:pt x="21600" y="18234"/>
                      <a:pt x="21600" y="18921"/>
                      <a:pt x="21538" y="19650"/>
                    </a:cubicBezTo>
                    <a:cubicBezTo>
                      <a:pt x="21460" y="20449"/>
                      <a:pt x="21292" y="21078"/>
                      <a:pt x="21078" y="21369"/>
                    </a:cubicBezTo>
                    <a:cubicBezTo>
                      <a:pt x="20882" y="21600"/>
                      <a:pt x="20698" y="21600"/>
                      <a:pt x="20330" y="21600"/>
                    </a:cubicBezTo>
                    <a:lnTo>
                      <a:pt x="1264" y="21450"/>
                    </a:lnTo>
                    <a:cubicBezTo>
                      <a:pt x="902" y="21450"/>
                      <a:pt x="718" y="21450"/>
                      <a:pt x="522" y="21218"/>
                    </a:cubicBezTo>
                    <a:cubicBezTo>
                      <a:pt x="308" y="20928"/>
                      <a:pt x="140" y="20299"/>
                      <a:pt x="62" y="19500"/>
                    </a:cubicBezTo>
                    <a:cubicBezTo>
                      <a:pt x="0" y="18770"/>
                      <a:pt x="0" y="18083"/>
                      <a:pt x="0" y="16709"/>
                    </a:cubicBezTo>
                    <a:cubicBezTo>
                      <a:pt x="0" y="14410"/>
                      <a:pt x="0" y="13915"/>
                      <a:pt x="0" y="11616"/>
                    </a:cubicBezTo>
                    <a:cubicBezTo>
                      <a:pt x="0" y="10467"/>
                      <a:pt x="0" y="9317"/>
                      <a:pt x="0" y="8168"/>
                    </a:cubicBezTo>
                  </a:path>
                </a:pathLst>
              </a:custGeom>
              <a:noFill/>
              <a:ln w="3175" cap="flat">
                <a:solidFill>
                  <a:schemeClr val="bg1">
                    <a:lumMod val="60000"/>
                    <a:lumOff val="40000"/>
                  </a:schemeClr>
                </a:solidFill>
                <a:prstDash val="solid"/>
                <a:miter lim="800000"/>
              </a:ln>
              <a:effectLst/>
            </p:spPr>
            <p:txBody>
              <a:bodyPr wrap="square" lIns="19340" tIns="19340" rIns="19340" bIns="19340" numCol="1" anchor="ctr">
                <a:noAutofit/>
              </a:bodyPr>
              <a:lstStyle/>
              <a:p>
                <a:pPr algn="ctr" defTabSz="329945">
                  <a:lnSpc>
                    <a:spcPct val="110000"/>
                  </a:lnSpc>
                  <a:defRPr spc="139">
                    <a:solidFill>
                      <a:srgbClr val="C7010B"/>
                    </a:solidFill>
                    <a:latin typeface="FZLanTingHeiS-R-GB"/>
                    <a:ea typeface="FZLanTingHeiS-R-GB"/>
                    <a:cs typeface="FZLanTingHeiS-R-GB"/>
                    <a:sym typeface="FZLanTingHeiS-R-GB"/>
                  </a:defRPr>
                </a:pPr>
                <a:endParaRPr sz="900" dirty="0">
                  <a:latin typeface="宋体" panose="02010600030101010101" pitchFamily="2" charset="-122"/>
                </a:endParaRPr>
              </a:p>
            </p:txBody>
          </p:sp>
        </p:grpSp>
        <p:sp>
          <p:nvSpPr>
            <p:cNvPr id="140" name="圆形"/>
            <p:cNvSpPr/>
            <p:nvPr/>
          </p:nvSpPr>
          <p:spPr>
            <a:xfrm>
              <a:off x="8595614" y="3561634"/>
              <a:ext cx="72000" cy="72000"/>
            </a:xfrm>
            <a:prstGeom prst="ellipse">
              <a:avLst/>
            </a:prstGeom>
            <a:solidFill>
              <a:srgbClr val="C70001"/>
            </a:solidFill>
            <a:ln w="12700" cap="flat">
              <a:noFill/>
              <a:miter lim="400000"/>
            </a:ln>
            <a:effectLst/>
          </p:spPr>
          <p:txBody>
            <a:bodyPr wrap="square" lIns="85691" tIns="85691" rIns="85691" bIns="85691" numCol="1" anchor="ctr">
              <a:noAutofit/>
            </a:bodyPr>
            <a:lstStyle/>
            <a:p>
              <a:endParaRPr sz="900" dirty="0">
                <a:latin typeface="宋体" panose="02010600030101010101" pitchFamily="2" charset="-122"/>
              </a:endParaRPr>
            </a:p>
          </p:txBody>
        </p:sp>
        <p:sp>
          <p:nvSpPr>
            <p:cNvPr id="141" name="圆形"/>
            <p:cNvSpPr/>
            <p:nvPr/>
          </p:nvSpPr>
          <p:spPr>
            <a:xfrm>
              <a:off x="8604075" y="4074381"/>
              <a:ext cx="72000" cy="72000"/>
            </a:xfrm>
            <a:prstGeom prst="ellipse">
              <a:avLst/>
            </a:prstGeom>
            <a:solidFill>
              <a:srgbClr val="C70001"/>
            </a:solidFill>
            <a:ln w="12700" cap="flat">
              <a:noFill/>
              <a:miter lim="400000"/>
            </a:ln>
            <a:effectLst/>
          </p:spPr>
          <p:txBody>
            <a:bodyPr wrap="square" lIns="85691" tIns="85691" rIns="85691" bIns="85691" numCol="1" anchor="ctr">
              <a:noAutofit/>
            </a:bodyPr>
            <a:lstStyle/>
            <a:p>
              <a:endParaRPr sz="900" dirty="0">
                <a:latin typeface="宋体" panose="02010600030101010101" pitchFamily="2" charset="-122"/>
              </a:endParaRPr>
            </a:p>
          </p:txBody>
        </p:sp>
        <p:sp>
          <p:nvSpPr>
            <p:cNvPr id="142" name="圆形"/>
            <p:cNvSpPr/>
            <p:nvPr/>
          </p:nvSpPr>
          <p:spPr>
            <a:xfrm>
              <a:off x="8604075" y="4606897"/>
              <a:ext cx="72000" cy="72000"/>
            </a:xfrm>
            <a:prstGeom prst="ellipse">
              <a:avLst/>
            </a:prstGeom>
            <a:solidFill>
              <a:srgbClr val="C70001"/>
            </a:solidFill>
            <a:ln w="12700" cap="flat">
              <a:noFill/>
              <a:miter lim="400000"/>
            </a:ln>
            <a:effectLst/>
          </p:spPr>
          <p:txBody>
            <a:bodyPr wrap="square" lIns="85691" tIns="85691" rIns="85691" bIns="85691" numCol="1" anchor="ctr">
              <a:noAutofit/>
            </a:bodyPr>
            <a:lstStyle/>
            <a:p>
              <a:endParaRPr sz="900" dirty="0">
                <a:latin typeface="宋体" panose="02010600030101010101" pitchFamily="2" charset="-122"/>
              </a:endParaRPr>
            </a:p>
          </p:txBody>
        </p:sp>
        <p:sp>
          <p:nvSpPr>
            <p:cNvPr id="143" name="圆形"/>
            <p:cNvSpPr/>
            <p:nvPr/>
          </p:nvSpPr>
          <p:spPr>
            <a:xfrm>
              <a:off x="8595614" y="5122659"/>
              <a:ext cx="72000" cy="72000"/>
            </a:xfrm>
            <a:prstGeom prst="ellipse">
              <a:avLst/>
            </a:prstGeom>
            <a:solidFill>
              <a:srgbClr val="C70001"/>
            </a:solidFill>
            <a:ln w="12700" cap="flat">
              <a:noFill/>
              <a:miter lim="400000"/>
            </a:ln>
            <a:effectLst/>
          </p:spPr>
          <p:txBody>
            <a:bodyPr wrap="square" lIns="85691" tIns="85691" rIns="85691" bIns="85691" numCol="1" anchor="ctr">
              <a:noAutofit/>
            </a:bodyPr>
            <a:lstStyle/>
            <a:p>
              <a:endParaRPr sz="900" dirty="0">
                <a:latin typeface="宋体" panose="02010600030101010101" pitchFamily="2" charset="-122"/>
              </a:endParaRPr>
            </a:p>
          </p:txBody>
        </p:sp>
      </p:grpSp>
      <p:grpSp>
        <p:nvGrpSpPr>
          <p:cNvPr id="156" name="组合 155"/>
          <p:cNvGrpSpPr/>
          <p:nvPr/>
        </p:nvGrpSpPr>
        <p:grpSpPr>
          <a:xfrm>
            <a:off x="7439863" y="2854567"/>
            <a:ext cx="763065" cy="1871344"/>
            <a:chOff x="8584744" y="2896609"/>
            <a:chExt cx="1017816" cy="2496099"/>
          </a:xfrm>
        </p:grpSpPr>
        <p:grpSp>
          <p:nvGrpSpPr>
            <p:cNvPr id="157" name="组合 156"/>
            <p:cNvGrpSpPr/>
            <p:nvPr/>
          </p:nvGrpSpPr>
          <p:grpSpPr>
            <a:xfrm>
              <a:off x="8590969" y="2896609"/>
              <a:ext cx="1011591" cy="2496099"/>
              <a:chOff x="8609631" y="2887278"/>
              <a:chExt cx="1011591" cy="2496099"/>
            </a:xfrm>
          </p:grpSpPr>
          <p:sp>
            <p:nvSpPr>
              <p:cNvPr id="162" name="矩形 735"/>
              <p:cNvSpPr txBox="1"/>
              <p:nvPr/>
            </p:nvSpPr>
            <p:spPr>
              <a:xfrm>
                <a:off x="8634269" y="2887278"/>
                <a:ext cx="821716" cy="30789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76" rIns="34276">
                <a:spAutoFit/>
              </a:bodyPr>
              <a:lstStyle>
                <a:lvl1pPr algn="ctr" defTabSz="435481">
                  <a:defRPr sz="2000">
                    <a:solidFill>
                      <a:srgbClr val="FFFFFF"/>
                    </a:solidFill>
                    <a:latin typeface="Huawei Sans"/>
                    <a:ea typeface="Huawei Sans"/>
                    <a:cs typeface="Huawei Sans"/>
                    <a:sym typeface="Huawei Sans"/>
                  </a:defRPr>
                </a:lvl1pPr>
              </a:lstStyle>
              <a:p>
                <a:r>
                  <a:rPr lang="zh-CN" altLang="en-US" sz="900" dirty="0">
                    <a:solidFill>
                      <a:schemeClr val="tx1"/>
                    </a:solidFill>
                    <a:latin typeface="宋体" panose="02010600030101010101" pitchFamily="2" charset="-122"/>
                    <a:ea typeface="宋体" panose="02010600030101010101" pitchFamily="2" charset="-122"/>
                  </a:rPr>
                  <a:t>大数据</a:t>
                </a:r>
                <a:endParaRPr sz="900" dirty="0">
                  <a:solidFill>
                    <a:schemeClr val="tx1"/>
                  </a:solidFill>
                  <a:latin typeface="宋体" panose="02010600030101010101" pitchFamily="2" charset="-122"/>
                  <a:ea typeface="宋体" panose="02010600030101010101" pitchFamily="2" charset="-122"/>
                </a:endParaRPr>
              </a:p>
            </p:txBody>
          </p:sp>
          <p:sp>
            <p:nvSpPr>
              <p:cNvPr id="163" name="矩形 734"/>
              <p:cNvSpPr txBox="1"/>
              <p:nvPr/>
            </p:nvSpPr>
            <p:spPr>
              <a:xfrm>
                <a:off x="8682175" y="3425173"/>
                <a:ext cx="939047" cy="30789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76" rIns="34276">
                <a:spAutoFit/>
              </a:bodyPr>
              <a:lstStyle>
                <a:lvl1pPr algn="ctr" defTabSz="435481">
                  <a:defRPr sz="2000">
                    <a:solidFill>
                      <a:srgbClr val="FFFFFF"/>
                    </a:solidFill>
                    <a:latin typeface="Huawei Sans"/>
                    <a:ea typeface="Huawei Sans"/>
                    <a:cs typeface="Huawei Sans"/>
                    <a:sym typeface="Huawei Sans"/>
                  </a:defRPr>
                </a:lvl1pPr>
              </a:lstStyle>
              <a:p>
                <a:r>
                  <a:rPr lang="zh-CN" altLang="en-US" sz="900" dirty="0">
                    <a:solidFill>
                      <a:schemeClr val="tx1"/>
                    </a:solidFill>
                    <a:latin typeface="宋体" panose="02010600030101010101" pitchFamily="2" charset="-122"/>
                    <a:ea typeface="宋体" panose="02010600030101010101" pitchFamily="2" charset="-122"/>
                  </a:rPr>
                  <a:t>分布式存储</a:t>
                </a:r>
                <a:r>
                  <a:rPr sz="900" dirty="0">
                    <a:solidFill>
                      <a:schemeClr val="tx1"/>
                    </a:solidFill>
                    <a:latin typeface="宋体" panose="02010600030101010101" pitchFamily="2" charset="-122"/>
                    <a:ea typeface="宋体" panose="02010600030101010101" pitchFamily="2" charset="-122"/>
                  </a:rPr>
                  <a:t> </a:t>
                </a:r>
              </a:p>
            </p:txBody>
          </p:sp>
          <p:sp>
            <p:nvSpPr>
              <p:cNvPr id="164" name="矩形 732"/>
              <p:cNvSpPr txBox="1"/>
              <p:nvPr/>
            </p:nvSpPr>
            <p:spPr>
              <a:xfrm>
                <a:off x="8720660" y="3922858"/>
                <a:ext cx="862075" cy="30789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76" rIns="34276">
                <a:spAutoFit/>
              </a:bodyPr>
              <a:lstStyle>
                <a:lvl1pPr algn="ctr" defTabSz="435481">
                  <a:defRPr sz="2000">
                    <a:solidFill>
                      <a:srgbClr val="FFFFFF"/>
                    </a:solidFill>
                    <a:latin typeface="Huawei Sans"/>
                    <a:ea typeface="Huawei Sans"/>
                    <a:cs typeface="Huawei Sans"/>
                    <a:sym typeface="Huawei Sans"/>
                  </a:defRPr>
                </a:lvl1pPr>
              </a:lstStyle>
              <a:p>
                <a:r>
                  <a:rPr lang="zh-CN" altLang="en-US" sz="900" dirty="0">
                    <a:solidFill>
                      <a:schemeClr val="tx1"/>
                    </a:solidFill>
                    <a:latin typeface="宋体" panose="02010600030101010101" pitchFamily="2" charset="-122"/>
                    <a:ea typeface="宋体" panose="02010600030101010101" pitchFamily="2" charset="-122"/>
                  </a:rPr>
                  <a:t>高性能计算</a:t>
                </a:r>
                <a:endParaRPr sz="900" dirty="0">
                  <a:solidFill>
                    <a:schemeClr val="tx1"/>
                  </a:solidFill>
                  <a:latin typeface="宋体" panose="02010600030101010101" pitchFamily="2" charset="-122"/>
                  <a:ea typeface="宋体" panose="02010600030101010101" pitchFamily="2" charset="-122"/>
                </a:endParaRPr>
              </a:p>
            </p:txBody>
          </p:sp>
          <p:sp>
            <p:nvSpPr>
              <p:cNvPr id="165" name="矩形 733"/>
              <p:cNvSpPr txBox="1"/>
              <p:nvPr/>
            </p:nvSpPr>
            <p:spPr>
              <a:xfrm>
                <a:off x="8743131" y="4481136"/>
                <a:ext cx="708125" cy="30789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76" rIns="34276">
                <a:spAutoFit/>
              </a:bodyPr>
              <a:lstStyle>
                <a:lvl1pPr algn="ctr" defTabSz="435481">
                  <a:defRPr sz="2000">
                    <a:solidFill>
                      <a:srgbClr val="FFFFFF"/>
                    </a:solidFill>
                    <a:latin typeface="Huawei Sans"/>
                    <a:ea typeface="Huawei Sans"/>
                    <a:cs typeface="Huawei Sans"/>
                    <a:sym typeface="Huawei Sans"/>
                  </a:defRPr>
                </a:lvl1pPr>
              </a:lstStyle>
              <a:p>
                <a:r>
                  <a:rPr lang="zh-CN" altLang="en-US" sz="900" dirty="0">
                    <a:solidFill>
                      <a:schemeClr val="tx1"/>
                    </a:solidFill>
                    <a:latin typeface="宋体" panose="02010600030101010101" pitchFamily="2" charset="-122"/>
                    <a:ea typeface="宋体" panose="02010600030101010101" pitchFamily="2" charset="-122"/>
                  </a:rPr>
                  <a:t>原生应用</a:t>
                </a:r>
                <a:endParaRPr sz="900" dirty="0">
                  <a:solidFill>
                    <a:schemeClr val="tx1"/>
                  </a:solidFill>
                  <a:latin typeface="宋体" panose="02010600030101010101" pitchFamily="2" charset="-122"/>
                  <a:ea typeface="宋体" panose="02010600030101010101" pitchFamily="2" charset="-122"/>
                </a:endParaRPr>
              </a:p>
            </p:txBody>
          </p:sp>
          <p:sp>
            <p:nvSpPr>
              <p:cNvPr id="166" name="Sever/PC"/>
              <p:cNvSpPr txBox="1"/>
              <p:nvPr/>
            </p:nvSpPr>
            <p:spPr>
              <a:xfrm>
                <a:off x="8734054" y="5008547"/>
                <a:ext cx="726280" cy="24687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9926" tIns="29926" rIns="29926" bIns="29926" anchor="ctr">
                <a:spAutoFit/>
              </a:bodyPr>
              <a:lstStyle>
                <a:lvl1pPr algn="ctr" defTabSz="465296">
                  <a:lnSpc>
                    <a:spcPct val="90000"/>
                  </a:lnSpc>
                  <a:spcBef>
                    <a:spcPts val="800"/>
                  </a:spcBef>
                  <a:defRPr sz="2000">
                    <a:solidFill>
                      <a:srgbClr val="FFFFFF"/>
                    </a:solidFill>
                    <a:latin typeface="Huawei Sans"/>
                    <a:ea typeface="Huawei Sans"/>
                    <a:cs typeface="Huawei Sans"/>
                    <a:sym typeface="Huawei Sans"/>
                  </a:defRPr>
                </a:lvl1pPr>
              </a:lstStyle>
              <a:p>
                <a:r>
                  <a:rPr lang="zh-CN" altLang="en-US" sz="900" dirty="0">
                    <a:solidFill>
                      <a:schemeClr val="tx1"/>
                    </a:solidFill>
                    <a:latin typeface="宋体" panose="02010600030101010101" pitchFamily="2" charset="-122"/>
                    <a:ea typeface="宋体" panose="02010600030101010101" pitchFamily="2" charset="-122"/>
                  </a:rPr>
                  <a:t>云服务</a:t>
                </a:r>
                <a:endParaRPr sz="900" dirty="0">
                  <a:solidFill>
                    <a:schemeClr val="tx1"/>
                  </a:solidFill>
                  <a:latin typeface="宋体" panose="02010600030101010101" pitchFamily="2" charset="-122"/>
                  <a:ea typeface="宋体" panose="02010600030101010101" pitchFamily="2" charset="-122"/>
                </a:endParaRPr>
              </a:p>
            </p:txBody>
          </p:sp>
          <p:grpSp>
            <p:nvGrpSpPr>
              <p:cNvPr id="167" name="成组"/>
              <p:cNvGrpSpPr/>
              <p:nvPr/>
            </p:nvGrpSpPr>
            <p:grpSpPr>
              <a:xfrm>
                <a:off x="8609631" y="2912614"/>
                <a:ext cx="942815" cy="360948"/>
                <a:chOff x="-36856" y="0"/>
                <a:chExt cx="1861946" cy="481688"/>
              </a:xfrm>
            </p:grpSpPr>
            <p:sp>
              <p:nvSpPr>
                <p:cNvPr id="172" name="线条"/>
                <p:cNvSpPr/>
                <p:nvPr/>
              </p:nvSpPr>
              <p:spPr>
                <a:xfrm>
                  <a:off x="26955" y="0"/>
                  <a:ext cx="1798135" cy="481688"/>
                </a:xfrm>
                <a:custGeom>
                  <a:avLst/>
                  <a:gdLst/>
                  <a:ahLst/>
                  <a:cxnLst>
                    <a:cxn ang="0">
                      <a:pos x="wd2" y="hd2"/>
                    </a:cxn>
                    <a:cxn ang="5400000">
                      <a:pos x="wd2" y="hd2"/>
                    </a:cxn>
                    <a:cxn ang="10800000">
                      <a:pos x="wd2" y="hd2"/>
                    </a:cxn>
                    <a:cxn ang="16200000">
                      <a:pos x="wd2" y="hd2"/>
                    </a:cxn>
                  </a:cxnLst>
                  <a:rect l="0" t="0" r="r" b="b"/>
                  <a:pathLst>
                    <a:path w="21600" h="21600" extrusionOk="0">
                      <a:moveTo>
                        <a:pt x="0" y="4242"/>
                      </a:moveTo>
                      <a:cubicBezTo>
                        <a:pt x="0" y="4092"/>
                        <a:pt x="0" y="3952"/>
                        <a:pt x="1" y="3818"/>
                      </a:cubicBezTo>
                      <a:cubicBezTo>
                        <a:pt x="2" y="3552"/>
                        <a:pt x="4" y="3317"/>
                        <a:pt x="8" y="3101"/>
                      </a:cubicBezTo>
                      <a:cubicBezTo>
                        <a:pt x="15" y="2669"/>
                        <a:pt x="31" y="2314"/>
                        <a:pt x="62" y="1950"/>
                      </a:cubicBezTo>
                      <a:cubicBezTo>
                        <a:pt x="140" y="1151"/>
                        <a:pt x="308" y="522"/>
                        <a:pt x="522" y="231"/>
                      </a:cubicBezTo>
                      <a:cubicBezTo>
                        <a:pt x="718" y="0"/>
                        <a:pt x="902" y="0"/>
                        <a:pt x="1270" y="0"/>
                      </a:cubicBezTo>
                      <a:lnTo>
                        <a:pt x="1264" y="0"/>
                      </a:lnTo>
                      <a:lnTo>
                        <a:pt x="20336" y="150"/>
                      </a:lnTo>
                      <a:cubicBezTo>
                        <a:pt x="20698" y="150"/>
                        <a:pt x="20882" y="150"/>
                        <a:pt x="21078" y="382"/>
                      </a:cubicBezTo>
                      <a:cubicBezTo>
                        <a:pt x="21292" y="672"/>
                        <a:pt x="21460" y="1301"/>
                        <a:pt x="21538" y="2100"/>
                      </a:cubicBezTo>
                      <a:cubicBezTo>
                        <a:pt x="21600" y="2830"/>
                        <a:pt x="21600" y="3517"/>
                        <a:pt x="21600" y="4891"/>
                      </a:cubicBezTo>
                      <a:lnTo>
                        <a:pt x="21600" y="16881"/>
                      </a:lnTo>
                      <a:cubicBezTo>
                        <a:pt x="21600" y="18234"/>
                        <a:pt x="21600" y="18921"/>
                        <a:pt x="21538" y="19650"/>
                      </a:cubicBezTo>
                      <a:cubicBezTo>
                        <a:pt x="21460" y="20449"/>
                        <a:pt x="21292" y="21078"/>
                        <a:pt x="21078" y="21369"/>
                      </a:cubicBezTo>
                      <a:cubicBezTo>
                        <a:pt x="20882" y="21600"/>
                        <a:pt x="20698" y="21600"/>
                        <a:pt x="20330" y="21600"/>
                      </a:cubicBezTo>
                      <a:lnTo>
                        <a:pt x="1264" y="21450"/>
                      </a:lnTo>
                      <a:cubicBezTo>
                        <a:pt x="902" y="21450"/>
                        <a:pt x="718" y="21450"/>
                        <a:pt x="522" y="21218"/>
                      </a:cubicBezTo>
                      <a:cubicBezTo>
                        <a:pt x="308" y="20928"/>
                        <a:pt x="140" y="20299"/>
                        <a:pt x="62" y="19500"/>
                      </a:cubicBezTo>
                      <a:cubicBezTo>
                        <a:pt x="0" y="18770"/>
                        <a:pt x="0" y="18083"/>
                        <a:pt x="0" y="16709"/>
                      </a:cubicBezTo>
                      <a:cubicBezTo>
                        <a:pt x="0" y="14410"/>
                        <a:pt x="0" y="13915"/>
                        <a:pt x="0" y="11616"/>
                      </a:cubicBezTo>
                      <a:cubicBezTo>
                        <a:pt x="0" y="10467"/>
                        <a:pt x="0" y="9317"/>
                        <a:pt x="0" y="8168"/>
                      </a:cubicBezTo>
                    </a:path>
                  </a:pathLst>
                </a:custGeom>
                <a:noFill/>
                <a:ln w="3175" cap="flat">
                  <a:solidFill>
                    <a:schemeClr val="bg1">
                      <a:lumMod val="60000"/>
                      <a:lumOff val="40000"/>
                    </a:schemeClr>
                  </a:solidFill>
                  <a:prstDash val="solid"/>
                  <a:miter lim="800000"/>
                </a:ln>
                <a:effectLst/>
              </p:spPr>
              <p:txBody>
                <a:bodyPr wrap="square" lIns="19340" tIns="19340" rIns="19340" bIns="19340" numCol="1" anchor="ctr">
                  <a:noAutofit/>
                </a:bodyPr>
                <a:lstStyle/>
                <a:p>
                  <a:pPr algn="ctr" defTabSz="329945">
                    <a:lnSpc>
                      <a:spcPct val="110000"/>
                    </a:lnSpc>
                    <a:defRPr spc="139">
                      <a:solidFill>
                        <a:srgbClr val="C7010B"/>
                      </a:solidFill>
                      <a:latin typeface="FZLanTingHeiS-R-GB"/>
                      <a:ea typeface="FZLanTingHeiS-R-GB"/>
                      <a:cs typeface="FZLanTingHeiS-R-GB"/>
                      <a:sym typeface="FZLanTingHeiS-R-GB"/>
                    </a:defRPr>
                  </a:pPr>
                  <a:endParaRPr sz="900" dirty="0">
                    <a:latin typeface="宋体" panose="02010600030101010101" pitchFamily="2" charset="-122"/>
                  </a:endParaRPr>
                </a:p>
              </p:txBody>
            </p:sp>
            <p:sp>
              <p:nvSpPr>
                <p:cNvPr id="173" name="圆形"/>
                <p:cNvSpPr/>
                <p:nvPr/>
              </p:nvSpPr>
              <p:spPr>
                <a:xfrm>
                  <a:off x="-36856" y="96785"/>
                  <a:ext cx="142191" cy="96085"/>
                </a:xfrm>
                <a:prstGeom prst="ellipse">
                  <a:avLst/>
                </a:prstGeom>
                <a:solidFill>
                  <a:srgbClr val="C70001"/>
                </a:solidFill>
                <a:ln w="12700" cap="flat">
                  <a:noFill/>
                  <a:miter lim="400000"/>
                </a:ln>
                <a:effectLst/>
              </p:spPr>
              <p:txBody>
                <a:bodyPr wrap="square" lIns="85691" tIns="85691" rIns="85691" bIns="85691" numCol="1" anchor="ctr">
                  <a:noAutofit/>
                </a:bodyPr>
                <a:lstStyle/>
                <a:p>
                  <a:endParaRPr sz="900" dirty="0">
                    <a:latin typeface="宋体" panose="02010600030101010101" pitchFamily="2" charset="-122"/>
                  </a:endParaRPr>
                </a:p>
              </p:txBody>
            </p:sp>
          </p:grpSp>
          <p:sp>
            <p:nvSpPr>
              <p:cNvPr id="168" name="线条"/>
              <p:cNvSpPr/>
              <p:nvPr/>
            </p:nvSpPr>
            <p:spPr>
              <a:xfrm>
                <a:off x="8641942" y="3440068"/>
                <a:ext cx="910504" cy="360948"/>
              </a:xfrm>
              <a:custGeom>
                <a:avLst/>
                <a:gdLst/>
                <a:ahLst/>
                <a:cxnLst>
                  <a:cxn ang="0">
                    <a:pos x="wd2" y="hd2"/>
                  </a:cxn>
                  <a:cxn ang="5400000">
                    <a:pos x="wd2" y="hd2"/>
                  </a:cxn>
                  <a:cxn ang="10800000">
                    <a:pos x="wd2" y="hd2"/>
                  </a:cxn>
                  <a:cxn ang="16200000">
                    <a:pos x="wd2" y="hd2"/>
                  </a:cxn>
                </a:cxnLst>
                <a:rect l="0" t="0" r="r" b="b"/>
                <a:pathLst>
                  <a:path w="21600" h="21600" extrusionOk="0">
                    <a:moveTo>
                      <a:pt x="0" y="4242"/>
                    </a:moveTo>
                    <a:cubicBezTo>
                      <a:pt x="0" y="4092"/>
                      <a:pt x="0" y="3952"/>
                      <a:pt x="1" y="3818"/>
                    </a:cubicBezTo>
                    <a:cubicBezTo>
                      <a:pt x="2" y="3552"/>
                      <a:pt x="4" y="3317"/>
                      <a:pt x="8" y="3101"/>
                    </a:cubicBezTo>
                    <a:cubicBezTo>
                      <a:pt x="15" y="2669"/>
                      <a:pt x="31" y="2314"/>
                      <a:pt x="62" y="1950"/>
                    </a:cubicBezTo>
                    <a:cubicBezTo>
                      <a:pt x="140" y="1151"/>
                      <a:pt x="308" y="522"/>
                      <a:pt x="522" y="231"/>
                    </a:cubicBezTo>
                    <a:cubicBezTo>
                      <a:pt x="718" y="0"/>
                      <a:pt x="902" y="0"/>
                      <a:pt x="1270" y="0"/>
                    </a:cubicBezTo>
                    <a:lnTo>
                      <a:pt x="1264" y="0"/>
                    </a:lnTo>
                    <a:lnTo>
                      <a:pt x="20336" y="150"/>
                    </a:lnTo>
                    <a:cubicBezTo>
                      <a:pt x="20698" y="150"/>
                      <a:pt x="20882" y="150"/>
                      <a:pt x="21078" y="382"/>
                    </a:cubicBezTo>
                    <a:cubicBezTo>
                      <a:pt x="21292" y="672"/>
                      <a:pt x="21460" y="1301"/>
                      <a:pt x="21538" y="2100"/>
                    </a:cubicBezTo>
                    <a:cubicBezTo>
                      <a:pt x="21600" y="2830"/>
                      <a:pt x="21600" y="3517"/>
                      <a:pt x="21600" y="4891"/>
                    </a:cubicBezTo>
                    <a:lnTo>
                      <a:pt x="21600" y="16881"/>
                    </a:lnTo>
                    <a:cubicBezTo>
                      <a:pt x="21600" y="18234"/>
                      <a:pt x="21600" y="18921"/>
                      <a:pt x="21538" y="19650"/>
                    </a:cubicBezTo>
                    <a:cubicBezTo>
                      <a:pt x="21460" y="20449"/>
                      <a:pt x="21292" y="21078"/>
                      <a:pt x="21078" y="21369"/>
                    </a:cubicBezTo>
                    <a:cubicBezTo>
                      <a:pt x="20882" y="21600"/>
                      <a:pt x="20698" y="21600"/>
                      <a:pt x="20330" y="21600"/>
                    </a:cubicBezTo>
                    <a:lnTo>
                      <a:pt x="1264" y="21450"/>
                    </a:lnTo>
                    <a:cubicBezTo>
                      <a:pt x="902" y="21450"/>
                      <a:pt x="718" y="21450"/>
                      <a:pt x="522" y="21218"/>
                    </a:cubicBezTo>
                    <a:cubicBezTo>
                      <a:pt x="308" y="20928"/>
                      <a:pt x="140" y="20299"/>
                      <a:pt x="62" y="19500"/>
                    </a:cubicBezTo>
                    <a:cubicBezTo>
                      <a:pt x="0" y="18770"/>
                      <a:pt x="0" y="18083"/>
                      <a:pt x="0" y="16709"/>
                    </a:cubicBezTo>
                    <a:cubicBezTo>
                      <a:pt x="0" y="14410"/>
                      <a:pt x="0" y="13915"/>
                      <a:pt x="0" y="11616"/>
                    </a:cubicBezTo>
                    <a:cubicBezTo>
                      <a:pt x="0" y="10467"/>
                      <a:pt x="0" y="9317"/>
                      <a:pt x="0" y="8168"/>
                    </a:cubicBezTo>
                  </a:path>
                </a:pathLst>
              </a:custGeom>
              <a:noFill/>
              <a:ln w="3175" cap="flat">
                <a:solidFill>
                  <a:schemeClr val="bg1">
                    <a:lumMod val="60000"/>
                    <a:lumOff val="40000"/>
                  </a:schemeClr>
                </a:solidFill>
                <a:prstDash val="solid"/>
                <a:miter lim="800000"/>
              </a:ln>
              <a:effectLst/>
            </p:spPr>
            <p:txBody>
              <a:bodyPr wrap="square" lIns="19340" tIns="19340" rIns="19340" bIns="19340" numCol="1" anchor="ctr">
                <a:noAutofit/>
              </a:bodyPr>
              <a:lstStyle/>
              <a:p>
                <a:pPr algn="ctr" defTabSz="329945">
                  <a:lnSpc>
                    <a:spcPct val="110000"/>
                  </a:lnSpc>
                  <a:defRPr spc="139">
                    <a:solidFill>
                      <a:srgbClr val="C7010B"/>
                    </a:solidFill>
                    <a:latin typeface="FZLanTingHeiS-R-GB"/>
                    <a:ea typeface="FZLanTingHeiS-R-GB"/>
                    <a:cs typeface="FZLanTingHeiS-R-GB"/>
                    <a:sym typeface="FZLanTingHeiS-R-GB"/>
                  </a:defRPr>
                </a:pPr>
                <a:endParaRPr sz="900" dirty="0">
                  <a:latin typeface="宋体" panose="02010600030101010101" pitchFamily="2" charset="-122"/>
                </a:endParaRPr>
              </a:p>
            </p:txBody>
          </p:sp>
          <p:sp>
            <p:nvSpPr>
              <p:cNvPr id="169" name="线条"/>
              <p:cNvSpPr/>
              <p:nvPr/>
            </p:nvSpPr>
            <p:spPr>
              <a:xfrm>
                <a:off x="8641942" y="3967522"/>
                <a:ext cx="910504" cy="360948"/>
              </a:xfrm>
              <a:custGeom>
                <a:avLst/>
                <a:gdLst/>
                <a:ahLst/>
                <a:cxnLst>
                  <a:cxn ang="0">
                    <a:pos x="wd2" y="hd2"/>
                  </a:cxn>
                  <a:cxn ang="5400000">
                    <a:pos x="wd2" y="hd2"/>
                  </a:cxn>
                  <a:cxn ang="10800000">
                    <a:pos x="wd2" y="hd2"/>
                  </a:cxn>
                  <a:cxn ang="16200000">
                    <a:pos x="wd2" y="hd2"/>
                  </a:cxn>
                </a:cxnLst>
                <a:rect l="0" t="0" r="r" b="b"/>
                <a:pathLst>
                  <a:path w="21600" h="21600" extrusionOk="0">
                    <a:moveTo>
                      <a:pt x="0" y="4242"/>
                    </a:moveTo>
                    <a:cubicBezTo>
                      <a:pt x="0" y="4092"/>
                      <a:pt x="0" y="3952"/>
                      <a:pt x="1" y="3818"/>
                    </a:cubicBezTo>
                    <a:cubicBezTo>
                      <a:pt x="2" y="3552"/>
                      <a:pt x="4" y="3317"/>
                      <a:pt x="8" y="3101"/>
                    </a:cubicBezTo>
                    <a:cubicBezTo>
                      <a:pt x="15" y="2669"/>
                      <a:pt x="31" y="2314"/>
                      <a:pt x="62" y="1950"/>
                    </a:cubicBezTo>
                    <a:cubicBezTo>
                      <a:pt x="140" y="1151"/>
                      <a:pt x="308" y="522"/>
                      <a:pt x="522" y="231"/>
                    </a:cubicBezTo>
                    <a:cubicBezTo>
                      <a:pt x="718" y="0"/>
                      <a:pt x="902" y="0"/>
                      <a:pt x="1270" y="0"/>
                    </a:cubicBezTo>
                    <a:lnTo>
                      <a:pt x="1264" y="0"/>
                    </a:lnTo>
                    <a:lnTo>
                      <a:pt x="20336" y="150"/>
                    </a:lnTo>
                    <a:cubicBezTo>
                      <a:pt x="20698" y="150"/>
                      <a:pt x="20882" y="150"/>
                      <a:pt x="21078" y="382"/>
                    </a:cubicBezTo>
                    <a:cubicBezTo>
                      <a:pt x="21292" y="672"/>
                      <a:pt x="21460" y="1301"/>
                      <a:pt x="21538" y="2100"/>
                    </a:cubicBezTo>
                    <a:cubicBezTo>
                      <a:pt x="21600" y="2830"/>
                      <a:pt x="21600" y="3517"/>
                      <a:pt x="21600" y="4891"/>
                    </a:cubicBezTo>
                    <a:lnTo>
                      <a:pt x="21600" y="16881"/>
                    </a:lnTo>
                    <a:cubicBezTo>
                      <a:pt x="21600" y="18234"/>
                      <a:pt x="21600" y="18921"/>
                      <a:pt x="21538" y="19650"/>
                    </a:cubicBezTo>
                    <a:cubicBezTo>
                      <a:pt x="21460" y="20449"/>
                      <a:pt x="21292" y="21078"/>
                      <a:pt x="21078" y="21369"/>
                    </a:cubicBezTo>
                    <a:cubicBezTo>
                      <a:pt x="20882" y="21600"/>
                      <a:pt x="20698" y="21600"/>
                      <a:pt x="20330" y="21600"/>
                    </a:cubicBezTo>
                    <a:lnTo>
                      <a:pt x="1264" y="21450"/>
                    </a:lnTo>
                    <a:cubicBezTo>
                      <a:pt x="902" y="21450"/>
                      <a:pt x="718" y="21450"/>
                      <a:pt x="522" y="21218"/>
                    </a:cubicBezTo>
                    <a:cubicBezTo>
                      <a:pt x="308" y="20928"/>
                      <a:pt x="140" y="20299"/>
                      <a:pt x="62" y="19500"/>
                    </a:cubicBezTo>
                    <a:cubicBezTo>
                      <a:pt x="0" y="18770"/>
                      <a:pt x="0" y="18083"/>
                      <a:pt x="0" y="16709"/>
                    </a:cubicBezTo>
                    <a:cubicBezTo>
                      <a:pt x="0" y="14410"/>
                      <a:pt x="0" y="13915"/>
                      <a:pt x="0" y="11616"/>
                    </a:cubicBezTo>
                    <a:cubicBezTo>
                      <a:pt x="0" y="10467"/>
                      <a:pt x="0" y="9317"/>
                      <a:pt x="0" y="8168"/>
                    </a:cubicBezTo>
                  </a:path>
                </a:pathLst>
              </a:custGeom>
              <a:noFill/>
              <a:ln w="3175" cap="flat">
                <a:solidFill>
                  <a:schemeClr val="bg1">
                    <a:lumMod val="40000"/>
                    <a:lumOff val="60000"/>
                  </a:schemeClr>
                </a:solidFill>
                <a:prstDash val="solid"/>
                <a:miter lim="800000"/>
              </a:ln>
              <a:effectLst/>
            </p:spPr>
            <p:txBody>
              <a:bodyPr wrap="square" lIns="19340" tIns="19340" rIns="19340" bIns="19340" numCol="1" anchor="ctr">
                <a:noAutofit/>
              </a:bodyPr>
              <a:lstStyle/>
              <a:p>
                <a:pPr algn="ctr" defTabSz="329945">
                  <a:lnSpc>
                    <a:spcPct val="110000"/>
                  </a:lnSpc>
                  <a:defRPr spc="139">
                    <a:solidFill>
                      <a:srgbClr val="C7010B"/>
                    </a:solidFill>
                    <a:latin typeface="FZLanTingHeiS-R-GB"/>
                    <a:ea typeface="FZLanTingHeiS-R-GB"/>
                    <a:cs typeface="FZLanTingHeiS-R-GB"/>
                    <a:sym typeface="FZLanTingHeiS-R-GB"/>
                  </a:defRPr>
                </a:pPr>
                <a:endParaRPr sz="900" dirty="0">
                  <a:latin typeface="宋体" panose="02010600030101010101" pitchFamily="2" charset="-122"/>
                </a:endParaRPr>
              </a:p>
            </p:txBody>
          </p:sp>
          <p:sp>
            <p:nvSpPr>
              <p:cNvPr id="170" name="线条"/>
              <p:cNvSpPr/>
              <p:nvPr/>
            </p:nvSpPr>
            <p:spPr>
              <a:xfrm>
                <a:off x="8637378" y="4445234"/>
                <a:ext cx="910504" cy="360948"/>
              </a:xfrm>
              <a:custGeom>
                <a:avLst/>
                <a:gdLst/>
                <a:ahLst/>
                <a:cxnLst>
                  <a:cxn ang="0">
                    <a:pos x="wd2" y="hd2"/>
                  </a:cxn>
                  <a:cxn ang="5400000">
                    <a:pos x="wd2" y="hd2"/>
                  </a:cxn>
                  <a:cxn ang="10800000">
                    <a:pos x="wd2" y="hd2"/>
                  </a:cxn>
                  <a:cxn ang="16200000">
                    <a:pos x="wd2" y="hd2"/>
                  </a:cxn>
                </a:cxnLst>
                <a:rect l="0" t="0" r="r" b="b"/>
                <a:pathLst>
                  <a:path w="21600" h="21600" extrusionOk="0">
                    <a:moveTo>
                      <a:pt x="0" y="4242"/>
                    </a:moveTo>
                    <a:cubicBezTo>
                      <a:pt x="0" y="4092"/>
                      <a:pt x="0" y="3952"/>
                      <a:pt x="1" y="3818"/>
                    </a:cubicBezTo>
                    <a:cubicBezTo>
                      <a:pt x="2" y="3552"/>
                      <a:pt x="4" y="3317"/>
                      <a:pt x="8" y="3101"/>
                    </a:cubicBezTo>
                    <a:cubicBezTo>
                      <a:pt x="15" y="2669"/>
                      <a:pt x="31" y="2314"/>
                      <a:pt x="62" y="1950"/>
                    </a:cubicBezTo>
                    <a:cubicBezTo>
                      <a:pt x="140" y="1151"/>
                      <a:pt x="308" y="522"/>
                      <a:pt x="522" y="231"/>
                    </a:cubicBezTo>
                    <a:cubicBezTo>
                      <a:pt x="718" y="0"/>
                      <a:pt x="902" y="0"/>
                      <a:pt x="1270" y="0"/>
                    </a:cubicBezTo>
                    <a:lnTo>
                      <a:pt x="1264" y="0"/>
                    </a:lnTo>
                    <a:lnTo>
                      <a:pt x="20336" y="150"/>
                    </a:lnTo>
                    <a:cubicBezTo>
                      <a:pt x="20698" y="150"/>
                      <a:pt x="20882" y="150"/>
                      <a:pt x="21078" y="382"/>
                    </a:cubicBezTo>
                    <a:cubicBezTo>
                      <a:pt x="21292" y="672"/>
                      <a:pt x="21460" y="1301"/>
                      <a:pt x="21538" y="2100"/>
                    </a:cubicBezTo>
                    <a:cubicBezTo>
                      <a:pt x="21600" y="2830"/>
                      <a:pt x="21600" y="3517"/>
                      <a:pt x="21600" y="4891"/>
                    </a:cubicBezTo>
                    <a:lnTo>
                      <a:pt x="21600" y="16881"/>
                    </a:lnTo>
                    <a:cubicBezTo>
                      <a:pt x="21600" y="18234"/>
                      <a:pt x="21600" y="18921"/>
                      <a:pt x="21538" y="19650"/>
                    </a:cubicBezTo>
                    <a:cubicBezTo>
                      <a:pt x="21460" y="20449"/>
                      <a:pt x="21292" y="21078"/>
                      <a:pt x="21078" y="21369"/>
                    </a:cubicBezTo>
                    <a:cubicBezTo>
                      <a:pt x="20882" y="21600"/>
                      <a:pt x="20698" y="21600"/>
                      <a:pt x="20330" y="21600"/>
                    </a:cubicBezTo>
                    <a:lnTo>
                      <a:pt x="1264" y="21450"/>
                    </a:lnTo>
                    <a:cubicBezTo>
                      <a:pt x="902" y="21450"/>
                      <a:pt x="718" y="21450"/>
                      <a:pt x="522" y="21218"/>
                    </a:cubicBezTo>
                    <a:cubicBezTo>
                      <a:pt x="308" y="20928"/>
                      <a:pt x="140" y="20299"/>
                      <a:pt x="62" y="19500"/>
                    </a:cubicBezTo>
                    <a:cubicBezTo>
                      <a:pt x="0" y="18770"/>
                      <a:pt x="0" y="18083"/>
                      <a:pt x="0" y="16709"/>
                    </a:cubicBezTo>
                    <a:cubicBezTo>
                      <a:pt x="0" y="14410"/>
                      <a:pt x="0" y="13915"/>
                      <a:pt x="0" y="11616"/>
                    </a:cubicBezTo>
                    <a:cubicBezTo>
                      <a:pt x="0" y="10467"/>
                      <a:pt x="0" y="9317"/>
                      <a:pt x="0" y="8168"/>
                    </a:cubicBezTo>
                  </a:path>
                </a:pathLst>
              </a:custGeom>
              <a:noFill/>
              <a:ln w="3175" cap="flat">
                <a:solidFill>
                  <a:schemeClr val="bg1">
                    <a:lumMod val="60000"/>
                    <a:lumOff val="40000"/>
                  </a:schemeClr>
                </a:solidFill>
                <a:prstDash val="solid"/>
                <a:miter lim="800000"/>
              </a:ln>
              <a:effectLst/>
            </p:spPr>
            <p:txBody>
              <a:bodyPr wrap="square" lIns="19340" tIns="19340" rIns="19340" bIns="19340" numCol="1" anchor="ctr">
                <a:noAutofit/>
              </a:bodyPr>
              <a:lstStyle/>
              <a:p>
                <a:pPr algn="ctr" defTabSz="329945">
                  <a:lnSpc>
                    <a:spcPct val="110000"/>
                  </a:lnSpc>
                  <a:defRPr spc="139">
                    <a:solidFill>
                      <a:srgbClr val="C7010B"/>
                    </a:solidFill>
                    <a:latin typeface="FZLanTingHeiS-R-GB"/>
                    <a:ea typeface="FZLanTingHeiS-R-GB"/>
                    <a:cs typeface="FZLanTingHeiS-R-GB"/>
                    <a:sym typeface="FZLanTingHeiS-R-GB"/>
                  </a:defRPr>
                </a:pPr>
                <a:endParaRPr sz="900" dirty="0">
                  <a:latin typeface="宋体" panose="02010600030101010101" pitchFamily="2" charset="-122"/>
                </a:endParaRPr>
              </a:p>
            </p:txBody>
          </p:sp>
          <p:sp>
            <p:nvSpPr>
              <p:cNvPr id="171" name="线条"/>
              <p:cNvSpPr/>
              <p:nvPr/>
            </p:nvSpPr>
            <p:spPr>
              <a:xfrm>
                <a:off x="8641942" y="5022429"/>
                <a:ext cx="910504" cy="360948"/>
              </a:xfrm>
              <a:custGeom>
                <a:avLst/>
                <a:gdLst/>
                <a:ahLst/>
                <a:cxnLst>
                  <a:cxn ang="0">
                    <a:pos x="wd2" y="hd2"/>
                  </a:cxn>
                  <a:cxn ang="5400000">
                    <a:pos x="wd2" y="hd2"/>
                  </a:cxn>
                  <a:cxn ang="10800000">
                    <a:pos x="wd2" y="hd2"/>
                  </a:cxn>
                  <a:cxn ang="16200000">
                    <a:pos x="wd2" y="hd2"/>
                  </a:cxn>
                </a:cxnLst>
                <a:rect l="0" t="0" r="r" b="b"/>
                <a:pathLst>
                  <a:path w="21600" h="21600" extrusionOk="0">
                    <a:moveTo>
                      <a:pt x="0" y="4242"/>
                    </a:moveTo>
                    <a:cubicBezTo>
                      <a:pt x="0" y="4092"/>
                      <a:pt x="0" y="3952"/>
                      <a:pt x="1" y="3818"/>
                    </a:cubicBezTo>
                    <a:cubicBezTo>
                      <a:pt x="2" y="3552"/>
                      <a:pt x="4" y="3317"/>
                      <a:pt x="8" y="3101"/>
                    </a:cubicBezTo>
                    <a:cubicBezTo>
                      <a:pt x="15" y="2669"/>
                      <a:pt x="31" y="2314"/>
                      <a:pt x="62" y="1950"/>
                    </a:cubicBezTo>
                    <a:cubicBezTo>
                      <a:pt x="140" y="1151"/>
                      <a:pt x="308" y="522"/>
                      <a:pt x="522" y="231"/>
                    </a:cubicBezTo>
                    <a:cubicBezTo>
                      <a:pt x="718" y="0"/>
                      <a:pt x="902" y="0"/>
                      <a:pt x="1270" y="0"/>
                    </a:cubicBezTo>
                    <a:lnTo>
                      <a:pt x="1264" y="0"/>
                    </a:lnTo>
                    <a:lnTo>
                      <a:pt x="20336" y="150"/>
                    </a:lnTo>
                    <a:cubicBezTo>
                      <a:pt x="20698" y="150"/>
                      <a:pt x="20882" y="150"/>
                      <a:pt x="21078" y="382"/>
                    </a:cubicBezTo>
                    <a:cubicBezTo>
                      <a:pt x="21292" y="672"/>
                      <a:pt x="21460" y="1301"/>
                      <a:pt x="21538" y="2100"/>
                    </a:cubicBezTo>
                    <a:cubicBezTo>
                      <a:pt x="21600" y="2830"/>
                      <a:pt x="21600" y="3517"/>
                      <a:pt x="21600" y="4891"/>
                    </a:cubicBezTo>
                    <a:lnTo>
                      <a:pt x="21600" y="16881"/>
                    </a:lnTo>
                    <a:cubicBezTo>
                      <a:pt x="21600" y="18234"/>
                      <a:pt x="21600" y="18921"/>
                      <a:pt x="21538" y="19650"/>
                    </a:cubicBezTo>
                    <a:cubicBezTo>
                      <a:pt x="21460" y="20449"/>
                      <a:pt x="21292" y="21078"/>
                      <a:pt x="21078" y="21369"/>
                    </a:cubicBezTo>
                    <a:cubicBezTo>
                      <a:pt x="20882" y="21600"/>
                      <a:pt x="20698" y="21600"/>
                      <a:pt x="20330" y="21600"/>
                    </a:cubicBezTo>
                    <a:lnTo>
                      <a:pt x="1264" y="21450"/>
                    </a:lnTo>
                    <a:cubicBezTo>
                      <a:pt x="902" y="21450"/>
                      <a:pt x="718" y="21450"/>
                      <a:pt x="522" y="21218"/>
                    </a:cubicBezTo>
                    <a:cubicBezTo>
                      <a:pt x="308" y="20928"/>
                      <a:pt x="140" y="20299"/>
                      <a:pt x="62" y="19500"/>
                    </a:cubicBezTo>
                    <a:cubicBezTo>
                      <a:pt x="0" y="18770"/>
                      <a:pt x="0" y="18083"/>
                      <a:pt x="0" y="16709"/>
                    </a:cubicBezTo>
                    <a:cubicBezTo>
                      <a:pt x="0" y="14410"/>
                      <a:pt x="0" y="13915"/>
                      <a:pt x="0" y="11616"/>
                    </a:cubicBezTo>
                    <a:cubicBezTo>
                      <a:pt x="0" y="10467"/>
                      <a:pt x="0" y="9317"/>
                      <a:pt x="0" y="8168"/>
                    </a:cubicBezTo>
                  </a:path>
                </a:pathLst>
              </a:custGeom>
              <a:noFill/>
              <a:ln w="3175" cap="flat">
                <a:solidFill>
                  <a:schemeClr val="bg1">
                    <a:lumMod val="60000"/>
                    <a:lumOff val="40000"/>
                  </a:schemeClr>
                </a:solidFill>
                <a:prstDash val="solid"/>
                <a:miter lim="800000"/>
              </a:ln>
              <a:effectLst/>
            </p:spPr>
            <p:txBody>
              <a:bodyPr wrap="square" lIns="19340" tIns="19340" rIns="19340" bIns="19340" numCol="1" anchor="ctr">
                <a:noAutofit/>
              </a:bodyPr>
              <a:lstStyle/>
              <a:p>
                <a:pPr algn="ctr" defTabSz="329945">
                  <a:lnSpc>
                    <a:spcPct val="110000"/>
                  </a:lnSpc>
                  <a:defRPr spc="139">
                    <a:solidFill>
                      <a:srgbClr val="C7010B"/>
                    </a:solidFill>
                    <a:latin typeface="FZLanTingHeiS-R-GB"/>
                    <a:ea typeface="FZLanTingHeiS-R-GB"/>
                    <a:cs typeface="FZLanTingHeiS-R-GB"/>
                    <a:sym typeface="FZLanTingHeiS-R-GB"/>
                  </a:defRPr>
                </a:pPr>
                <a:endParaRPr sz="900" dirty="0">
                  <a:latin typeface="宋体" panose="02010600030101010101" pitchFamily="2" charset="-122"/>
                </a:endParaRPr>
              </a:p>
            </p:txBody>
          </p:sp>
        </p:grpSp>
        <p:sp>
          <p:nvSpPr>
            <p:cNvPr id="158" name="圆形"/>
            <p:cNvSpPr/>
            <p:nvPr/>
          </p:nvSpPr>
          <p:spPr>
            <a:xfrm>
              <a:off x="8584744" y="3529430"/>
              <a:ext cx="72000" cy="72000"/>
            </a:xfrm>
            <a:prstGeom prst="ellipse">
              <a:avLst/>
            </a:prstGeom>
            <a:solidFill>
              <a:srgbClr val="C70001"/>
            </a:solidFill>
            <a:ln w="12700" cap="flat">
              <a:noFill/>
              <a:miter lim="400000"/>
            </a:ln>
            <a:effectLst/>
          </p:spPr>
          <p:txBody>
            <a:bodyPr wrap="square" lIns="85691" tIns="85691" rIns="85691" bIns="85691" numCol="1" anchor="ctr">
              <a:noAutofit/>
            </a:bodyPr>
            <a:lstStyle/>
            <a:p>
              <a:endParaRPr sz="900" dirty="0">
                <a:latin typeface="宋体" panose="02010600030101010101" pitchFamily="2" charset="-122"/>
              </a:endParaRPr>
            </a:p>
          </p:txBody>
        </p:sp>
        <p:sp>
          <p:nvSpPr>
            <p:cNvPr id="159" name="圆形"/>
            <p:cNvSpPr/>
            <p:nvPr/>
          </p:nvSpPr>
          <p:spPr>
            <a:xfrm>
              <a:off x="8584746" y="4051942"/>
              <a:ext cx="72000" cy="72000"/>
            </a:xfrm>
            <a:prstGeom prst="ellipse">
              <a:avLst/>
            </a:prstGeom>
            <a:solidFill>
              <a:srgbClr val="C70001"/>
            </a:solidFill>
            <a:ln w="12700" cap="flat">
              <a:noFill/>
              <a:miter lim="400000"/>
            </a:ln>
            <a:effectLst/>
          </p:spPr>
          <p:txBody>
            <a:bodyPr wrap="square" lIns="85691" tIns="85691" rIns="85691" bIns="85691" numCol="1" anchor="ctr">
              <a:noAutofit/>
            </a:bodyPr>
            <a:lstStyle/>
            <a:p>
              <a:endParaRPr sz="900" dirty="0">
                <a:latin typeface="宋体" panose="02010600030101010101" pitchFamily="2" charset="-122"/>
              </a:endParaRPr>
            </a:p>
          </p:txBody>
        </p:sp>
        <p:sp>
          <p:nvSpPr>
            <p:cNvPr id="160" name="圆形"/>
            <p:cNvSpPr/>
            <p:nvPr/>
          </p:nvSpPr>
          <p:spPr>
            <a:xfrm>
              <a:off x="8594079" y="4583789"/>
              <a:ext cx="72000" cy="72000"/>
            </a:xfrm>
            <a:prstGeom prst="ellipse">
              <a:avLst/>
            </a:prstGeom>
            <a:solidFill>
              <a:srgbClr val="C70001"/>
            </a:solidFill>
            <a:ln w="12700" cap="flat">
              <a:noFill/>
              <a:miter lim="400000"/>
            </a:ln>
            <a:effectLst/>
          </p:spPr>
          <p:txBody>
            <a:bodyPr wrap="square" lIns="85691" tIns="85691" rIns="85691" bIns="85691" numCol="1" anchor="ctr">
              <a:noAutofit/>
            </a:bodyPr>
            <a:lstStyle/>
            <a:p>
              <a:endParaRPr sz="900" dirty="0">
                <a:latin typeface="宋体" panose="02010600030101010101" pitchFamily="2" charset="-122"/>
              </a:endParaRPr>
            </a:p>
          </p:txBody>
        </p:sp>
        <p:sp>
          <p:nvSpPr>
            <p:cNvPr id="161" name="圆形"/>
            <p:cNvSpPr/>
            <p:nvPr/>
          </p:nvSpPr>
          <p:spPr>
            <a:xfrm>
              <a:off x="8597183" y="5100084"/>
              <a:ext cx="72000" cy="72000"/>
            </a:xfrm>
            <a:prstGeom prst="ellipse">
              <a:avLst/>
            </a:prstGeom>
            <a:solidFill>
              <a:srgbClr val="C70001"/>
            </a:solidFill>
            <a:ln w="12700" cap="flat">
              <a:noFill/>
              <a:miter lim="400000"/>
            </a:ln>
            <a:effectLst/>
          </p:spPr>
          <p:txBody>
            <a:bodyPr wrap="square" lIns="85691" tIns="85691" rIns="85691" bIns="85691" numCol="1" anchor="ctr">
              <a:noAutofit/>
            </a:bodyPr>
            <a:lstStyle/>
            <a:p>
              <a:endParaRPr sz="900" dirty="0">
                <a:latin typeface="宋体" panose="02010600030101010101" pitchFamily="2" charset="-122"/>
              </a:endParaRPr>
            </a:p>
          </p:txBody>
        </p:sp>
      </p:grpSp>
      <p:sp>
        <p:nvSpPr>
          <p:cNvPr id="176" name="文本框 175"/>
          <p:cNvSpPr txBox="1"/>
          <p:nvPr/>
        </p:nvSpPr>
        <p:spPr>
          <a:xfrm>
            <a:off x="963543" y="1823220"/>
            <a:ext cx="1613577" cy="381323"/>
          </a:xfrm>
          <a:prstGeom prst="rect">
            <a:avLst/>
          </a:prstGeom>
          <a:solidFill>
            <a:srgbClr val="FFFFFF"/>
          </a:solidFill>
        </p:spPr>
        <p:txBody>
          <a:bodyPr wrap="square" rtlCol="0">
            <a:spAutoFit/>
          </a:bodyPr>
          <a:lstStyle/>
          <a:p>
            <a:pPr>
              <a:lnSpc>
                <a:spcPts val="2579"/>
              </a:lnSpc>
            </a:pPr>
            <a:r>
              <a:rPr lang="zh-CN" altLang="en-US" sz="1799" b="1" dirty="0">
                <a:latin typeface="宋体" panose="02010600030101010101" pitchFamily="2" charset="-122"/>
              </a:rPr>
              <a:t>  鲲鹏是</a:t>
            </a:r>
            <a:r>
              <a:rPr lang="en-US" altLang="zh-CN" sz="1799" b="1" dirty="0">
                <a:latin typeface="宋体" panose="02010600030101010101" pitchFamily="2" charset="-122"/>
              </a:rPr>
              <a:t>SoC</a:t>
            </a:r>
            <a:endParaRPr lang="zh-CN" altLang="en-US" sz="1799" b="1" dirty="0">
              <a:latin typeface="宋体" panose="02010600030101010101" pitchFamily="2" charset="-122"/>
            </a:endParaRPr>
          </a:p>
        </p:txBody>
      </p:sp>
      <p:sp>
        <p:nvSpPr>
          <p:cNvPr id="2" name="标题 1"/>
          <p:cNvSpPr>
            <a:spLocks noGrp="1"/>
          </p:cNvSpPr>
          <p:nvPr>
            <p:ph type="title"/>
          </p:nvPr>
        </p:nvSpPr>
        <p:spPr>
          <a:xfrm>
            <a:off x="626224" y="404664"/>
            <a:ext cx="8046244" cy="485982"/>
          </a:xfrm>
        </p:spPr>
        <p:txBody>
          <a:bodyPr>
            <a:noAutofit/>
          </a:bodyPr>
          <a:lstStyle/>
          <a:p>
            <a:pPr eaLnBrk="1" hangingPunct="1"/>
            <a:r>
              <a:rPr lang="zh-CN" altLang="en-US" sz="3400" b="1" dirty="0">
                <a:solidFill>
                  <a:srgbClr val="0000FF"/>
                </a:solidFill>
                <a:latin typeface="+mj-lt"/>
                <a:ea typeface="+mj-ea"/>
              </a:rPr>
              <a:t>鲲鹏简介</a:t>
            </a:r>
          </a:p>
        </p:txBody>
      </p:sp>
    </p:spTree>
    <p:extLst>
      <p:ext uri="{BB962C8B-B14F-4D97-AF65-F5344CB8AC3E}">
        <p14:creationId xmlns:p14="http://schemas.microsoft.com/office/powerpoint/2010/main" val="37562091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48879" y="1684244"/>
            <a:ext cx="6841195" cy="3788163"/>
          </a:xfrm>
          <a:prstGeom prst="rect">
            <a:avLst/>
          </a:prstGeom>
        </p:spPr>
      </p:pic>
      <p:sp>
        <p:nvSpPr>
          <p:cNvPr id="10" name="Rounded Rectangle 11"/>
          <p:cNvSpPr/>
          <p:nvPr/>
        </p:nvSpPr>
        <p:spPr bwMode="auto">
          <a:xfrm>
            <a:off x="822469" y="2229103"/>
            <a:ext cx="1054712" cy="497774"/>
          </a:xfrm>
          <a:prstGeom prst="roundRect">
            <a:avLst/>
          </a:prstGeom>
          <a:solidFill>
            <a:srgbClr val="FFFF00">
              <a:alpha val="68000"/>
            </a:srgb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68540" tIns="34270" rIns="68540" bIns="34270" anchor="ctr"/>
          <a:lstStyle/>
          <a:p>
            <a:pPr>
              <a:spcBef>
                <a:spcPct val="20000"/>
              </a:spcBef>
              <a:defRPr/>
            </a:pPr>
            <a:r>
              <a:rPr lang="zh-CN" altLang="en-US" sz="900" dirty="0">
                <a:solidFill>
                  <a:srgbClr val="000000"/>
                </a:solidFill>
                <a:latin typeface="宋体" panose="02010600030101010101" pitchFamily="2" charset="-122"/>
                <a:cs typeface="Arial Unicode MS" pitchFamily="34" charset="-128"/>
              </a:rPr>
              <a:t>分支预测算法改进的性能提升；</a:t>
            </a:r>
            <a:endParaRPr lang="en-US" sz="900" dirty="0">
              <a:solidFill>
                <a:srgbClr val="2D2015"/>
              </a:solidFill>
              <a:latin typeface="宋体" panose="02010600030101010101" pitchFamily="2" charset="-122"/>
              <a:cs typeface="Times New Roman" pitchFamily="18" charset="0"/>
            </a:endParaRPr>
          </a:p>
        </p:txBody>
      </p:sp>
      <p:sp>
        <p:nvSpPr>
          <p:cNvPr id="11" name="Rounded Rectangle 10"/>
          <p:cNvSpPr/>
          <p:nvPr/>
        </p:nvSpPr>
        <p:spPr bwMode="auto">
          <a:xfrm>
            <a:off x="822469" y="4070501"/>
            <a:ext cx="1054712" cy="497774"/>
          </a:xfrm>
          <a:prstGeom prst="roundRect">
            <a:avLst/>
          </a:prstGeom>
          <a:solidFill>
            <a:schemeClr val="tx2">
              <a:lumMod val="40000"/>
              <a:lumOff val="60000"/>
              <a:alpha val="68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68540" tIns="34270" rIns="68540" bIns="34270" anchor="ctr"/>
          <a:lstStyle/>
          <a:p>
            <a:pPr>
              <a:spcBef>
                <a:spcPct val="20000"/>
              </a:spcBef>
              <a:defRPr/>
            </a:pPr>
            <a:r>
              <a:rPr lang="en-US" altLang="zh-CN" sz="900" b="1" dirty="0">
                <a:solidFill>
                  <a:srgbClr val="000000"/>
                </a:solidFill>
                <a:latin typeface="宋体" panose="02010600030101010101" pitchFamily="2" charset="-122"/>
                <a:cs typeface="Arial Unicode MS" pitchFamily="34" charset="-128"/>
              </a:rPr>
              <a:t>V8.1/V8.2 </a:t>
            </a:r>
            <a:r>
              <a:rPr lang="zh-CN" altLang="en-US" sz="900" b="1" dirty="0">
                <a:solidFill>
                  <a:srgbClr val="000000"/>
                </a:solidFill>
                <a:latin typeface="宋体" panose="02010600030101010101" pitchFamily="2" charset="-122"/>
                <a:cs typeface="Arial Unicode MS" pitchFamily="34" charset="-128"/>
              </a:rPr>
              <a:t>新指令，</a:t>
            </a:r>
            <a:r>
              <a:rPr lang="en-US" altLang="zh-CN" sz="900" b="1" dirty="0">
                <a:solidFill>
                  <a:srgbClr val="000000"/>
                </a:solidFill>
                <a:latin typeface="宋体" panose="02010600030101010101" pitchFamily="2" charset="-122"/>
                <a:cs typeface="Arial Unicode MS" pitchFamily="34" charset="-128"/>
              </a:rPr>
              <a:t>RAS</a:t>
            </a:r>
            <a:r>
              <a:rPr lang="en-US" altLang="zh-CN" sz="900" dirty="0">
                <a:solidFill>
                  <a:srgbClr val="000000"/>
                </a:solidFill>
                <a:latin typeface="宋体" panose="02010600030101010101" pitchFamily="2" charset="-122"/>
                <a:cs typeface="Arial Unicode MS" pitchFamily="34" charset="-128"/>
              </a:rPr>
              <a:t> </a:t>
            </a:r>
            <a:endParaRPr lang="en-US" sz="900" dirty="0">
              <a:solidFill>
                <a:srgbClr val="2D2015"/>
              </a:solidFill>
              <a:latin typeface="宋体" panose="02010600030101010101" pitchFamily="2" charset="-122"/>
              <a:cs typeface="Times New Roman" pitchFamily="18" charset="0"/>
            </a:endParaRPr>
          </a:p>
        </p:txBody>
      </p:sp>
      <p:sp>
        <p:nvSpPr>
          <p:cNvPr id="12" name="Rounded Rectangle 11"/>
          <p:cNvSpPr/>
          <p:nvPr/>
        </p:nvSpPr>
        <p:spPr bwMode="auto">
          <a:xfrm>
            <a:off x="6314523" y="2011654"/>
            <a:ext cx="2142582" cy="374952"/>
          </a:xfrm>
          <a:prstGeom prst="roundRect">
            <a:avLst/>
          </a:prstGeom>
          <a:solidFill>
            <a:srgbClr val="7030A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68540" tIns="34270" rIns="68540" bIns="34270" anchor="ctr"/>
          <a:lstStyle/>
          <a:p>
            <a:pPr>
              <a:spcBef>
                <a:spcPct val="20000"/>
              </a:spcBef>
              <a:defRPr/>
            </a:pPr>
            <a:r>
              <a:rPr lang="zh-CN" altLang="en-US" sz="900" dirty="0">
                <a:solidFill>
                  <a:srgbClr val="F2F2F2"/>
                </a:solidFill>
                <a:latin typeface="宋体" panose="02010600030101010101" pitchFamily="2" charset="-122"/>
                <a:cs typeface="Arial Unicode MS" pitchFamily="34" charset="-128"/>
              </a:rPr>
              <a:t>定浮点</a:t>
            </a:r>
            <a:r>
              <a:rPr lang="en-US" altLang="zh-CN" sz="900" dirty="0">
                <a:solidFill>
                  <a:srgbClr val="F2F2F2"/>
                </a:solidFill>
                <a:latin typeface="宋体" panose="02010600030101010101" pitchFamily="2" charset="-122"/>
                <a:cs typeface="Arial Unicode MS" pitchFamily="34" charset="-128"/>
              </a:rPr>
              <a:t>pipe</a:t>
            </a:r>
            <a:r>
              <a:rPr lang="zh-CN" altLang="en-US" sz="900" dirty="0">
                <a:solidFill>
                  <a:srgbClr val="F2F2F2"/>
                </a:solidFill>
                <a:latin typeface="宋体" panose="02010600030101010101" pitchFamily="2" charset="-122"/>
                <a:cs typeface="Arial Unicode MS" pitchFamily="34" charset="-128"/>
              </a:rPr>
              <a:t>独立，提升</a:t>
            </a:r>
            <a:r>
              <a:rPr lang="en-US" altLang="zh-CN" sz="900" dirty="0">
                <a:solidFill>
                  <a:srgbClr val="F2F2F2"/>
                </a:solidFill>
                <a:latin typeface="宋体" panose="02010600030101010101" pitchFamily="2" charset="-122"/>
                <a:cs typeface="Arial Unicode MS" pitchFamily="34" charset="-128"/>
              </a:rPr>
              <a:t>dispatch</a:t>
            </a:r>
            <a:r>
              <a:rPr lang="zh-CN" altLang="en-US" sz="900" dirty="0">
                <a:solidFill>
                  <a:srgbClr val="F2F2F2"/>
                </a:solidFill>
                <a:latin typeface="宋体" panose="02010600030101010101" pitchFamily="2" charset="-122"/>
                <a:cs typeface="Arial Unicode MS" pitchFamily="34" charset="-128"/>
              </a:rPr>
              <a:t>带宽</a:t>
            </a:r>
            <a:endParaRPr lang="en-US" sz="900" dirty="0">
              <a:solidFill>
                <a:srgbClr val="F2F2F2"/>
              </a:solidFill>
              <a:latin typeface="宋体" panose="02010600030101010101" pitchFamily="2" charset="-122"/>
              <a:cs typeface="Times New Roman" pitchFamily="18" charset="0"/>
            </a:endParaRPr>
          </a:p>
        </p:txBody>
      </p:sp>
      <p:sp>
        <p:nvSpPr>
          <p:cNvPr id="13" name="Rounded Rectangle 12"/>
          <p:cNvSpPr/>
          <p:nvPr/>
        </p:nvSpPr>
        <p:spPr bwMode="auto">
          <a:xfrm>
            <a:off x="6314523" y="2588364"/>
            <a:ext cx="2142582" cy="374952"/>
          </a:xfrm>
          <a:prstGeom prst="roundRect">
            <a:avLst/>
          </a:prstGeom>
          <a:solidFill>
            <a:srgbClr val="7030A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68540" tIns="34270" rIns="68540" bIns="34270" anchor="ctr"/>
          <a:lstStyle/>
          <a:p>
            <a:pPr>
              <a:spcBef>
                <a:spcPct val="20000"/>
              </a:spcBef>
              <a:defRPr/>
            </a:pPr>
            <a:r>
              <a:rPr lang="zh-CN" altLang="en-US" sz="900" dirty="0">
                <a:solidFill>
                  <a:srgbClr val="F2F2F2"/>
                </a:solidFill>
                <a:latin typeface="宋体" panose="02010600030101010101" pitchFamily="2" charset="-122"/>
                <a:cs typeface="Times New Roman" pitchFamily="18" charset="0"/>
              </a:rPr>
              <a:t>支持</a:t>
            </a:r>
            <a:r>
              <a:rPr lang="en-US" altLang="zh-CN" sz="900" dirty="0">
                <a:solidFill>
                  <a:srgbClr val="F2F2F2"/>
                </a:solidFill>
                <a:latin typeface="宋体" panose="02010600030101010101" pitchFamily="2" charset="-122"/>
                <a:cs typeface="Times New Roman" pitchFamily="18" charset="0"/>
              </a:rPr>
              <a:t>V8.2</a:t>
            </a:r>
            <a:r>
              <a:rPr lang="zh-CN" altLang="en-US" sz="900" dirty="0">
                <a:solidFill>
                  <a:srgbClr val="F2F2F2"/>
                </a:solidFill>
                <a:latin typeface="宋体" panose="02010600030101010101" pitchFamily="2" charset="-122"/>
                <a:cs typeface="Times New Roman" pitchFamily="18" charset="0"/>
              </a:rPr>
              <a:t>半精度浮点计算</a:t>
            </a:r>
            <a:endParaRPr lang="en-US" sz="900" dirty="0">
              <a:solidFill>
                <a:srgbClr val="F2F2F2"/>
              </a:solidFill>
              <a:latin typeface="宋体" panose="02010600030101010101" pitchFamily="2" charset="-122"/>
              <a:cs typeface="Times New Roman" pitchFamily="18" charset="0"/>
            </a:endParaRPr>
          </a:p>
        </p:txBody>
      </p:sp>
      <p:sp>
        <p:nvSpPr>
          <p:cNvPr id="15" name="Rounded Rectangle 14"/>
          <p:cNvSpPr/>
          <p:nvPr/>
        </p:nvSpPr>
        <p:spPr bwMode="auto">
          <a:xfrm>
            <a:off x="6314523" y="3818377"/>
            <a:ext cx="2142582" cy="428516"/>
          </a:xfrm>
          <a:prstGeom prst="roundRect">
            <a:avLst/>
          </a:prstGeom>
          <a:solidFill>
            <a:srgbClr val="99CCFF"/>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68540" tIns="34270" rIns="68540" bIns="34270" anchor="ctr"/>
          <a:lstStyle/>
          <a:p>
            <a:pPr>
              <a:spcBef>
                <a:spcPct val="20000"/>
              </a:spcBef>
              <a:defRPr/>
            </a:pPr>
            <a:r>
              <a:rPr lang="en-US" altLang="zh-CN" sz="825" dirty="0">
                <a:solidFill>
                  <a:srgbClr val="000000"/>
                </a:solidFill>
                <a:latin typeface="宋体" panose="02010600030101010101" pitchFamily="2" charset="-122"/>
                <a:cs typeface="Arial Unicode MS" pitchFamily="34" charset="-128"/>
              </a:rPr>
              <a:t>Memory </a:t>
            </a:r>
            <a:r>
              <a:rPr lang="zh-CN" altLang="en-US" sz="825" dirty="0">
                <a:solidFill>
                  <a:srgbClr val="000000"/>
                </a:solidFill>
                <a:latin typeface="宋体" panose="02010600030101010101" pitchFamily="2" charset="-122"/>
                <a:cs typeface="Arial Unicode MS" pitchFamily="34" charset="-128"/>
              </a:rPr>
              <a:t>子系统深度优化，提升内存访问的</a:t>
            </a:r>
            <a:r>
              <a:rPr lang="en-US" altLang="zh-CN" sz="825" dirty="0">
                <a:solidFill>
                  <a:srgbClr val="000000"/>
                </a:solidFill>
                <a:latin typeface="宋体" panose="02010600030101010101" pitchFamily="2" charset="-122"/>
                <a:cs typeface="Arial Unicode MS" pitchFamily="34" charset="-128"/>
              </a:rPr>
              <a:t>outstanding</a:t>
            </a:r>
            <a:r>
              <a:rPr lang="zh-CN" altLang="en-US" sz="825" dirty="0">
                <a:solidFill>
                  <a:srgbClr val="000000"/>
                </a:solidFill>
                <a:latin typeface="宋体" panose="02010600030101010101" pitchFamily="2" charset="-122"/>
                <a:cs typeface="Arial Unicode MS" pitchFamily="34" charset="-128"/>
              </a:rPr>
              <a:t>深度</a:t>
            </a:r>
            <a:endParaRPr lang="en-US" altLang="zh-CN" sz="825" dirty="0">
              <a:solidFill>
                <a:srgbClr val="000000"/>
              </a:solidFill>
              <a:latin typeface="宋体" panose="02010600030101010101" pitchFamily="2" charset="-122"/>
              <a:cs typeface="Arial Unicode MS" pitchFamily="34" charset="-128"/>
            </a:endParaRPr>
          </a:p>
        </p:txBody>
      </p:sp>
      <p:sp>
        <p:nvSpPr>
          <p:cNvPr id="16" name="Rounded Rectangle 15"/>
          <p:cNvSpPr/>
          <p:nvPr/>
        </p:nvSpPr>
        <p:spPr bwMode="auto">
          <a:xfrm>
            <a:off x="6318784" y="4266937"/>
            <a:ext cx="2142581" cy="374952"/>
          </a:xfrm>
          <a:prstGeom prst="roundRect">
            <a:avLst/>
          </a:prstGeom>
          <a:solidFill>
            <a:srgbClr val="99CCFF"/>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68540" tIns="34270" rIns="68540" bIns="34270" anchor="ctr"/>
          <a:lstStyle/>
          <a:p>
            <a:pPr>
              <a:spcBef>
                <a:spcPct val="20000"/>
              </a:spcBef>
              <a:defRPr/>
            </a:pPr>
            <a:r>
              <a:rPr lang="zh-CN" altLang="en-US" sz="900" dirty="0">
                <a:solidFill>
                  <a:srgbClr val="2D2015"/>
                </a:solidFill>
                <a:latin typeface="宋体" panose="02010600030101010101" pitchFamily="2" charset="-122"/>
                <a:cs typeface="Times New Roman" pitchFamily="18" charset="0"/>
              </a:rPr>
              <a:t>降低</a:t>
            </a:r>
            <a:r>
              <a:rPr lang="en-US" altLang="zh-CN" sz="900" dirty="0">
                <a:solidFill>
                  <a:srgbClr val="2D2015"/>
                </a:solidFill>
                <a:latin typeface="宋体" panose="02010600030101010101" pitchFamily="2" charset="-122"/>
                <a:cs typeface="Times New Roman" pitchFamily="18" charset="0"/>
              </a:rPr>
              <a:t>memory</a:t>
            </a:r>
            <a:r>
              <a:rPr lang="zh-CN" altLang="en-US" sz="900" dirty="0">
                <a:solidFill>
                  <a:srgbClr val="2D2015"/>
                </a:solidFill>
                <a:latin typeface="宋体" panose="02010600030101010101" pitchFamily="2" charset="-122"/>
                <a:cs typeface="Times New Roman" pitchFamily="18" charset="0"/>
              </a:rPr>
              <a:t>访问时延，每个核私有</a:t>
            </a:r>
            <a:r>
              <a:rPr lang="en-US" altLang="zh-CN" sz="900" dirty="0">
                <a:solidFill>
                  <a:srgbClr val="2D2015"/>
                </a:solidFill>
                <a:latin typeface="宋体" panose="02010600030101010101" pitchFamily="2" charset="-122"/>
                <a:cs typeface="Times New Roman" pitchFamily="18" charset="0"/>
              </a:rPr>
              <a:t>L2</a:t>
            </a:r>
            <a:r>
              <a:rPr lang="zh-CN" altLang="en-US" sz="900" dirty="0">
                <a:solidFill>
                  <a:srgbClr val="2D2015"/>
                </a:solidFill>
                <a:latin typeface="宋体" panose="02010600030101010101" pitchFamily="2" charset="-122"/>
                <a:cs typeface="Times New Roman" pitchFamily="18" charset="0"/>
              </a:rPr>
              <a:t>，</a:t>
            </a:r>
            <a:r>
              <a:rPr lang="en-US" altLang="zh-CN" sz="900" dirty="0">
                <a:solidFill>
                  <a:srgbClr val="2D2015"/>
                </a:solidFill>
                <a:latin typeface="宋体" panose="02010600030101010101" pitchFamily="2" charset="-122"/>
                <a:cs typeface="Times New Roman" pitchFamily="18" charset="0"/>
              </a:rPr>
              <a:t>Latency 9 cycles</a:t>
            </a:r>
            <a:endParaRPr lang="en-US" sz="900" dirty="0">
              <a:solidFill>
                <a:srgbClr val="2D2015"/>
              </a:solidFill>
              <a:latin typeface="宋体" panose="02010600030101010101" pitchFamily="2" charset="-122"/>
              <a:cs typeface="Times New Roman" pitchFamily="18" charset="0"/>
            </a:endParaRPr>
          </a:p>
        </p:txBody>
      </p:sp>
      <p:sp>
        <p:nvSpPr>
          <p:cNvPr id="18" name="Rounded Rectangle 17"/>
          <p:cNvSpPr/>
          <p:nvPr/>
        </p:nvSpPr>
        <p:spPr bwMode="auto">
          <a:xfrm>
            <a:off x="6314523" y="4668642"/>
            <a:ext cx="2142582" cy="296564"/>
          </a:xfrm>
          <a:prstGeom prst="roundRect">
            <a:avLst/>
          </a:prstGeom>
          <a:solidFill>
            <a:srgbClr val="99CCFF"/>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68540" tIns="34270" rIns="68540" bIns="34270" anchor="ctr"/>
          <a:lstStyle/>
          <a:p>
            <a:pPr>
              <a:spcBef>
                <a:spcPct val="20000"/>
              </a:spcBef>
              <a:defRPr/>
            </a:pPr>
            <a:r>
              <a:rPr lang="zh-CN" altLang="en-US" sz="900" dirty="0">
                <a:solidFill>
                  <a:srgbClr val="000000"/>
                </a:solidFill>
                <a:latin typeface="宋体" panose="02010600030101010101" pitchFamily="2" charset="-122"/>
                <a:cs typeface="Arial Unicode MS" pitchFamily="34" charset="-128"/>
              </a:rPr>
              <a:t>提供降低和规避</a:t>
            </a:r>
            <a:r>
              <a:rPr lang="en-US" altLang="zh-CN" sz="900" dirty="0">
                <a:solidFill>
                  <a:srgbClr val="000000"/>
                </a:solidFill>
                <a:latin typeface="宋体" panose="02010600030101010101" pitchFamily="2" charset="-122"/>
                <a:cs typeface="Arial Unicode MS" pitchFamily="34" charset="-128"/>
              </a:rPr>
              <a:t>Device</a:t>
            </a:r>
            <a:r>
              <a:rPr lang="zh-CN" altLang="en-US" sz="900" dirty="0">
                <a:solidFill>
                  <a:srgbClr val="000000"/>
                </a:solidFill>
                <a:latin typeface="宋体" panose="02010600030101010101" pitchFamily="2" charset="-122"/>
                <a:cs typeface="Arial Unicode MS" pitchFamily="34" charset="-128"/>
              </a:rPr>
              <a:t>访问对性能影响的解决方案</a:t>
            </a:r>
            <a:endParaRPr lang="en-US" sz="900" dirty="0">
              <a:solidFill>
                <a:srgbClr val="2D2015"/>
              </a:solidFill>
              <a:latin typeface="宋体" panose="02010600030101010101" pitchFamily="2" charset="-122"/>
              <a:cs typeface="Times New Roman" pitchFamily="18" charset="0"/>
            </a:endParaRPr>
          </a:p>
        </p:txBody>
      </p:sp>
      <p:sp>
        <p:nvSpPr>
          <p:cNvPr id="19" name="Rounded Rectangle 18"/>
          <p:cNvSpPr/>
          <p:nvPr/>
        </p:nvSpPr>
        <p:spPr bwMode="auto">
          <a:xfrm>
            <a:off x="6314523" y="4986646"/>
            <a:ext cx="2142582" cy="428516"/>
          </a:xfrm>
          <a:prstGeom prst="roundRect">
            <a:avLst/>
          </a:prstGeom>
          <a:solidFill>
            <a:srgbClr val="99CCFF"/>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68540" tIns="34270" rIns="68540" bIns="34270" anchor="ctr"/>
          <a:lstStyle/>
          <a:p>
            <a:pPr>
              <a:spcBef>
                <a:spcPct val="20000"/>
              </a:spcBef>
              <a:defRPr/>
            </a:pPr>
            <a:r>
              <a:rPr lang="zh-CN" altLang="en-US" sz="900" dirty="0">
                <a:solidFill>
                  <a:srgbClr val="000000"/>
                </a:solidFill>
                <a:latin typeface="宋体" panose="02010600030101010101" pitchFamily="2" charset="-122"/>
                <a:cs typeface="Arial Unicode MS" pitchFamily="34" charset="-128"/>
              </a:rPr>
              <a:t>定制针对产品应用的指令和数据</a:t>
            </a:r>
            <a:r>
              <a:rPr lang="en-US" altLang="zh-CN" sz="900" dirty="0">
                <a:solidFill>
                  <a:srgbClr val="000000"/>
                </a:solidFill>
                <a:latin typeface="宋体" panose="02010600030101010101" pitchFamily="2" charset="-122"/>
                <a:cs typeface="Arial Unicode MS" pitchFamily="34" charset="-128"/>
              </a:rPr>
              <a:t>Cache</a:t>
            </a:r>
            <a:r>
              <a:rPr lang="zh-CN" altLang="en-US" sz="900" dirty="0">
                <a:solidFill>
                  <a:srgbClr val="000000"/>
                </a:solidFill>
                <a:latin typeface="宋体" panose="02010600030101010101" pitchFamily="2" charset="-122"/>
                <a:cs typeface="Arial Unicode MS" pitchFamily="34" charset="-128"/>
              </a:rPr>
              <a:t>的预取和</a:t>
            </a:r>
            <a:r>
              <a:rPr lang="en-US" altLang="zh-CN" sz="900" dirty="0">
                <a:solidFill>
                  <a:srgbClr val="000000"/>
                </a:solidFill>
                <a:latin typeface="宋体" panose="02010600030101010101" pitchFamily="2" charset="-122"/>
                <a:cs typeface="Arial Unicode MS" pitchFamily="34" charset="-128"/>
              </a:rPr>
              <a:t>Streaming</a:t>
            </a:r>
            <a:r>
              <a:rPr lang="zh-CN" altLang="en-US" sz="900" dirty="0">
                <a:solidFill>
                  <a:srgbClr val="000000"/>
                </a:solidFill>
                <a:latin typeface="宋体" panose="02010600030101010101" pitchFamily="2" charset="-122"/>
                <a:cs typeface="Arial Unicode MS" pitchFamily="34" charset="-128"/>
              </a:rPr>
              <a:t>算法</a:t>
            </a:r>
            <a:endParaRPr lang="en-US" sz="900" dirty="0">
              <a:solidFill>
                <a:srgbClr val="2D2015"/>
              </a:solidFill>
              <a:latin typeface="宋体" panose="02010600030101010101" pitchFamily="2" charset="-122"/>
              <a:cs typeface="Times New Roman" pitchFamily="18" charset="0"/>
            </a:endParaRPr>
          </a:p>
        </p:txBody>
      </p:sp>
      <p:sp>
        <p:nvSpPr>
          <p:cNvPr id="3" name="标题 2"/>
          <p:cNvSpPr>
            <a:spLocks noGrp="1"/>
          </p:cNvSpPr>
          <p:nvPr>
            <p:ph type="title"/>
          </p:nvPr>
        </p:nvSpPr>
        <p:spPr>
          <a:xfrm>
            <a:off x="630212" y="404664"/>
            <a:ext cx="8046244" cy="485982"/>
          </a:xfrm>
        </p:spPr>
        <p:txBody>
          <a:bodyPr>
            <a:noAutofit/>
          </a:bodyPr>
          <a:lstStyle/>
          <a:p>
            <a:pPr eaLnBrk="1" hangingPunct="1"/>
            <a:r>
              <a:rPr lang="zh-CN" altLang="en-US" sz="3400" b="1" dirty="0">
                <a:solidFill>
                  <a:srgbClr val="0000FF"/>
                </a:solidFill>
                <a:latin typeface="+mj-lt"/>
                <a:ea typeface="+mj-ea"/>
              </a:rPr>
              <a:t>基于</a:t>
            </a:r>
            <a:r>
              <a:rPr lang="en-US" altLang="zh-CN" sz="3400" b="1" dirty="0">
                <a:solidFill>
                  <a:srgbClr val="0000FF"/>
                </a:solidFill>
                <a:latin typeface="+mj-lt"/>
                <a:ea typeface="+mj-ea"/>
              </a:rPr>
              <a:t>ARMv8</a:t>
            </a:r>
            <a:r>
              <a:rPr lang="zh-CN" altLang="en-US" sz="3400" b="1" dirty="0">
                <a:solidFill>
                  <a:srgbClr val="0000FF"/>
                </a:solidFill>
                <a:latin typeface="+mj-lt"/>
                <a:ea typeface="+mj-ea"/>
              </a:rPr>
              <a:t>的鲲鹏处理器微架构</a:t>
            </a:r>
          </a:p>
        </p:txBody>
      </p:sp>
    </p:spTree>
    <p:extLst>
      <p:ext uri="{BB962C8B-B14F-4D97-AF65-F5344CB8AC3E}">
        <p14:creationId xmlns:p14="http://schemas.microsoft.com/office/powerpoint/2010/main" val="23027410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2561" y="1923383"/>
            <a:ext cx="2835315" cy="1594866"/>
          </a:xfrm>
          <a:prstGeom prst="rect">
            <a:avLst/>
          </a:prstGeom>
        </p:spPr>
      </p:pic>
      <p:grpSp>
        <p:nvGrpSpPr>
          <p:cNvPr id="4" name="组合 3"/>
          <p:cNvGrpSpPr>
            <a:grpSpLocks noChangeAspect="1"/>
          </p:cNvGrpSpPr>
          <p:nvPr/>
        </p:nvGrpSpPr>
        <p:grpSpPr>
          <a:xfrm>
            <a:off x="1079364" y="3758744"/>
            <a:ext cx="3240360" cy="1641412"/>
            <a:chOff x="5383638" y="2438755"/>
            <a:chExt cx="6157768" cy="3403076"/>
          </a:xfrm>
        </p:grpSpPr>
        <p:sp>
          <p:nvSpPr>
            <p:cNvPr id="5" name="矩形 4"/>
            <p:cNvSpPr/>
            <p:nvPr/>
          </p:nvSpPr>
          <p:spPr>
            <a:xfrm>
              <a:off x="5383638" y="2532820"/>
              <a:ext cx="5817403" cy="3309011"/>
            </a:xfrm>
            <a:prstGeom prst="rect">
              <a:avLst/>
            </a:prstGeom>
            <a:solidFill>
              <a:sysClr val="window" lastClr="FFFFFF">
                <a:lumMod val="95000"/>
              </a:sysClr>
            </a:solidFill>
            <a:ln w="25400" cap="flat" cmpd="sng" algn="ctr">
              <a:noFill/>
              <a:prstDash val="solid"/>
            </a:ln>
            <a:effectLst/>
          </p:spPr>
          <p:txBody>
            <a:bodyPr rtlCol="0" anchor="ctr"/>
            <a:lstStyle/>
            <a:p>
              <a:pPr algn="ctr" defTabSz="685800"/>
              <a:endParaRPr lang="zh-CN" altLang="en-US" sz="900" kern="0" dirty="0">
                <a:latin typeface="宋体" panose="02010600030101010101" pitchFamily="2" charset="-122"/>
                <a:cs typeface="+mn-ea"/>
                <a:sym typeface="+mn-lt"/>
              </a:endParaRPr>
            </a:p>
          </p:txBody>
        </p:sp>
        <p:sp>
          <p:nvSpPr>
            <p:cNvPr id="6" name="矩形 5"/>
            <p:cNvSpPr/>
            <p:nvPr/>
          </p:nvSpPr>
          <p:spPr>
            <a:xfrm>
              <a:off x="5670587" y="2438755"/>
              <a:ext cx="5870819" cy="3152885"/>
            </a:xfrm>
            <a:prstGeom prst="rect">
              <a:avLst/>
            </a:prstGeom>
          </p:spPr>
          <p:txBody>
            <a:bodyPr wrap="square">
              <a:spAutoFit/>
            </a:bodyPr>
            <a:lstStyle/>
            <a:p>
              <a:pPr marL="214313" indent="-214313">
                <a:lnSpc>
                  <a:spcPct val="150000"/>
                </a:lnSpc>
                <a:buSzPct val="80000"/>
                <a:buFont typeface="Wingdings" panose="05000000000000000000" pitchFamily="2" charset="2"/>
                <a:buChar char="p"/>
              </a:pPr>
              <a:r>
                <a:rPr lang="en-US" altLang="zh-CN" sz="1050" dirty="0">
                  <a:latin typeface="宋体" panose="02010600030101010101" pitchFamily="2" charset="-122"/>
                  <a:cs typeface="+mn-ea"/>
                  <a:sym typeface="+mn-lt"/>
                </a:rPr>
                <a:t>32</a:t>
              </a:r>
              <a:r>
                <a:rPr lang="zh-CN" altLang="en-US" sz="1050" dirty="0">
                  <a:latin typeface="宋体" panose="02010600030101010101" pitchFamily="2" charset="-122"/>
                  <a:cs typeface="+mn-ea"/>
                  <a:sym typeface="+mn-lt"/>
                </a:rPr>
                <a:t>核，</a:t>
              </a:r>
              <a:r>
                <a:rPr lang="en-US" altLang="zh-CN" sz="1050" dirty="0">
                  <a:latin typeface="宋体" panose="02010600030101010101" pitchFamily="2" charset="-122"/>
                  <a:cs typeface="+mn-ea"/>
                  <a:sym typeface="+mn-lt"/>
                </a:rPr>
                <a:t>2.4 GHz</a:t>
              </a:r>
              <a:r>
                <a:rPr lang="zh-CN" altLang="en-US" sz="1050" dirty="0">
                  <a:latin typeface="宋体" panose="02010600030101010101" pitchFamily="2" charset="-122"/>
                  <a:cs typeface="+mn-ea"/>
                  <a:sym typeface="+mn-lt"/>
                </a:rPr>
                <a:t>主频</a:t>
              </a:r>
            </a:p>
            <a:p>
              <a:pPr marL="214313" indent="-214313">
                <a:lnSpc>
                  <a:spcPct val="150000"/>
                </a:lnSpc>
                <a:buSzPct val="80000"/>
                <a:buFont typeface="Wingdings" panose="05000000000000000000" pitchFamily="2" charset="2"/>
                <a:buChar char="p"/>
              </a:pPr>
              <a:r>
                <a:rPr lang="en-US" altLang="zh-CN" sz="1050" dirty="0">
                  <a:latin typeface="宋体" panose="02010600030101010101" pitchFamily="2" charset="-122"/>
                  <a:cs typeface="+mn-ea"/>
                  <a:sym typeface="+mn-lt"/>
                </a:rPr>
                <a:t>SPECint</a:t>
              </a:r>
              <a:r>
                <a:rPr lang="zh-CN" altLang="en-US" sz="1050" dirty="0">
                  <a:latin typeface="宋体" panose="02010600030101010101" pitchFamily="2" charset="-122"/>
                  <a:cs typeface="+mn-ea"/>
                  <a:sym typeface="+mn-lt"/>
                </a:rPr>
                <a:t>性能匹配业界中端，功耗低至</a:t>
              </a:r>
              <a:r>
                <a:rPr lang="en-US" altLang="zh-CN" sz="1050" dirty="0">
                  <a:latin typeface="宋体" panose="02010600030101010101" pitchFamily="2" charset="-122"/>
                  <a:cs typeface="+mn-ea"/>
                  <a:sym typeface="+mn-lt"/>
                </a:rPr>
                <a:t>75 W</a:t>
              </a:r>
            </a:p>
            <a:p>
              <a:pPr marL="214313" indent="-214313">
                <a:lnSpc>
                  <a:spcPct val="150000"/>
                </a:lnSpc>
                <a:buSzPct val="80000"/>
                <a:buFont typeface="Wingdings" panose="05000000000000000000" pitchFamily="2" charset="2"/>
                <a:buChar char="p"/>
              </a:pPr>
              <a:r>
                <a:rPr lang="zh-CN" altLang="en-US" sz="1050" dirty="0">
                  <a:latin typeface="宋体" panose="02010600030101010101" pitchFamily="2" charset="-122"/>
                  <a:cs typeface="+mn-ea"/>
                  <a:sym typeface="+mn-lt"/>
                </a:rPr>
                <a:t>支持</a:t>
              </a:r>
              <a:r>
                <a:rPr lang="en-US" altLang="zh-CN" sz="1050" dirty="0">
                  <a:latin typeface="宋体" panose="02010600030101010101" pitchFamily="2" charset="-122"/>
                  <a:cs typeface="+mn-ea"/>
                  <a:sym typeface="+mn-lt"/>
                </a:rPr>
                <a:t>4</a:t>
              </a:r>
              <a:r>
                <a:rPr lang="zh-CN" altLang="en-US" sz="1050" dirty="0">
                  <a:latin typeface="宋体" panose="02010600030101010101" pitchFamily="2" charset="-122"/>
                  <a:cs typeface="+mn-ea"/>
                  <a:sym typeface="+mn-lt"/>
                </a:rPr>
                <a:t>通道</a:t>
              </a:r>
              <a:r>
                <a:rPr lang="en-US" altLang="zh-CN" sz="1050" dirty="0">
                  <a:latin typeface="宋体" panose="02010600030101010101" pitchFamily="2" charset="-122"/>
                  <a:cs typeface="+mn-ea"/>
                  <a:sym typeface="+mn-lt"/>
                </a:rPr>
                <a:t>DDR4</a:t>
              </a:r>
              <a:r>
                <a:rPr lang="zh-CN" altLang="en-US" sz="1050" dirty="0">
                  <a:latin typeface="宋体" panose="02010600030101010101" pitchFamily="2" charset="-122"/>
                  <a:cs typeface="+mn-ea"/>
                  <a:sym typeface="+mn-lt"/>
                </a:rPr>
                <a:t>控制器</a:t>
              </a:r>
            </a:p>
            <a:p>
              <a:pPr marL="214313" indent="-214313">
                <a:lnSpc>
                  <a:spcPct val="150000"/>
                </a:lnSpc>
                <a:buSzPct val="80000"/>
                <a:buFont typeface="Wingdings" panose="05000000000000000000" pitchFamily="2" charset="2"/>
                <a:buChar char="p"/>
              </a:pPr>
              <a:r>
                <a:rPr lang="zh-CN" altLang="en-US" sz="1050" dirty="0">
                  <a:latin typeface="宋体" panose="02010600030101010101" pitchFamily="2" charset="-122"/>
                  <a:cs typeface="+mn-ea"/>
                  <a:sym typeface="+mn-lt"/>
                </a:rPr>
                <a:t>支持</a:t>
              </a:r>
              <a:r>
                <a:rPr lang="en-US" altLang="zh-CN" sz="1050" dirty="0">
                  <a:latin typeface="宋体" panose="02010600030101010101" pitchFamily="2" charset="-122"/>
                  <a:cs typeface="+mn-ea"/>
                  <a:sym typeface="+mn-lt"/>
                </a:rPr>
                <a:t>PCIe 3.0</a:t>
              </a:r>
              <a:r>
                <a:rPr lang="zh-CN" altLang="en-US" sz="1050" dirty="0">
                  <a:latin typeface="宋体" panose="02010600030101010101" pitchFamily="2" charset="-122"/>
                  <a:cs typeface="+mn-ea"/>
                  <a:sym typeface="+mn-lt"/>
                </a:rPr>
                <a:t>和</a:t>
              </a:r>
              <a:r>
                <a:rPr lang="en-US" altLang="zh-CN" sz="1050" dirty="0">
                  <a:latin typeface="宋体" panose="02010600030101010101" pitchFamily="2" charset="-122"/>
                  <a:cs typeface="+mn-ea"/>
                  <a:sym typeface="+mn-lt"/>
                </a:rPr>
                <a:t>SAS/SATA 3.0</a:t>
              </a:r>
            </a:p>
            <a:p>
              <a:pPr marL="214313" indent="-214313">
                <a:lnSpc>
                  <a:spcPct val="150000"/>
                </a:lnSpc>
                <a:buSzPct val="80000"/>
                <a:buFont typeface="Wingdings" panose="05000000000000000000" pitchFamily="2" charset="2"/>
                <a:buChar char="p"/>
              </a:pPr>
              <a:r>
                <a:rPr lang="zh-CN" altLang="en-US" sz="1050" dirty="0">
                  <a:latin typeface="宋体" panose="02010600030101010101" pitchFamily="2" charset="-122"/>
                  <a:cs typeface="+mn-ea"/>
                  <a:sym typeface="+mn-lt"/>
                </a:rPr>
                <a:t>集成板载</a:t>
              </a:r>
              <a:r>
                <a:rPr lang="en-US" altLang="zh-CN" sz="1050" dirty="0">
                  <a:latin typeface="宋体" panose="02010600030101010101" pitchFamily="2" charset="-122"/>
                  <a:cs typeface="+mn-ea"/>
                  <a:sym typeface="+mn-lt"/>
                </a:rPr>
                <a:t>GE/10 GE</a:t>
              </a:r>
              <a:r>
                <a:rPr lang="zh-CN" altLang="en-US" sz="1050" dirty="0">
                  <a:latin typeface="宋体" panose="02010600030101010101" pitchFamily="2" charset="-122"/>
                  <a:cs typeface="+mn-ea"/>
                  <a:sym typeface="+mn-lt"/>
                </a:rPr>
                <a:t>网络</a:t>
              </a:r>
              <a:endParaRPr lang="en-US" altLang="zh-CN" sz="1050" dirty="0">
                <a:latin typeface="宋体" panose="02010600030101010101" pitchFamily="2" charset="-122"/>
                <a:cs typeface="+mn-ea"/>
                <a:sym typeface="+mn-lt"/>
              </a:endParaRPr>
            </a:p>
            <a:p>
              <a:pPr marL="214313" indent="-214313">
                <a:lnSpc>
                  <a:spcPct val="150000"/>
                </a:lnSpc>
                <a:buSzPct val="80000"/>
                <a:buFont typeface="Wingdings" panose="05000000000000000000" pitchFamily="2" charset="2"/>
                <a:buChar char="p"/>
              </a:pPr>
              <a:r>
                <a:rPr lang="zh-CN" altLang="en-US" sz="1050" dirty="0">
                  <a:latin typeface="宋体" panose="02010600030101010101" pitchFamily="2" charset="-122"/>
                  <a:cs typeface="+mn-ea"/>
                  <a:sym typeface="+mn-lt"/>
                </a:rPr>
                <a:t>支持</a:t>
              </a:r>
              <a:r>
                <a:rPr lang="en-US" altLang="zh-CN" sz="1050" dirty="0">
                  <a:latin typeface="宋体" panose="02010600030101010101" pitchFamily="2" charset="-122"/>
                  <a:cs typeface="+mn-ea"/>
                  <a:sym typeface="+mn-lt"/>
                </a:rPr>
                <a:t>2</a:t>
              </a:r>
              <a:r>
                <a:rPr lang="zh-CN" altLang="en-US" sz="1050" dirty="0">
                  <a:latin typeface="宋体" panose="02010600030101010101" pitchFamily="2" charset="-122"/>
                  <a:cs typeface="+mn-ea"/>
                  <a:sym typeface="+mn-lt"/>
                </a:rPr>
                <a:t>路互联</a:t>
              </a:r>
            </a:p>
          </p:txBody>
        </p:sp>
      </p:grpSp>
      <p:sp>
        <p:nvSpPr>
          <p:cNvPr id="7" name="矩形 6"/>
          <p:cNvSpPr/>
          <p:nvPr/>
        </p:nvSpPr>
        <p:spPr>
          <a:xfrm>
            <a:off x="4998218" y="3388987"/>
            <a:ext cx="3931561" cy="326051"/>
          </a:xfrm>
          <a:prstGeom prst="rect">
            <a:avLst/>
          </a:prstGeom>
          <a:noFill/>
        </p:spPr>
        <p:txBody>
          <a:bodyPr wrap="square">
            <a:spAutoFit/>
          </a:bodyPr>
          <a:lstStyle/>
          <a:p>
            <a:pPr algn="ctr">
              <a:lnSpc>
                <a:spcPct val="150000"/>
              </a:lnSpc>
            </a:pPr>
            <a:r>
              <a:rPr lang="en-US" altLang="zh-CN" sz="1200" dirty="0">
                <a:latin typeface="宋体" panose="02010600030101010101" pitchFamily="2" charset="-122"/>
                <a:cs typeface="+mn-ea"/>
                <a:sym typeface="+mn-lt"/>
              </a:rPr>
              <a:t>7nm</a:t>
            </a:r>
            <a:r>
              <a:rPr lang="zh-CN" altLang="en-US" sz="1200" dirty="0">
                <a:latin typeface="宋体" panose="02010600030101010101" pitchFamily="2" charset="-122"/>
                <a:cs typeface="+mn-ea"/>
                <a:sym typeface="+mn-lt"/>
              </a:rPr>
              <a:t>制程，数据中心</a:t>
            </a:r>
            <a:r>
              <a:rPr lang="en-US" altLang="zh-CN" sz="1200" dirty="0">
                <a:latin typeface="宋体" panose="02010600030101010101" pitchFamily="2" charset="-122"/>
                <a:cs typeface="+mn-ea"/>
                <a:sym typeface="+mn-lt"/>
              </a:rPr>
              <a:t>ARM</a:t>
            </a:r>
            <a:r>
              <a:rPr lang="zh-CN" altLang="en-US" sz="1200" dirty="0">
                <a:latin typeface="宋体" panose="02010600030101010101" pitchFamily="2" charset="-122"/>
                <a:cs typeface="+mn-ea"/>
                <a:sym typeface="+mn-lt"/>
              </a:rPr>
              <a:t>处理器</a:t>
            </a:r>
          </a:p>
        </p:txBody>
      </p:sp>
      <p:pic>
        <p:nvPicPr>
          <p:cNvPr id="8" name="图片 7"/>
          <p:cNvPicPr>
            <a:picLocks noChangeAspect="1"/>
          </p:cNvPicPr>
          <p:nvPr/>
        </p:nvPicPr>
        <p:blipFill>
          <a:blip r:embed="rId3" cstate="print">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5367261" y="2002977"/>
            <a:ext cx="2832285" cy="1593161"/>
          </a:xfrm>
          <a:prstGeom prst="rect">
            <a:avLst/>
          </a:prstGeom>
        </p:spPr>
      </p:pic>
      <p:grpSp>
        <p:nvGrpSpPr>
          <p:cNvPr id="9" name="组合 8"/>
          <p:cNvGrpSpPr>
            <a:grpSpLocks noChangeAspect="1"/>
          </p:cNvGrpSpPr>
          <p:nvPr/>
        </p:nvGrpSpPr>
        <p:grpSpPr>
          <a:xfrm>
            <a:off x="5303455" y="3758743"/>
            <a:ext cx="3465501" cy="1641413"/>
            <a:chOff x="13430258" y="2363764"/>
            <a:chExt cx="6201063" cy="3375549"/>
          </a:xfrm>
        </p:grpSpPr>
        <p:sp>
          <p:nvSpPr>
            <p:cNvPr id="10" name="矩形 9"/>
            <p:cNvSpPr/>
            <p:nvPr/>
          </p:nvSpPr>
          <p:spPr>
            <a:xfrm>
              <a:off x="13430258" y="2450284"/>
              <a:ext cx="5838529" cy="3289029"/>
            </a:xfrm>
            <a:prstGeom prst="rect">
              <a:avLst/>
            </a:prstGeom>
            <a:solidFill>
              <a:sysClr val="window" lastClr="FFFFFF">
                <a:lumMod val="95000"/>
              </a:sysClr>
            </a:solidFill>
            <a:ln w="25400" cap="flat" cmpd="sng" algn="ctr">
              <a:noFill/>
              <a:prstDash val="solid"/>
            </a:ln>
            <a:effectLst/>
          </p:spPr>
          <p:txBody>
            <a:bodyPr rtlCol="0" anchor="ctr"/>
            <a:lstStyle/>
            <a:p>
              <a:pPr algn="ctr" defTabSz="685800"/>
              <a:endParaRPr lang="zh-CN" altLang="en-US" sz="900" kern="0" dirty="0">
                <a:latin typeface="宋体" panose="02010600030101010101" pitchFamily="2" charset="-122"/>
                <a:cs typeface="+mn-ea"/>
                <a:sym typeface="+mn-lt"/>
              </a:endParaRPr>
            </a:p>
          </p:txBody>
        </p:sp>
        <p:sp>
          <p:nvSpPr>
            <p:cNvPr id="11" name="矩形 10"/>
            <p:cNvSpPr/>
            <p:nvPr/>
          </p:nvSpPr>
          <p:spPr>
            <a:xfrm>
              <a:off x="13760495" y="2363764"/>
              <a:ext cx="5870826" cy="3127380"/>
            </a:xfrm>
            <a:prstGeom prst="rect">
              <a:avLst/>
            </a:prstGeom>
          </p:spPr>
          <p:txBody>
            <a:bodyPr wrap="square">
              <a:spAutoFit/>
            </a:bodyPr>
            <a:lstStyle/>
            <a:p>
              <a:pPr marL="214313" indent="-214313">
                <a:lnSpc>
                  <a:spcPct val="150000"/>
                </a:lnSpc>
                <a:buSzPct val="80000"/>
                <a:buFont typeface="Wingdings" panose="05000000000000000000" pitchFamily="2" charset="2"/>
                <a:buChar char="p"/>
              </a:pPr>
              <a:r>
                <a:rPr lang="zh-CN" altLang="en-US" sz="1050" dirty="0">
                  <a:latin typeface="宋体" panose="02010600030101010101" pitchFamily="2" charset="-122"/>
                  <a:cs typeface="+mn-ea"/>
                  <a:sym typeface="+mn-lt"/>
                </a:rPr>
                <a:t>计算核数提升</a:t>
              </a:r>
              <a:r>
                <a:rPr lang="en-US" altLang="zh-CN" sz="1050" dirty="0">
                  <a:latin typeface="宋体" panose="02010600030101010101" pitchFamily="2" charset="-122"/>
                  <a:cs typeface="+mn-ea"/>
                  <a:sym typeface="+mn-lt"/>
                </a:rPr>
                <a:t>1</a:t>
              </a:r>
              <a:r>
                <a:rPr lang="zh-CN" altLang="en-US" sz="1050" dirty="0">
                  <a:latin typeface="宋体" panose="02010600030101010101" pitchFamily="2" charset="-122"/>
                  <a:cs typeface="+mn-ea"/>
                  <a:sym typeface="+mn-lt"/>
                </a:rPr>
                <a:t>倍，最多</a:t>
              </a:r>
              <a:r>
                <a:rPr lang="en-US" altLang="zh-CN" sz="1050" dirty="0">
                  <a:latin typeface="宋体" panose="02010600030101010101" pitchFamily="2" charset="-122"/>
                  <a:cs typeface="+mn-ea"/>
                  <a:sym typeface="+mn-lt"/>
                </a:rPr>
                <a:t>64</a:t>
              </a:r>
              <a:r>
                <a:rPr lang="zh-CN" altLang="en-US" sz="1050" dirty="0">
                  <a:latin typeface="宋体" panose="02010600030101010101" pitchFamily="2" charset="-122"/>
                  <a:cs typeface="+mn-ea"/>
                  <a:sym typeface="+mn-lt"/>
                </a:rPr>
                <a:t>核</a:t>
              </a:r>
            </a:p>
            <a:p>
              <a:pPr marL="214313" indent="-214313">
                <a:lnSpc>
                  <a:spcPct val="150000"/>
                </a:lnSpc>
                <a:buSzPct val="80000"/>
                <a:buFont typeface="Wingdings" panose="05000000000000000000" pitchFamily="2" charset="2"/>
                <a:buChar char="p"/>
              </a:pPr>
              <a:r>
                <a:rPr lang="en-US" altLang="zh-CN" sz="1050" dirty="0">
                  <a:latin typeface="宋体" panose="02010600030101010101" pitchFamily="2" charset="-122"/>
                  <a:cs typeface="+mn-ea"/>
                  <a:sym typeface="+mn-lt"/>
                </a:rPr>
                <a:t>SPECint</a:t>
              </a:r>
              <a:r>
                <a:rPr lang="zh-CN" altLang="en-US" sz="1050" dirty="0">
                  <a:latin typeface="宋体" panose="02010600030101010101" pitchFamily="2" charset="-122"/>
                  <a:cs typeface="+mn-ea"/>
                  <a:sym typeface="+mn-lt"/>
                </a:rPr>
                <a:t>性能提升超过</a:t>
              </a:r>
              <a:r>
                <a:rPr lang="en-US" altLang="zh-CN" sz="1050" dirty="0">
                  <a:latin typeface="宋体" panose="02010600030101010101" pitchFamily="2" charset="-122"/>
                  <a:cs typeface="+mn-ea"/>
                  <a:sym typeface="+mn-lt"/>
                </a:rPr>
                <a:t>2</a:t>
              </a:r>
              <a:r>
                <a:rPr lang="zh-CN" altLang="en-US" sz="1050" dirty="0">
                  <a:latin typeface="宋体" panose="02010600030101010101" pitchFamily="2" charset="-122"/>
                  <a:cs typeface="+mn-ea"/>
                  <a:sym typeface="+mn-lt"/>
                </a:rPr>
                <a:t>倍</a:t>
              </a:r>
            </a:p>
            <a:p>
              <a:pPr marL="214313" indent="-214313">
                <a:lnSpc>
                  <a:spcPct val="150000"/>
                </a:lnSpc>
                <a:buSzPct val="80000"/>
                <a:buFont typeface="Wingdings" panose="05000000000000000000" pitchFamily="2" charset="2"/>
                <a:buChar char="p"/>
              </a:pPr>
              <a:r>
                <a:rPr lang="zh-CN" altLang="en-US" sz="1050" dirty="0">
                  <a:latin typeface="宋体" panose="02010600030101010101" pitchFamily="2" charset="-122"/>
                  <a:cs typeface="+mn-ea"/>
                  <a:sym typeface="+mn-lt"/>
                </a:rPr>
                <a:t>内存通道数提升</a:t>
              </a:r>
              <a:r>
                <a:rPr lang="en-US" altLang="zh-CN" sz="1050" dirty="0">
                  <a:latin typeface="宋体" panose="02010600030101010101" pitchFamily="2" charset="-122"/>
                  <a:cs typeface="+mn-ea"/>
                  <a:sym typeface="+mn-lt"/>
                </a:rPr>
                <a:t>1</a:t>
              </a:r>
              <a:r>
                <a:rPr lang="zh-CN" altLang="en-US" sz="1050" dirty="0">
                  <a:latin typeface="宋体" panose="02010600030101010101" pitchFamily="2" charset="-122"/>
                  <a:cs typeface="+mn-ea"/>
                  <a:sym typeface="+mn-lt"/>
                </a:rPr>
                <a:t>倍，支持</a:t>
              </a:r>
              <a:r>
                <a:rPr lang="en-US" altLang="zh-CN" sz="1050" dirty="0">
                  <a:latin typeface="宋体" panose="02010600030101010101" pitchFamily="2" charset="-122"/>
                  <a:cs typeface="+mn-ea"/>
                  <a:sym typeface="+mn-lt"/>
                </a:rPr>
                <a:t>8</a:t>
              </a:r>
              <a:r>
                <a:rPr lang="zh-CN" altLang="en-US" sz="1050" dirty="0">
                  <a:latin typeface="宋体" panose="02010600030101010101" pitchFamily="2" charset="-122"/>
                  <a:cs typeface="+mn-ea"/>
                  <a:sym typeface="+mn-lt"/>
                </a:rPr>
                <a:t>通道</a:t>
              </a:r>
              <a:r>
                <a:rPr lang="en-US" altLang="zh-CN" sz="1050" dirty="0">
                  <a:latin typeface="宋体" panose="02010600030101010101" pitchFamily="2" charset="-122"/>
                  <a:cs typeface="+mn-ea"/>
                  <a:sym typeface="+mn-lt"/>
                </a:rPr>
                <a:t>DDR4</a:t>
              </a:r>
              <a:r>
                <a:rPr lang="zh-CN" altLang="en-US" sz="1050" dirty="0">
                  <a:latin typeface="宋体" panose="02010600030101010101" pitchFamily="2" charset="-122"/>
                  <a:cs typeface="+mn-ea"/>
                  <a:sym typeface="+mn-lt"/>
                </a:rPr>
                <a:t>控制器</a:t>
              </a:r>
            </a:p>
            <a:p>
              <a:pPr marL="214313" indent="-214313">
                <a:lnSpc>
                  <a:spcPct val="150000"/>
                </a:lnSpc>
                <a:buSzPct val="80000"/>
                <a:buFont typeface="Wingdings" panose="05000000000000000000" pitchFamily="2" charset="2"/>
                <a:buChar char="p"/>
              </a:pPr>
              <a:r>
                <a:rPr lang="zh-CN" altLang="en-US" sz="1050" dirty="0">
                  <a:latin typeface="宋体" panose="02010600030101010101" pitchFamily="2" charset="-122"/>
                  <a:cs typeface="+mn-ea"/>
                  <a:sym typeface="+mn-lt"/>
                </a:rPr>
                <a:t>支持</a:t>
              </a:r>
              <a:r>
                <a:rPr lang="en-US" altLang="zh-CN" sz="1050" dirty="0">
                  <a:latin typeface="宋体" panose="02010600030101010101" pitchFamily="2" charset="-122"/>
                  <a:cs typeface="+mn-ea"/>
                  <a:sym typeface="+mn-lt"/>
                </a:rPr>
                <a:t>PCIe 4.0</a:t>
              </a:r>
              <a:r>
                <a:rPr lang="zh-CN" altLang="en-US" sz="1050" dirty="0">
                  <a:latin typeface="宋体" panose="02010600030101010101" pitchFamily="2" charset="-122"/>
                  <a:cs typeface="+mn-ea"/>
                  <a:sym typeface="+mn-lt"/>
                </a:rPr>
                <a:t>和</a:t>
              </a:r>
              <a:r>
                <a:rPr lang="en-US" altLang="zh-CN" sz="1050" dirty="0">
                  <a:latin typeface="宋体" panose="02010600030101010101" pitchFamily="2" charset="-122"/>
                  <a:cs typeface="+mn-ea"/>
                  <a:sym typeface="+mn-lt"/>
                </a:rPr>
                <a:t>CCIX</a:t>
              </a:r>
            </a:p>
            <a:p>
              <a:pPr marL="214313" indent="-214313">
                <a:lnSpc>
                  <a:spcPct val="150000"/>
                </a:lnSpc>
                <a:buSzPct val="80000"/>
                <a:buFont typeface="Wingdings" panose="05000000000000000000" pitchFamily="2" charset="2"/>
                <a:buChar char="p"/>
              </a:pPr>
              <a:r>
                <a:rPr lang="zh-CN" altLang="en-US" sz="1050" dirty="0">
                  <a:latin typeface="宋体" panose="02010600030101010101" pitchFamily="2" charset="-122"/>
                  <a:cs typeface="+mn-ea"/>
                  <a:sym typeface="+mn-lt"/>
                </a:rPr>
                <a:t>集成板载</a:t>
              </a:r>
              <a:r>
                <a:rPr lang="en-US" altLang="zh-CN" sz="1050" dirty="0">
                  <a:latin typeface="宋体" panose="02010600030101010101" pitchFamily="2" charset="-122"/>
                  <a:cs typeface="+mn-ea"/>
                  <a:sym typeface="+mn-lt"/>
                </a:rPr>
                <a:t>100 GE</a:t>
              </a:r>
              <a:r>
                <a:rPr lang="zh-CN" altLang="en-US" sz="1050" dirty="0">
                  <a:latin typeface="宋体" panose="02010600030101010101" pitchFamily="2" charset="-122"/>
                  <a:cs typeface="+mn-ea"/>
                  <a:sym typeface="+mn-lt"/>
                </a:rPr>
                <a:t>网络和加密、压缩等引擎</a:t>
              </a:r>
            </a:p>
            <a:p>
              <a:pPr marL="214313" indent="-214313">
                <a:lnSpc>
                  <a:spcPct val="150000"/>
                </a:lnSpc>
                <a:buSzPct val="80000"/>
                <a:buFont typeface="Wingdings" panose="05000000000000000000" pitchFamily="2" charset="2"/>
                <a:buChar char="p"/>
              </a:pPr>
              <a:r>
                <a:rPr lang="zh-CN" altLang="en-US" sz="1050" dirty="0">
                  <a:latin typeface="宋体" panose="02010600030101010101" pitchFamily="2" charset="-122"/>
                  <a:cs typeface="+mn-ea"/>
                  <a:sym typeface="+mn-lt"/>
                </a:rPr>
                <a:t>支持</a:t>
              </a:r>
              <a:r>
                <a:rPr lang="en-US" altLang="zh-CN" sz="1050" dirty="0">
                  <a:latin typeface="宋体" panose="02010600030101010101" pitchFamily="2" charset="-122"/>
                  <a:cs typeface="+mn-ea"/>
                  <a:sym typeface="+mn-lt"/>
                </a:rPr>
                <a:t>2</a:t>
              </a:r>
              <a:r>
                <a:rPr lang="zh-CN" altLang="en-US" sz="1050" dirty="0">
                  <a:latin typeface="宋体" panose="02010600030101010101" pitchFamily="2" charset="-122"/>
                  <a:cs typeface="+mn-ea"/>
                  <a:sym typeface="+mn-lt"/>
                </a:rPr>
                <a:t>路或</a:t>
              </a:r>
              <a:r>
                <a:rPr lang="en-US" altLang="zh-CN" sz="1050" dirty="0">
                  <a:latin typeface="宋体" panose="02010600030101010101" pitchFamily="2" charset="-122"/>
                  <a:cs typeface="+mn-ea"/>
                  <a:sym typeface="+mn-lt"/>
                </a:rPr>
                <a:t>4</a:t>
              </a:r>
              <a:r>
                <a:rPr lang="zh-CN" altLang="en-US" sz="1050" dirty="0">
                  <a:latin typeface="宋体" panose="02010600030101010101" pitchFamily="2" charset="-122"/>
                  <a:cs typeface="+mn-ea"/>
                  <a:sym typeface="+mn-lt"/>
                </a:rPr>
                <a:t>路互联</a:t>
              </a:r>
            </a:p>
          </p:txBody>
        </p:sp>
      </p:grpSp>
      <p:sp>
        <p:nvSpPr>
          <p:cNvPr id="14" name="文本框 13"/>
          <p:cNvSpPr txBox="1"/>
          <p:nvPr/>
        </p:nvSpPr>
        <p:spPr bwMode="auto">
          <a:xfrm>
            <a:off x="2832802" y="3068727"/>
            <a:ext cx="1226159" cy="274244"/>
          </a:xfrm>
          <a:prstGeom prst="rect">
            <a:avLst/>
          </a:prstGeom>
          <a:noFill/>
          <a:ln w="9525" algn="ctr">
            <a:noFill/>
            <a:miter lim="800000"/>
            <a:headEnd/>
            <a:tailEnd/>
          </a:ln>
        </p:spPr>
        <p:txBody>
          <a:bodyPr vert="horz" wrap="square" lIns="65852" tIns="32926" rIns="65852" bIns="32926" numCol="1" rtlCol="0" anchor="ctr" anchorCtr="0" compatLnSpc="1">
            <a:prstTxWarp prst="textNoShape">
              <a:avLst/>
            </a:prstTxWarp>
            <a:spAutoFit/>
          </a:bodyPr>
          <a:lstStyle/>
          <a:p>
            <a:r>
              <a:rPr lang="zh-CN" altLang="en-US" sz="1350" dirty="0">
                <a:latin typeface="宋体" panose="02010600030101010101" pitchFamily="2" charset="-122"/>
              </a:rPr>
              <a:t>鲲鹏</a:t>
            </a:r>
            <a:r>
              <a:rPr lang="en-US" altLang="zh-CN" sz="1350" dirty="0">
                <a:latin typeface="宋体" panose="02010600030101010101" pitchFamily="2" charset="-122"/>
              </a:rPr>
              <a:t>916</a:t>
            </a:r>
            <a:endParaRPr lang="zh-CN" altLang="en-US" sz="1350" dirty="0">
              <a:latin typeface="宋体" panose="02010600030101010101" pitchFamily="2" charset="-122"/>
            </a:endParaRPr>
          </a:p>
        </p:txBody>
      </p:sp>
      <p:sp>
        <p:nvSpPr>
          <p:cNvPr id="15" name="文本框 14"/>
          <p:cNvSpPr txBox="1"/>
          <p:nvPr/>
        </p:nvSpPr>
        <p:spPr bwMode="auto">
          <a:xfrm>
            <a:off x="7052245" y="3073203"/>
            <a:ext cx="1226159" cy="274244"/>
          </a:xfrm>
          <a:prstGeom prst="rect">
            <a:avLst/>
          </a:prstGeom>
          <a:noFill/>
          <a:ln w="9525" algn="ctr">
            <a:noFill/>
            <a:miter lim="800000"/>
            <a:headEnd/>
            <a:tailEnd/>
          </a:ln>
        </p:spPr>
        <p:txBody>
          <a:bodyPr vert="horz" wrap="square" lIns="65852" tIns="32926" rIns="65852" bIns="32926" numCol="1" rtlCol="0" anchor="ctr" anchorCtr="0" compatLnSpc="1">
            <a:prstTxWarp prst="textNoShape">
              <a:avLst/>
            </a:prstTxWarp>
            <a:spAutoFit/>
          </a:bodyPr>
          <a:lstStyle/>
          <a:p>
            <a:r>
              <a:rPr lang="zh-CN" altLang="en-US" sz="1350" dirty="0">
                <a:latin typeface="宋体" panose="02010600030101010101" pitchFamily="2" charset="-122"/>
              </a:rPr>
              <a:t>鲲鹏</a:t>
            </a:r>
            <a:r>
              <a:rPr lang="en-US" altLang="zh-CN" sz="1350" dirty="0">
                <a:latin typeface="宋体" panose="02010600030101010101" pitchFamily="2" charset="-122"/>
              </a:rPr>
              <a:t>920</a:t>
            </a:r>
            <a:endParaRPr lang="zh-CN" altLang="en-US" sz="1350" dirty="0">
              <a:latin typeface="宋体" panose="02010600030101010101" pitchFamily="2" charset="-122"/>
            </a:endParaRPr>
          </a:p>
        </p:txBody>
      </p:sp>
      <p:sp>
        <p:nvSpPr>
          <p:cNvPr id="18" name="矩形 17"/>
          <p:cNvSpPr/>
          <p:nvPr/>
        </p:nvSpPr>
        <p:spPr>
          <a:xfrm>
            <a:off x="1364370" y="3427811"/>
            <a:ext cx="3001143" cy="369332"/>
          </a:xfrm>
          <a:prstGeom prst="rect">
            <a:avLst/>
          </a:prstGeom>
        </p:spPr>
        <p:txBody>
          <a:bodyPr wrap="none">
            <a:spAutoFit/>
          </a:bodyPr>
          <a:lstStyle/>
          <a:p>
            <a:r>
              <a:rPr lang="zh-CN" altLang="en-US" dirty="0">
                <a:latin typeface="宋体" panose="02010600030101010101" pitchFamily="2" charset="-122"/>
                <a:cs typeface="+mn-ea"/>
                <a:sym typeface="+mn-lt"/>
              </a:rPr>
              <a:t>支持多路互联的</a:t>
            </a:r>
            <a:r>
              <a:rPr lang="en-US" altLang="zh-CN" dirty="0">
                <a:latin typeface="宋体" panose="02010600030101010101" pitchFamily="2" charset="-122"/>
                <a:cs typeface="+mn-ea"/>
                <a:sym typeface="+mn-lt"/>
              </a:rPr>
              <a:t>ARM</a:t>
            </a:r>
            <a:r>
              <a:rPr lang="zh-CN" altLang="en-US" dirty="0">
                <a:latin typeface="宋体" panose="02010600030101010101" pitchFamily="2" charset="-122"/>
                <a:cs typeface="+mn-ea"/>
                <a:sym typeface="+mn-lt"/>
              </a:rPr>
              <a:t>处理器</a:t>
            </a:r>
            <a:r>
              <a:rPr lang="en-US" altLang="zh-CN" dirty="0">
                <a:latin typeface="宋体" panose="02010600030101010101" pitchFamily="2" charset="-122"/>
                <a:cs typeface="+mn-ea"/>
                <a:sym typeface="+mn-lt"/>
              </a:rPr>
              <a:t> </a:t>
            </a:r>
            <a:endParaRPr lang="zh-CN" altLang="en-US" dirty="0">
              <a:latin typeface="宋体" panose="02010600030101010101" pitchFamily="2" charset="-122"/>
              <a:cs typeface="+mn-ea"/>
              <a:sym typeface="+mn-lt"/>
            </a:endParaRPr>
          </a:p>
        </p:txBody>
      </p:sp>
      <p:sp>
        <p:nvSpPr>
          <p:cNvPr id="2" name="标题 1"/>
          <p:cNvSpPr>
            <a:spLocks noGrp="1"/>
          </p:cNvSpPr>
          <p:nvPr>
            <p:ph type="title"/>
          </p:nvPr>
        </p:nvSpPr>
        <p:spPr>
          <a:xfrm>
            <a:off x="630212" y="404664"/>
            <a:ext cx="8046244" cy="485982"/>
          </a:xfrm>
        </p:spPr>
        <p:txBody>
          <a:bodyPr>
            <a:noAutofit/>
          </a:bodyPr>
          <a:lstStyle/>
          <a:p>
            <a:pPr eaLnBrk="1" hangingPunct="1"/>
            <a:r>
              <a:rPr lang="zh-CN" altLang="en-US" sz="3400" b="1" dirty="0">
                <a:solidFill>
                  <a:srgbClr val="0000FF"/>
                </a:solidFill>
                <a:latin typeface="+mj-lt"/>
                <a:ea typeface="+mj-ea"/>
                <a:sym typeface="+mn-lt"/>
              </a:rPr>
              <a:t>鲲鹏处理器</a:t>
            </a:r>
            <a:endParaRPr lang="zh-CN" altLang="en-US" sz="3400" b="1" dirty="0">
              <a:solidFill>
                <a:srgbClr val="0000FF"/>
              </a:solidFill>
              <a:latin typeface="+mj-lt"/>
              <a:ea typeface="+mj-ea"/>
            </a:endParaRPr>
          </a:p>
        </p:txBody>
      </p:sp>
    </p:spTree>
    <p:extLst>
      <p:ext uri="{BB962C8B-B14F-4D97-AF65-F5344CB8AC3E}">
        <p14:creationId xmlns:p14="http://schemas.microsoft.com/office/powerpoint/2010/main" val="3883173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p:cNvSpPr txBox="1"/>
          <p:nvPr/>
        </p:nvSpPr>
        <p:spPr>
          <a:xfrm>
            <a:off x="509332" y="1643244"/>
            <a:ext cx="2030160" cy="1294585"/>
          </a:xfrm>
          <a:prstGeom prst="rect">
            <a:avLst/>
          </a:prstGeom>
          <a:noFill/>
        </p:spPr>
        <p:txBody>
          <a:bodyPr wrap="square" rtlCol="0" anchor="ctr">
            <a:spAutoFit/>
          </a:bodyPr>
          <a:lstStyle/>
          <a:p>
            <a:pPr algn="ctr">
              <a:lnSpc>
                <a:spcPct val="150000"/>
              </a:lnSpc>
            </a:pPr>
            <a:r>
              <a:rPr lang="zh-CN" altLang="en-US" b="1" dirty="0">
                <a:latin typeface="宋体" panose="02010600030101010101" pitchFamily="2" charset="-122"/>
              </a:rPr>
              <a:t>鲲鹏主板开放</a:t>
            </a:r>
            <a:endParaRPr lang="en-US" altLang="zh-CN" b="1" dirty="0">
              <a:latin typeface="宋体" panose="02010600030101010101" pitchFamily="2" charset="-122"/>
            </a:endParaRPr>
          </a:p>
          <a:p>
            <a:pPr algn="ctr">
              <a:lnSpc>
                <a:spcPct val="150000"/>
              </a:lnSpc>
            </a:pPr>
            <a:r>
              <a:rPr lang="zh-CN" altLang="en-US" b="1" dirty="0">
                <a:latin typeface="宋体" panose="02010600030101010101" pitchFamily="2" charset="-122"/>
              </a:rPr>
              <a:t>共享接口与设备规范</a:t>
            </a:r>
          </a:p>
        </p:txBody>
      </p:sp>
      <p:sp>
        <p:nvSpPr>
          <p:cNvPr id="35" name="文本框 34"/>
          <p:cNvSpPr txBox="1"/>
          <p:nvPr/>
        </p:nvSpPr>
        <p:spPr>
          <a:xfrm>
            <a:off x="3023471" y="1424862"/>
            <a:ext cx="1549125" cy="1710084"/>
          </a:xfrm>
          <a:prstGeom prst="rect">
            <a:avLst/>
          </a:prstGeom>
          <a:noFill/>
        </p:spPr>
        <p:txBody>
          <a:bodyPr wrap="square" rtlCol="0" anchor="ctr">
            <a:spAutoFit/>
          </a:bodyPr>
          <a:lstStyle/>
          <a:p>
            <a:pPr algn="ctr">
              <a:lnSpc>
                <a:spcPct val="150000"/>
              </a:lnSpc>
            </a:pPr>
            <a:r>
              <a:rPr lang="zh-CN" altLang="en-US" b="1" dirty="0">
                <a:latin typeface="宋体" panose="02010600030101010101" pitchFamily="2" charset="-122"/>
              </a:rPr>
              <a:t>整机参考设计</a:t>
            </a:r>
            <a:endParaRPr lang="en-US" altLang="zh-CN" b="1" dirty="0">
              <a:latin typeface="宋体" panose="02010600030101010101" pitchFamily="2" charset="-122"/>
            </a:endParaRPr>
          </a:p>
          <a:p>
            <a:pPr algn="ctr">
              <a:lnSpc>
                <a:spcPct val="150000"/>
              </a:lnSpc>
            </a:pPr>
            <a:r>
              <a:rPr lang="zh-CN" altLang="en-US" b="1" dirty="0">
                <a:latin typeface="宋体" panose="02010600030101010101" pitchFamily="2" charset="-122"/>
              </a:rPr>
              <a:t>共享工程能力</a:t>
            </a:r>
            <a:endParaRPr lang="en-US" altLang="zh-CN" b="1" dirty="0">
              <a:latin typeface="宋体" panose="02010600030101010101" pitchFamily="2" charset="-122"/>
            </a:endParaRPr>
          </a:p>
        </p:txBody>
      </p:sp>
      <p:sp>
        <p:nvSpPr>
          <p:cNvPr id="36" name="矩形 35"/>
          <p:cNvSpPr/>
          <p:nvPr/>
        </p:nvSpPr>
        <p:spPr>
          <a:xfrm>
            <a:off x="2865473" y="4109383"/>
            <a:ext cx="2093666" cy="793615"/>
          </a:xfrm>
          <a:prstGeom prst="rect">
            <a:avLst/>
          </a:prstGeom>
        </p:spPr>
        <p:txBody>
          <a:bodyPr wrap="square">
            <a:spAutoFit/>
          </a:bodyPr>
          <a:lstStyle/>
          <a:p>
            <a:pPr marL="214313" indent="-214313">
              <a:lnSpc>
                <a:spcPct val="150000"/>
              </a:lnSpc>
              <a:buSzPct val="60000"/>
              <a:buFont typeface="Wingdings" panose="05000000000000000000" pitchFamily="2" charset="2"/>
              <a:buChar char="l"/>
            </a:pPr>
            <a:r>
              <a:rPr lang="zh-CN" altLang="en-US" sz="1050" dirty="0">
                <a:solidFill>
                  <a:srgbClr val="1D1D1A"/>
                </a:solidFill>
                <a:latin typeface="宋体" panose="02010600030101010101" pitchFamily="2" charset="-122"/>
              </a:rPr>
              <a:t>整机参考设计指南 </a:t>
            </a:r>
            <a:endParaRPr lang="en-US" altLang="zh-CN" sz="1050" dirty="0">
              <a:solidFill>
                <a:srgbClr val="1D1D1A"/>
              </a:solidFill>
              <a:latin typeface="宋体" panose="02010600030101010101" pitchFamily="2" charset="-122"/>
            </a:endParaRPr>
          </a:p>
          <a:p>
            <a:pPr marL="214313" indent="-214313">
              <a:lnSpc>
                <a:spcPct val="150000"/>
              </a:lnSpc>
              <a:buSzPct val="60000"/>
              <a:buFont typeface="Wingdings" panose="05000000000000000000" pitchFamily="2" charset="2"/>
              <a:buChar char="l"/>
            </a:pPr>
            <a:r>
              <a:rPr lang="en-US" altLang="zh-CN" sz="1050" dirty="0">
                <a:solidFill>
                  <a:srgbClr val="1D1D1A"/>
                </a:solidFill>
                <a:latin typeface="宋体" panose="02010600030101010101" pitchFamily="2" charset="-122"/>
              </a:rPr>
              <a:t>(</a:t>
            </a:r>
            <a:r>
              <a:rPr lang="zh-CN" altLang="en-US" sz="1050" dirty="0">
                <a:solidFill>
                  <a:srgbClr val="1D1D1A"/>
                </a:solidFill>
                <a:latin typeface="宋体" panose="02010600030101010101" pitchFamily="2" charset="-122"/>
              </a:rPr>
              <a:t>含机箱、散热、供电等设计</a:t>
            </a:r>
            <a:r>
              <a:rPr lang="en-US" altLang="zh-CN" sz="1050" dirty="0">
                <a:solidFill>
                  <a:srgbClr val="1D1D1A"/>
                </a:solidFill>
                <a:latin typeface="宋体" panose="02010600030101010101" pitchFamily="2" charset="-122"/>
              </a:rPr>
              <a:t>)</a:t>
            </a:r>
          </a:p>
          <a:p>
            <a:pPr marL="214313" indent="-214313">
              <a:lnSpc>
                <a:spcPct val="150000"/>
              </a:lnSpc>
              <a:buSzPct val="60000"/>
              <a:buFont typeface="Wingdings" panose="05000000000000000000" pitchFamily="2" charset="2"/>
              <a:buChar char="l"/>
            </a:pPr>
            <a:r>
              <a:rPr lang="zh-CN" altLang="en-US" sz="1050" dirty="0">
                <a:solidFill>
                  <a:srgbClr val="1D1D1A"/>
                </a:solidFill>
                <a:latin typeface="宋体" panose="02010600030101010101" pitchFamily="2" charset="-122"/>
              </a:rPr>
              <a:t>部件与</a:t>
            </a:r>
            <a:r>
              <a:rPr lang="en-US" altLang="zh-CN" sz="1050" dirty="0">
                <a:solidFill>
                  <a:srgbClr val="1D1D1A"/>
                </a:solidFill>
                <a:latin typeface="宋体" panose="02010600030101010101" pitchFamily="2" charset="-122"/>
              </a:rPr>
              <a:t>OS</a:t>
            </a:r>
            <a:r>
              <a:rPr lang="zh-CN" altLang="en-US" sz="1050" dirty="0">
                <a:solidFill>
                  <a:srgbClr val="1D1D1A"/>
                </a:solidFill>
                <a:latin typeface="宋体" panose="02010600030101010101" pitchFamily="2" charset="-122"/>
              </a:rPr>
              <a:t>兼容性列表</a:t>
            </a:r>
          </a:p>
        </p:txBody>
      </p:sp>
      <p:sp>
        <p:nvSpPr>
          <p:cNvPr id="37" name="矩形 36"/>
          <p:cNvSpPr/>
          <p:nvPr/>
        </p:nvSpPr>
        <p:spPr>
          <a:xfrm>
            <a:off x="645959" y="4109382"/>
            <a:ext cx="2263088" cy="1035989"/>
          </a:xfrm>
          <a:prstGeom prst="rect">
            <a:avLst/>
          </a:prstGeom>
        </p:spPr>
        <p:txBody>
          <a:bodyPr wrap="square">
            <a:spAutoFit/>
          </a:bodyPr>
          <a:lstStyle/>
          <a:p>
            <a:pPr marL="214313" indent="-214313">
              <a:lnSpc>
                <a:spcPct val="150000"/>
              </a:lnSpc>
              <a:buSzPct val="60000"/>
              <a:buFont typeface="Wingdings" panose="05000000000000000000" pitchFamily="2" charset="2"/>
              <a:buChar char="l"/>
            </a:pPr>
            <a:r>
              <a:rPr lang="zh-CN" altLang="en-US" sz="1050" dirty="0">
                <a:solidFill>
                  <a:srgbClr val="1D1D1A"/>
                </a:solidFill>
                <a:latin typeface="宋体" panose="02010600030101010101" pitchFamily="2" charset="-122"/>
              </a:rPr>
              <a:t>主板</a:t>
            </a:r>
            <a:r>
              <a:rPr lang="en-US" altLang="zh-CN" sz="1050" dirty="0">
                <a:solidFill>
                  <a:srgbClr val="1D1D1A"/>
                </a:solidFill>
                <a:latin typeface="宋体" panose="02010600030101010101" pitchFamily="2" charset="-122"/>
              </a:rPr>
              <a:t>(</a:t>
            </a:r>
            <a:r>
              <a:rPr lang="zh-CN" altLang="en-US" sz="1050" dirty="0">
                <a:solidFill>
                  <a:srgbClr val="1D1D1A"/>
                </a:solidFill>
                <a:latin typeface="宋体" panose="02010600030101010101" pitchFamily="2" charset="-122"/>
              </a:rPr>
              <a:t>含鲲鹏处理器</a:t>
            </a:r>
            <a:r>
              <a:rPr lang="en-US" altLang="zh-CN" sz="1050" dirty="0">
                <a:solidFill>
                  <a:srgbClr val="1D1D1A"/>
                </a:solidFill>
                <a:latin typeface="宋体" panose="02010600030101010101" pitchFamily="2" charset="-122"/>
              </a:rPr>
              <a:t>)</a:t>
            </a:r>
          </a:p>
          <a:p>
            <a:pPr marL="214313" indent="-214313">
              <a:lnSpc>
                <a:spcPct val="150000"/>
              </a:lnSpc>
              <a:buSzPct val="60000"/>
              <a:buFont typeface="Wingdings" panose="05000000000000000000" pitchFamily="2" charset="2"/>
              <a:buChar char="l"/>
            </a:pPr>
            <a:r>
              <a:rPr lang="zh-CN" altLang="en-US" sz="1050" dirty="0">
                <a:solidFill>
                  <a:srgbClr val="1D1D1A"/>
                </a:solidFill>
                <a:latin typeface="宋体" panose="02010600030101010101" pitchFamily="2" charset="-122"/>
              </a:rPr>
              <a:t>主板接口规范</a:t>
            </a:r>
            <a:endParaRPr lang="en-US" altLang="zh-CN" sz="1050" dirty="0">
              <a:solidFill>
                <a:srgbClr val="1D1D1A"/>
              </a:solidFill>
              <a:latin typeface="宋体" panose="02010600030101010101" pitchFamily="2" charset="-122"/>
            </a:endParaRPr>
          </a:p>
          <a:p>
            <a:pPr marL="214313" indent="-214313">
              <a:lnSpc>
                <a:spcPct val="150000"/>
              </a:lnSpc>
              <a:buSzPct val="60000"/>
              <a:buFont typeface="Wingdings" panose="05000000000000000000" pitchFamily="2" charset="2"/>
              <a:buChar char="l"/>
            </a:pPr>
            <a:r>
              <a:rPr lang="en-US" altLang="zh-CN" sz="1050" dirty="0">
                <a:solidFill>
                  <a:srgbClr val="1D1D1A"/>
                </a:solidFill>
                <a:latin typeface="宋体" panose="02010600030101010101" pitchFamily="2" charset="-122"/>
                <a:cs typeface="Times New Roman" panose="02020603050405020304" pitchFamily="18" charset="0"/>
              </a:rPr>
              <a:t>BIOS</a:t>
            </a:r>
            <a:r>
              <a:rPr lang="zh-CN" altLang="zh-CN" sz="1050" dirty="0">
                <a:solidFill>
                  <a:srgbClr val="1D1D1A"/>
                </a:solidFill>
                <a:latin typeface="宋体" panose="02010600030101010101" pitchFamily="2" charset="-122"/>
                <a:cs typeface="Times New Roman" panose="02020603050405020304" pitchFamily="18" charset="0"/>
              </a:rPr>
              <a:t>软件</a:t>
            </a:r>
            <a:r>
              <a:rPr lang="en-US" altLang="zh-CN" sz="1050" dirty="0">
                <a:solidFill>
                  <a:srgbClr val="1D1D1A"/>
                </a:solidFill>
                <a:latin typeface="宋体" panose="02010600030101010101" pitchFamily="2" charset="-122"/>
                <a:cs typeface="Times New Roman" panose="02020603050405020304" pitchFamily="18" charset="0"/>
              </a:rPr>
              <a:t> &amp; </a:t>
            </a:r>
            <a:r>
              <a:rPr lang="zh-CN" altLang="en-US" sz="1050" dirty="0">
                <a:solidFill>
                  <a:srgbClr val="1D1D1A"/>
                </a:solidFill>
                <a:latin typeface="宋体" panose="02010600030101010101" pitchFamily="2" charset="-122"/>
                <a:cs typeface="Times New Roman" panose="02020603050405020304" pitchFamily="18" charset="0"/>
              </a:rPr>
              <a:t>规范</a:t>
            </a:r>
            <a:endParaRPr lang="en-US" altLang="zh-CN" sz="1050" dirty="0">
              <a:solidFill>
                <a:srgbClr val="1D1D1A"/>
              </a:solidFill>
              <a:latin typeface="宋体" panose="02010600030101010101" pitchFamily="2" charset="-122"/>
              <a:cs typeface="Times New Roman" panose="02020603050405020304" pitchFamily="18" charset="0"/>
            </a:endParaRPr>
          </a:p>
          <a:p>
            <a:pPr marL="214313" indent="-214313">
              <a:lnSpc>
                <a:spcPct val="150000"/>
              </a:lnSpc>
              <a:buSzPct val="60000"/>
              <a:buFont typeface="Wingdings" panose="05000000000000000000" pitchFamily="2" charset="2"/>
              <a:buChar char="l"/>
            </a:pPr>
            <a:r>
              <a:rPr lang="en-US" altLang="zh-CN" sz="1050" dirty="0">
                <a:solidFill>
                  <a:srgbClr val="1D1D1A"/>
                </a:solidFill>
                <a:latin typeface="宋体" panose="02010600030101010101" pitchFamily="2" charset="-122"/>
                <a:cs typeface="Times New Roman" panose="02020603050405020304" pitchFamily="18" charset="0"/>
              </a:rPr>
              <a:t>BMC</a:t>
            </a:r>
            <a:r>
              <a:rPr lang="zh-CN" altLang="zh-CN" sz="1050" dirty="0">
                <a:solidFill>
                  <a:srgbClr val="1D1D1A"/>
                </a:solidFill>
                <a:latin typeface="宋体" panose="02010600030101010101" pitchFamily="2" charset="-122"/>
                <a:cs typeface="Times New Roman" panose="02020603050405020304" pitchFamily="18" charset="0"/>
              </a:rPr>
              <a:t>芯片</a:t>
            </a:r>
            <a:r>
              <a:rPr lang="en-US" altLang="zh-CN" sz="1050" dirty="0">
                <a:solidFill>
                  <a:srgbClr val="1D1D1A"/>
                </a:solidFill>
                <a:latin typeface="宋体" panose="02010600030101010101" pitchFamily="2" charset="-122"/>
                <a:cs typeface="Times New Roman" panose="02020603050405020304" pitchFamily="18" charset="0"/>
              </a:rPr>
              <a:t>/</a:t>
            </a:r>
            <a:r>
              <a:rPr lang="zh-CN" altLang="zh-CN" sz="1050" dirty="0">
                <a:solidFill>
                  <a:srgbClr val="1D1D1A"/>
                </a:solidFill>
                <a:latin typeface="宋体" panose="02010600030101010101" pitchFamily="2" charset="-122"/>
                <a:cs typeface="Times New Roman" panose="02020603050405020304" pitchFamily="18" charset="0"/>
              </a:rPr>
              <a:t>软件</a:t>
            </a:r>
            <a:r>
              <a:rPr lang="en-US" altLang="zh-CN" sz="1050" dirty="0">
                <a:solidFill>
                  <a:srgbClr val="1D1D1A"/>
                </a:solidFill>
                <a:latin typeface="宋体" panose="02010600030101010101" pitchFamily="2" charset="-122"/>
                <a:cs typeface="Times New Roman" panose="02020603050405020304" pitchFamily="18" charset="0"/>
              </a:rPr>
              <a:t> &amp; </a:t>
            </a:r>
            <a:r>
              <a:rPr lang="zh-CN" altLang="en-US" sz="1050" dirty="0">
                <a:solidFill>
                  <a:srgbClr val="1D1D1A"/>
                </a:solidFill>
                <a:latin typeface="宋体" panose="02010600030101010101" pitchFamily="2" charset="-122"/>
                <a:cs typeface="Times New Roman" panose="02020603050405020304" pitchFamily="18" charset="0"/>
              </a:rPr>
              <a:t>设备管理规范</a:t>
            </a:r>
            <a:endParaRPr lang="en-US" altLang="zh-CN" sz="1050" dirty="0">
              <a:solidFill>
                <a:srgbClr val="1D1D1A"/>
              </a:solidFill>
              <a:latin typeface="宋体" panose="02010600030101010101" pitchFamily="2" charset="-122"/>
              <a:cs typeface="Times New Roman" panose="02020603050405020304" pitchFamily="18" charset="0"/>
            </a:endParaRPr>
          </a:p>
        </p:txBody>
      </p:sp>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1812" y="2732735"/>
            <a:ext cx="2719898" cy="1351287"/>
          </a:xfrm>
          <a:prstGeom prst="rect">
            <a:avLst/>
          </a:prstGeom>
        </p:spPr>
      </p:pic>
      <p:sp>
        <p:nvSpPr>
          <p:cNvPr id="52" name="圆角矩形 51"/>
          <p:cNvSpPr/>
          <p:nvPr/>
        </p:nvSpPr>
        <p:spPr>
          <a:xfrm>
            <a:off x="7045934" y="3447384"/>
            <a:ext cx="1471557" cy="479199"/>
          </a:xfrm>
          <a:prstGeom prst="roundRect">
            <a:avLst>
              <a:gd name="adj" fmla="val 8317"/>
            </a:avLst>
          </a:prstGeom>
          <a:ln w="28575">
            <a:solidFill>
              <a:srgbClr val="C7000B"/>
            </a:solidFill>
            <a:miter lim="400000"/>
            <a:headEnd type="oval"/>
            <a:tailEnd type="oval"/>
          </a:ln>
        </p:spPr>
        <p:txBody>
          <a:bodyPr lIns="54549" tIns="54549" rIns="54549" bIns="54549" anchor="ctr"/>
          <a:lstStyle/>
          <a:p>
            <a:pPr defTabSz="627307"/>
            <a:endParaRPr lang="zh-CN" altLang="en-US" sz="2249" dirty="0">
              <a:solidFill>
                <a:srgbClr val="1D1D1A"/>
              </a:solidFill>
              <a:latin typeface="宋体" panose="02010600030101010101" pitchFamily="2" charset="-122"/>
            </a:endParaRPr>
          </a:p>
        </p:txBody>
      </p:sp>
      <p:sp>
        <p:nvSpPr>
          <p:cNvPr id="53" name="文本框 52"/>
          <p:cNvSpPr txBox="1"/>
          <p:nvPr/>
        </p:nvSpPr>
        <p:spPr>
          <a:xfrm>
            <a:off x="7428955" y="3513549"/>
            <a:ext cx="723276" cy="392287"/>
          </a:xfrm>
          <a:prstGeom prst="rect">
            <a:avLst/>
          </a:prstGeom>
          <a:noFill/>
          <a:ln w="12700">
            <a:noFill/>
          </a:ln>
        </p:spPr>
        <p:txBody>
          <a:bodyPr wrap="none" rtlCol="0">
            <a:spAutoFit/>
          </a:bodyPr>
          <a:lstStyle/>
          <a:p>
            <a:pPr algn="ctr"/>
            <a:r>
              <a:rPr lang="zh-CN" altLang="en-US" sz="1049" b="1" dirty="0">
                <a:solidFill>
                  <a:srgbClr val="1D1D1A"/>
                </a:solidFill>
                <a:latin typeface="宋体" panose="02010600030101010101" pitchFamily="2" charset="-122"/>
              </a:rPr>
              <a:t>快速开发</a:t>
            </a:r>
            <a:endParaRPr lang="en-US" altLang="zh-CN" sz="1049" b="1" dirty="0">
              <a:solidFill>
                <a:srgbClr val="1D1D1A"/>
              </a:solidFill>
              <a:latin typeface="宋体" panose="02010600030101010101" pitchFamily="2" charset="-122"/>
            </a:endParaRPr>
          </a:p>
          <a:p>
            <a:pPr algn="ctr"/>
            <a:r>
              <a:rPr lang="zh-CN" altLang="en-US" sz="900" dirty="0">
                <a:solidFill>
                  <a:srgbClr val="1D1D1A"/>
                </a:solidFill>
                <a:latin typeface="宋体" panose="02010600030101010101" pitchFamily="2" charset="-122"/>
              </a:rPr>
              <a:t>（</a:t>
            </a:r>
            <a:r>
              <a:rPr lang="en-US" altLang="zh-CN" sz="900" dirty="0">
                <a:solidFill>
                  <a:srgbClr val="1D1D1A"/>
                </a:solidFill>
                <a:latin typeface="宋体" panose="02010600030101010101" pitchFamily="2" charset="-122"/>
              </a:rPr>
              <a:t>3</a:t>
            </a:r>
            <a:r>
              <a:rPr lang="zh-CN" altLang="en-US" sz="900" dirty="0">
                <a:solidFill>
                  <a:srgbClr val="1D1D1A"/>
                </a:solidFill>
                <a:latin typeface="宋体" panose="02010600030101010101" pitchFamily="2" charset="-122"/>
              </a:rPr>
              <a:t>个月）</a:t>
            </a:r>
          </a:p>
        </p:txBody>
      </p:sp>
      <p:sp>
        <p:nvSpPr>
          <p:cNvPr id="40" name="圆角矩形 39"/>
          <p:cNvSpPr/>
          <p:nvPr/>
        </p:nvSpPr>
        <p:spPr>
          <a:xfrm>
            <a:off x="7037622" y="2829119"/>
            <a:ext cx="1471556" cy="496742"/>
          </a:xfrm>
          <a:prstGeom prst="roundRect">
            <a:avLst>
              <a:gd name="adj" fmla="val 8317"/>
            </a:avLst>
          </a:prstGeom>
          <a:ln w="28575">
            <a:solidFill>
              <a:srgbClr val="C7000B"/>
            </a:solidFill>
            <a:miter lim="400000"/>
            <a:headEnd type="oval"/>
            <a:tailEnd type="oval"/>
          </a:ln>
        </p:spPr>
        <p:txBody>
          <a:bodyPr lIns="54549" tIns="54549" rIns="54549" bIns="54549" anchor="ctr"/>
          <a:lstStyle/>
          <a:p>
            <a:pPr defTabSz="627307"/>
            <a:endParaRPr lang="zh-CN" altLang="en-US" sz="2249" dirty="0">
              <a:solidFill>
                <a:srgbClr val="1D1D1A"/>
              </a:solidFill>
              <a:latin typeface="宋体" panose="02010600030101010101" pitchFamily="2" charset="-122"/>
            </a:endParaRPr>
          </a:p>
        </p:txBody>
      </p:sp>
      <p:sp>
        <p:nvSpPr>
          <p:cNvPr id="41" name="文本框 40"/>
          <p:cNvSpPr txBox="1"/>
          <p:nvPr/>
        </p:nvSpPr>
        <p:spPr>
          <a:xfrm>
            <a:off x="7451644" y="2980583"/>
            <a:ext cx="723275" cy="253787"/>
          </a:xfrm>
          <a:prstGeom prst="rect">
            <a:avLst/>
          </a:prstGeom>
          <a:noFill/>
        </p:spPr>
        <p:txBody>
          <a:bodyPr wrap="none" rtlCol="0">
            <a:spAutoFit/>
          </a:bodyPr>
          <a:lstStyle/>
          <a:p>
            <a:r>
              <a:rPr lang="zh-CN" altLang="en-US" sz="1049" b="1" dirty="0">
                <a:solidFill>
                  <a:srgbClr val="1D1D1A"/>
                </a:solidFill>
                <a:latin typeface="宋体" panose="02010600030101010101" pitchFamily="2" charset="-122"/>
              </a:rPr>
              <a:t>持续供应</a:t>
            </a:r>
            <a:endParaRPr lang="zh-CN" altLang="en-US" sz="900" dirty="0">
              <a:solidFill>
                <a:srgbClr val="1D1D1A"/>
              </a:solidFill>
              <a:latin typeface="宋体" panose="02010600030101010101" pitchFamily="2" charset="-122"/>
            </a:endParaRPr>
          </a:p>
        </p:txBody>
      </p:sp>
      <p:sp>
        <p:nvSpPr>
          <p:cNvPr id="49" name="圆角矩形 48"/>
          <p:cNvSpPr/>
          <p:nvPr/>
        </p:nvSpPr>
        <p:spPr>
          <a:xfrm>
            <a:off x="7049805" y="4034481"/>
            <a:ext cx="1471556" cy="469015"/>
          </a:xfrm>
          <a:prstGeom prst="roundRect">
            <a:avLst>
              <a:gd name="adj" fmla="val 8317"/>
            </a:avLst>
          </a:prstGeom>
          <a:ln w="28575">
            <a:solidFill>
              <a:srgbClr val="C7000B"/>
            </a:solidFill>
            <a:miter lim="400000"/>
            <a:headEnd type="oval"/>
            <a:tailEnd type="oval"/>
          </a:ln>
        </p:spPr>
        <p:txBody>
          <a:bodyPr lIns="54549" tIns="54549" rIns="54549" bIns="54549" anchor="ctr"/>
          <a:lstStyle/>
          <a:p>
            <a:pPr defTabSz="627307"/>
            <a:endParaRPr lang="zh-CN" altLang="en-US" sz="2249" dirty="0">
              <a:solidFill>
                <a:srgbClr val="1D1D1A"/>
              </a:solidFill>
              <a:latin typeface="宋体" panose="02010600030101010101" pitchFamily="2" charset="-122"/>
            </a:endParaRPr>
          </a:p>
        </p:txBody>
      </p:sp>
      <p:sp>
        <p:nvSpPr>
          <p:cNvPr id="50" name="文本框 49"/>
          <p:cNvSpPr txBox="1"/>
          <p:nvPr/>
        </p:nvSpPr>
        <p:spPr>
          <a:xfrm>
            <a:off x="7492916" y="4041954"/>
            <a:ext cx="723275" cy="253787"/>
          </a:xfrm>
          <a:prstGeom prst="rect">
            <a:avLst/>
          </a:prstGeom>
          <a:noFill/>
          <a:ln w="12700">
            <a:noFill/>
          </a:ln>
        </p:spPr>
        <p:txBody>
          <a:bodyPr wrap="none" rtlCol="0">
            <a:spAutoFit/>
          </a:bodyPr>
          <a:lstStyle/>
          <a:p>
            <a:r>
              <a:rPr lang="zh-CN" altLang="en-US" sz="1049" b="1" dirty="0">
                <a:solidFill>
                  <a:srgbClr val="1D1D1A"/>
                </a:solidFill>
                <a:latin typeface="宋体" panose="02010600030101010101" pitchFamily="2" charset="-122"/>
              </a:rPr>
              <a:t>安全可靠</a:t>
            </a:r>
            <a:endParaRPr lang="zh-CN" altLang="en-US" sz="900" dirty="0">
              <a:solidFill>
                <a:srgbClr val="1D1D1A"/>
              </a:solidFill>
              <a:latin typeface="宋体" panose="02010600030101010101" pitchFamily="2" charset="-122"/>
            </a:endParaRPr>
          </a:p>
        </p:txBody>
      </p:sp>
      <p:sp>
        <p:nvSpPr>
          <p:cNvPr id="51" name="文本框 50"/>
          <p:cNvSpPr txBox="1"/>
          <p:nvPr/>
        </p:nvSpPr>
        <p:spPr>
          <a:xfrm>
            <a:off x="7019644" y="4263731"/>
            <a:ext cx="1533890" cy="230832"/>
          </a:xfrm>
          <a:prstGeom prst="rect">
            <a:avLst/>
          </a:prstGeom>
          <a:noFill/>
          <a:ln w="12700">
            <a:noFill/>
          </a:ln>
        </p:spPr>
        <p:txBody>
          <a:bodyPr wrap="square" rtlCol="0">
            <a:spAutoFit/>
          </a:bodyPr>
          <a:lstStyle/>
          <a:p>
            <a:pPr algn="ctr"/>
            <a:r>
              <a:rPr lang="zh-CN" altLang="en-US" sz="900" dirty="0">
                <a:solidFill>
                  <a:srgbClr val="1D1D1A"/>
                </a:solidFill>
                <a:latin typeface="宋体" panose="02010600030101010101" pitchFamily="2" charset="-122"/>
              </a:rPr>
              <a:t>（低于业界平均故障率</a:t>
            </a:r>
            <a:r>
              <a:rPr lang="en-US" altLang="zh-CN" sz="900" dirty="0">
                <a:solidFill>
                  <a:srgbClr val="1D1D1A"/>
                </a:solidFill>
                <a:latin typeface="宋体" panose="02010600030101010101" pitchFamily="2" charset="-122"/>
              </a:rPr>
              <a:t>15%</a:t>
            </a:r>
            <a:r>
              <a:rPr lang="zh-CN" altLang="en-US" sz="900" dirty="0">
                <a:solidFill>
                  <a:srgbClr val="1D1D1A"/>
                </a:solidFill>
                <a:latin typeface="宋体" panose="02010600030101010101" pitchFamily="2" charset="-122"/>
              </a:rPr>
              <a:t>）</a:t>
            </a:r>
          </a:p>
        </p:txBody>
      </p:sp>
      <p:sp>
        <p:nvSpPr>
          <p:cNvPr id="43" name="文本框 42"/>
          <p:cNvSpPr txBox="1"/>
          <p:nvPr/>
        </p:nvSpPr>
        <p:spPr>
          <a:xfrm>
            <a:off x="7087418" y="2040797"/>
            <a:ext cx="1415853" cy="442878"/>
          </a:xfrm>
          <a:prstGeom prst="rect">
            <a:avLst/>
          </a:prstGeom>
          <a:noFill/>
        </p:spPr>
        <p:txBody>
          <a:bodyPr wrap="square" rtlCol="0" anchor="ctr">
            <a:spAutoFit/>
          </a:bodyPr>
          <a:lstStyle>
            <a:defPPr>
              <a:defRPr lang="en-US"/>
            </a:defPPr>
            <a:lvl1pPr algn="ctr">
              <a:lnSpc>
                <a:spcPct val="150000"/>
              </a:lnSpc>
              <a:defRPr b="1">
                <a:latin typeface="微软雅黑" panose="020B0503020204020204" pitchFamily="34" charset="-122"/>
                <a:ea typeface="微软雅黑" panose="020B0503020204020204" pitchFamily="34" charset="-122"/>
              </a:defRPr>
            </a:lvl1pPr>
          </a:lstStyle>
          <a:p>
            <a:r>
              <a:rPr lang="zh-CN" altLang="en-US" dirty="0">
                <a:latin typeface="宋体" panose="02010600030101010101" pitchFamily="2" charset="-122"/>
                <a:ea typeface="宋体" panose="02010600030101010101" pitchFamily="2" charset="-122"/>
              </a:rPr>
              <a:t>伙伴价值</a:t>
            </a:r>
            <a:endParaRPr lang="en-US" altLang="zh-CN" dirty="0">
              <a:latin typeface="宋体" panose="02010600030101010101" pitchFamily="2" charset="-122"/>
              <a:ea typeface="宋体" panose="02010600030101010101" pitchFamily="2" charset="-122"/>
            </a:endParaRPr>
          </a:p>
        </p:txBody>
      </p:sp>
      <p:sp>
        <p:nvSpPr>
          <p:cNvPr id="44" name="文本框 43"/>
          <p:cNvSpPr txBox="1"/>
          <p:nvPr/>
        </p:nvSpPr>
        <p:spPr>
          <a:xfrm>
            <a:off x="5772772" y="2742145"/>
            <a:ext cx="346570" cy="276871"/>
          </a:xfrm>
          <a:prstGeom prst="rect">
            <a:avLst/>
          </a:prstGeom>
          <a:noFill/>
        </p:spPr>
        <p:txBody>
          <a:bodyPr wrap="none" rtlCol="0">
            <a:spAutoFit/>
          </a:bodyPr>
          <a:lstStyle/>
          <a:p>
            <a:r>
              <a:rPr lang="en-US" altLang="zh-CN" sz="1199" dirty="0">
                <a:solidFill>
                  <a:srgbClr val="1D1D1A"/>
                </a:solidFill>
                <a:latin typeface="宋体" panose="02010600030101010101" pitchFamily="2" charset="-122"/>
              </a:rPr>
              <a:t>PC</a:t>
            </a:r>
            <a:endParaRPr lang="zh-CN" altLang="en-US" sz="1199" dirty="0">
              <a:solidFill>
                <a:srgbClr val="1D1D1A"/>
              </a:solidFill>
              <a:latin typeface="宋体" panose="02010600030101010101" pitchFamily="2" charset="-122"/>
            </a:endParaRPr>
          </a:p>
        </p:txBody>
      </p:sp>
      <p:sp>
        <p:nvSpPr>
          <p:cNvPr id="45" name="文本框 44"/>
          <p:cNvSpPr txBox="1"/>
          <p:nvPr/>
        </p:nvSpPr>
        <p:spPr>
          <a:xfrm>
            <a:off x="5629195" y="3689490"/>
            <a:ext cx="646331" cy="276871"/>
          </a:xfrm>
          <a:prstGeom prst="rect">
            <a:avLst/>
          </a:prstGeom>
          <a:noFill/>
        </p:spPr>
        <p:txBody>
          <a:bodyPr wrap="none" rtlCol="0">
            <a:spAutoFit/>
          </a:bodyPr>
          <a:lstStyle/>
          <a:p>
            <a:r>
              <a:rPr lang="zh-CN" altLang="en-US" sz="1199" dirty="0">
                <a:solidFill>
                  <a:srgbClr val="1D1D1A"/>
                </a:solidFill>
                <a:latin typeface="宋体" panose="02010600030101010101" pitchFamily="2" charset="-122"/>
              </a:rPr>
              <a:t>服务器</a:t>
            </a:r>
          </a:p>
        </p:txBody>
      </p:sp>
      <p:pic>
        <p:nvPicPr>
          <p:cNvPr id="46" name="图片 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291977" y="3730895"/>
            <a:ext cx="1424990" cy="813794"/>
          </a:xfrm>
          <a:prstGeom prst="rect">
            <a:avLst/>
          </a:prstGeom>
        </p:spPr>
      </p:pic>
      <p:pic>
        <p:nvPicPr>
          <p:cNvPr id="47" name="图片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3913" y="2894648"/>
            <a:ext cx="1572987" cy="1048658"/>
          </a:xfrm>
          <a:prstGeom prst="rect">
            <a:avLst/>
          </a:prstGeom>
          <a:effectLst/>
        </p:spPr>
      </p:pic>
      <p:pic>
        <p:nvPicPr>
          <p:cNvPr id="48" name="图片 4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31620" y="2822030"/>
            <a:ext cx="1493740" cy="1029131"/>
          </a:xfrm>
          <a:prstGeom prst="rect">
            <a:avLst/>
          </a:prstGeom>
        </p:spPr>
      </p:pic>
      <p:sp>
        <p:nvSpPr>
          <p:cNvPr id="56" name="线条"/>
          <p:cNvSpPr>
            <a:spLocks noChangeAspect="1"/>
          </p:cNvSpPr>
          <p:nvPr/>
        </p:nvSpPr>
        <p:spPr>
          <a:xfrm rot="2859403">
            <a:off x="5018164" y="2679859"/>
            <a:ext cx="1912304" cy="1913021"/>
          </a:xfrm>
          <a:custGeom>
            <a:avLst/>
            <a:gdLst/>
            <a:ahLst/>
            <a:cxnLst>
              <a:cxn ang="0">
                <a:pos x="wd2" y="hd2"/>
              </a:cxn>
              <a:cxn ang="5400000">
                <a:pos x="wd2" y="hd2"/>
              </a:cxn>
              <a:cxn ang="10800000">
                <a:pos x="wd2" y="hd2"/>
              </a:cxn>
              <a:cxn ang="16200000">
                <a:pos x="wd2" y="hd2"/>
              </a:cxn>
            </a:cxnLst>
            <a:rect l="0" t="0" r="r" b="b"/>
            <a:pathLst>
              <a:path w="16549" h="15925" extrusionOk="0">
                <a:moveTo>
                  <a:pt x="333" y="10576"/>
                </a:moveTo>
                <a:cubicBezTo>
                  <a:pt x="-2084" y="1815"/>
                  <a:pt x="9266" y="-3924"/>
                  <a:pt x="14854" y="3234"/>
                </a:cubicBezTo>
                <a:cubicBezTo>
                  <a:pt x="19516" y="9207"/>
                  <a:pt x="13844" y="17676"/>
                  <a:pt x="6566" y="15607"/>
                </a:cubicBezTo>
              </a:path>
            </a:pathLst>
          </a:custGeom>
          <a:ln w="28575">
            <a:solidFill>
              <a:srgbClr val="C7000B"/>
            </a:solidFill>
            <a:miter lim="400000"/>
            <a:headEnd type="oval"/>
            <a:tailEnd type="oval"/>
          </a:ln>
        </p:spPr>
        <p:txBody>
          <a:bodyPr lIns="54549" tIns="54549" rIns="54549" bIns="54549" anchor="ctr"/>
          <a:lstStyle/>
          <a:p>
            <a:pPr defTabSz="627307"/>
            <a:endParaRPr sz="2249" dirty="0">
              <a:solidFill>
                <a:srgbClr val="1D1D1A"/>
              </a:solidFill>
              <a:latin typeface="宋体" panose="02010600030101010101" pitchFamily="2" charset="-122"/>
              <a:sym typeface="Helvetica Neue Medium"/>
            </a:endParaRPr>
          </a:p>
        </p:txBody>
      </p:sp>
      <p:sp>
        <p:nvSpPr>
          <p:cNvPr id="6" name="矩形 5"/>
          <p:cNvSpPr/>
          <p:nvPr/>
        </p:nvSpPr>
        <p:spPr>
          <a:xfrm>
            <a:off x="5040140" y="1822692"/>
            <a:ext cx="1778039" cy="879087"/>
          </a:xfrm>
          <a:prstGeom prst="rect">
            <a:avLst/>
          </a:prstGeom>
          <a:noFill/>
        </p:spPr>
        <p:txBody>
          <a:bodyPr wrap="square" rtlCol="0" anchor="ctr">
            <a:spAutoFit/>
          </a:bodyPr>
          <a:lstStyle/>
          <a:p>
            <a:pPr algn="ctr">
              <a:lnSpc>
                <a:spcPct val="150000"/>
              </a:lnSpc>
            </a:pPr>
            <a:r>
              <a:rPr lang="zh-CN" altLang="en-US" b="1" dirty="0">
                <a:latin typeface="宋体" panose="02010600030101010101" pitchFamily="2" charset="-122"/>
              </a:rPr>
              <a:t>打造多样化计算产品</a:t>
            </a:r>
          </a:p>
        </p:txBody>
      </p:sp>
      <p:grpSp>
        <p:nvGrpSpPr>
          <p:cNvPr id="33" name="组合 32"/>
          <p:cNvGrpSpPr/>
          <p:nvPr/>
        </p:nvGrpSpPr>
        <p:grpSpPr>
          <a:xfrm>
            <a:off x="2243601" y="3360435"/>
            <a:ext cx="2850197" cy="450912"/>
            <a:chOff x="18872315" y="4103946"/>
            <a:chExt cx="6471649" cy="1243270"/>
          </a:xfrm>
          <a:solidFill>
            <a:srgbClr val="C7000B"/>
          </a:solidFill>
        </p:grpSpPr>
        <p:sp>
          <p:nvSpPr>
            <p:cNvPr id="54" name="加号 53"/>
            <p:cNvSpPr/>
            <p:nvPr/>
          </p:nvSpPr>
          <p:spPr>
            <a:xfrm>
              <a:off x="18872315" y="4103946"/>
              <a:ext cx="1047672" cy="1243270"/>
            </a:xfrm>
            <a:prstGeom prst="mathPlus">
              <a:avLst>
                <a:gd name="adj1" fmla="val 13636"/>
              </a:avLst>
            </a:prstGeom>
            <a:grpFill/>
            <a:ln w="15875">
              <a:solidFill>
                <a:srgbClr val="C7000B"/>
              </a:solidFill>
            </a:ln>
            <a:effectLst/>
          </p:spPr>
          <p:txBody>
            <a:bodyPr vert="horz" wrap="square" lIns="91404" tIns="45702" rIns="91404" bIns="45702" numCol="1" rtlCol="0" anchor="t"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lang="zh-CN" altLang="en-US" sz="1599" kern="0" dirty="0">
                <a:solidFill>
                  <a:srgbClr val="000000"/>
                </a:solidFill>
                <a:latin typeface="宋体" panose="02010600030101010101" pitchFamily="2" charset="-122"/>
              </a:endParaRPr>
            </a:p>
          </p:txBody>
        </p:sp>
        <p:sp>
          <p:nvSpPr>
            <p:cNvPr id="55" name="右箭头 54"/>
            <p:cNvSpPr/>
            <p:nvPr/>
          </p:nvSpPr>
          <p:spPr>
            <a:xfrm>
              <a:off x="24364293" y="4320534"/>
              <a:ext cx="979671" cy="810097"/>
            </a:xfrm>
            <a:prstGeom prst="rightArrow">
              <a:avLst/>
            </a:prstGeom>
            <a:grpFill/>
            <a:ln w="15875">
              <a:solidFill>
                <a:srgbClr val="C7000B"/>
              </a:solidFill>
            </a:ln>
            <a:effectLst/>
          </p:spPr>
          <p:txBody>
            <a:bodyPr vert="horz" wrap="square" lIns="91404" tIns="45702" rIns="91404" bIns="45702" numCol="1" rtlCol="0" anchor="t"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lang="zh-CN" altLang="en-US" sz="1599" kern="0" dirty="0">
                <a:solidFill>
                  <a:srgbClr val="000000"/>
                </a:solidFill>
                <a:latin typeface="宋体" panose="02010600030101010101" pitchFamily="2" charset="-122"/>
              </a:endParaRPr>
            </a:p>
          </p:txBody>
        </p:sp>
      </p:grpSp>
      <p:sp>
        <p:nvSpPr>
          <p:cNvPr id="3" name="标题 2"/>
          <p:cNvSpPr>
            <a:spLocks noGrp="1"/>
          </p:cNvSpPr>
          <p:nvPr>
            <p:ph type="title"/>
          </p:nvPr>
        </p:nvSpPr>
        <p:spPr>
          <a:xfrm>
            <a:off x="630212" y="422738"/>
            <a:ext cx="8046244" cy="485982"/>
          </a:xfrm>
        </p:spPr>
        <p:txBody>
          <a:bodyPr>
            <a:normAutofit/>
          </a:bodyPr>
          <a:lstStyle/>
          <a:p>
            <a:pPr eaLnBrk="1" hangingPunct="1"/>
            <a:r>
              <a:rPr lang="zh-CN" altLang="en-US" sz="3100" b="1" dirty="0">
                <a:solidFill>
                  <a:srgbClr val="0000FF"/>
                </a:solidFill>
                <a:latin typeface="+mj-lt"/>
                <a:ea typeface="+mj-ea"/>
              </a:rPr>
              <a:t>基于鲲鹏主板的多样化计算产品</a:t>
            </a:r>
          </a:p>
        </p:txBody>
      </p:sp>
    </p:spTree>
    <p:extLst>
      <p:ext uri="{BB962C8B-B14F-4D97-AF65-F5344CB8AC3E}">
        <p14:creationId xmlns:p14="http://schemas.microsoft.com/office/powerpoint/2010/main" val="41598885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67F66F77-6995-47AF-A393-534A4E0CE580}"/>
              </a:ext>
            </a:extLst>
          </p:cNvPr>
          <p:cNvSpPr/>
          <p:nvPr/>
        </p:nvSpPr>
        <p:spPr>
          <a:xfrm flipH="1">
            <a:off x="5370947" y="1932759"/>
            <a:ext cx="2016842" cy="323037"/>
          </a:xfrm>
          <a:prstGeom prst="rect">
            <a:avLst/>
          </a:prstGeom>
        </p:spPr>
        <p:txBody>
          <a:bodyPr wrap="square">
            <a:spAutoFit/>
          </a:bodyPr>
          <a:lstStyle/>
          <a:p>
            <a:pPr algn="ctr" defTabSz="415242"/>
            <a:r>
              <a:rPr lang="en-US" altLang="zh-CN" sz="1499" b="1" dirty="0">
                <a:latin typeface="宋体" panose="02010600030101010101" pitchFamily="2" charset="-122"/>
              </a:rPr>
              <a:t>17</a:t>
            </a:r>
            <a:r>
              <a:rPr lang="zh-CN" altLang="en-US" sz="1499" b="1" dirty="0">
                <a:latin typeface="宋体" panose="02010600030101010101" pitchFamily="2" charset="-122"/>
              </a:rPr>
              <a:t>年的工程工艺积累</a:t>
            </a:r>
          </a:p>
        </p:txBody>
      </p:sp>
      <p:sp>
        <p:nvSpPr>
          <p:cNvPr id="41" name="圆角矩形 18">
            <a:extLst>
              <a:ext uri="{FF2B5EF4-FFF2-40B4-BE49-F238E27FC236}">
                <a16:creationId xmlns:a16="http://schemas.microsoft.com/office/drawing/2014/main" id="{7BCEDECB-4C29-431D-BD44-CF5164A29F48}"/>
              </a:ext>
            </a:extLst>
          </p:cNvPr>
          <p:cNvSpPr/>
          <p:nvPr/>
        </p:nvSpPr>
        <p:spPr>
          <a:xfrm>
            <a:off x="4552068" y="2763348"/>
            <a:ext cx="602117" cy="602116"/>
          </a:xfrm>
          <a:prstGeom prst="roundRect">
            <a:avLst>
              <a:gd name="adj" fmla="val 50000"/>
            </a:avLst>
          </a:prstGeom>
          <a:solidFill>
            <a:srgbClr val="0B9CE5"/>
          </a:solidFill>
          <a:ln>
            <a:noFill/>
          </a:ln>
          <a:effectLst/>
        </p:spPr>
        <p:txBody>
          <a:bodyPr vert="horz" wrap="square" lIns="91404" tIns="45702" rIns="91404" bIns="45702" numCol="1" rtlCol="0" anchor="t"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lang="zh-CN" altLang="en-US" sz="1599" kern="0" dirty="0">
              <a:solidFill>
                <a:srgbClr val="000000"/>
              </a:solidFill>
              <a:latin typeface="宋体" panose="02010600030101010101" pitchFamily="2" charset="-122"/>
            </a:endParaRPr>
          </a:p>
        </p:txBody>
      </p:sp>
      <p:sp>
        <p:nvSpPr>
          <p:cNvPr id="46" name="圆角矩形 18">
            <a:extLst>
              <a:ext uri="{FF2B5EF4-FFF2-40B4-BE49-F238E27FC236}">
                <a16:creationId xmlns:a16="http://schemas.microsoft.com/office/drawing/2014/main" id="{6E6C03A2-EC3B-475B-883E-45164F7034C7}"/>
              </a:ext>
            </a:extLst>
          </p:cNvPr>
          <p:cNvSpPr/>
          <p:nvPr/>
        </p:nvSpPr>
        <p:spPr>
          <a:xfrm>
            <a:off x="5656962" y="2731035"/>
            <a:ext cx="602117" cy="602116"/>
          </a:xfrm>
          <a:prstGeom prst="roundRect">
            <a:avLst>
              <a:gd name="adj" fmla="val 50000"/>
            </a:avLst>
          </a:prstGeom>
          <a:solidFill>
            <a:srgbClr val="0B9CE5"/>
          </a:solidFill>
          <a:ln>
            <a:noFill/>
          </a:ln>
          <a:effectLst/>
        </p:spPr>
        <p:txBody>
          <a:bodyPr vert="horz" wrap="square" lIns="91404" tIns="45702" rIns="91404" bIns="45702" numCol="1" rtlCol="0" anchor="t"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lang="zh-CN" altLang="en-US" sz="1599" kern="0" dirty="0">
              <a:solidFill>
                <a:srgbClr val="000000"/>
              </a:solidFill>
              <a:latin typeface="宋体" panose="02010600030101010101" pitchFamily="2" charset="-122"/>
            </a:endParaRPr>
          </a:p>
        </p:txBody>
      </p:sp>
      <p:sp>
        <p:nvSpPr>
          <p:cNvPr id="47" name="椭圆 46">
            <a:extLst>
              <a:ext uri="{FF2B5EF4-FFF2-40B4-BE49-F238E27FC236}">
                <a16:creationId xmlns:a16="http://schemas.microsoft.com/office/drawing/2014/main" id="{CE4215AC-6272-47E9-8727-AA2DF16451FB}"/>
              </a:ext>
            </a:extLst>
          </p:cNvPr>
          <p:cNvSpPr/>
          <p:nvPr/>
        </p:nvSpPr>
        <p:spPr>
          <a:xfrm>
            <a:off x="5649808" y="2854083"/>
            <a:ext cx="616424" cy="35602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199" b="1" kern="0" dirty="0">
                <a:solidFill>
                  <a:schemeClr val="bg1"/>
                </a:solidFill>
                <a:latin typeface="宋体" panose="02010600030101010101" pitchFamily="2" charset="-122"/>
                <a:ea typeface="宋体" panose="02010600030101010101" pitchFamily="2" charset="-122"/>
                <a:cs typeface="Arial" panose="020B0604020202020204" pitchFamily="34" charset="0"/>
              </a:rPr>
              <a:t>高速互联</a:t>
            </a:r>
          </a:p>
        </p:txBody>
      </p:sp>
      <p:sp>
        <p:nvSpPr>
          <p:cNvPr id="53" name="圆角矩形 18">
            <a:extLst>
              <a:ext uri="{FF2B5EF4-FFF2-40B4-BE49-F238E27FC236}">
                <a16:creationId xmlns:a16="http://schemas.microsoft.com/office/drawing/2014/main" id="{414E9EE3-6316-499C-98E3-DFAB7386F926}"/>
              </a:ext>
            </a:extLst>
          </p:cNvPr>
          <p:cNvSpPr/>
          <p:nvPr/>
        </p:nvSpPr>
        <p:spPr>
          <a:xfrm>
            <a:off x="6738437" y="2758980"/>
            <a:ext cx="602117" cy="602116"/>
          </a:xfrm>
          <a:prstGeom prst="roundRect">
            <a:avLst>
              <a:gd name="adj" fmla="val 50000"/>
            </a:avLst>
          </a:prstGeom>
          <a:solidFill>
            <a:srgbClr val="0B9CE5"/>
          </a:solidFill>
          <a:ln>
            <a:noFill/>
          </a:ln>
          <a:effectLst/>
        </p:spPr>
        <p:txBody>
          <a:bodyPr vert="horz" wrap="square" lIns="91404" tIns="45702" rIns="91404" bIns="45702" numCol="1" rtlCol="0" anchor="t"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lang="zh-CN" altLang="en-US" sz="1599" kern="0" dirty="0">
              <a:solidFill>
                <a:srgbClr val="000000"/>
              </a:solidFill>
              <a:latin typeface="宋体" panose="02010600030101010101" pitchFamily="2" charset="-122"/>
            </a:endParaRPr>
          </a:p>
        </p:txBody>
      </p:sp>
      <p:sp>
        <p:nvSpPr>
          <p:cNvPr id="54" name="椭圆 53">
            <a:extLst>
              <a:ext uri="{FF2B5EF4-FFF2-40B4-BE49-F238E27FC236}">
                <a16:creationId xmlns:a16="http://schemas.microsoft.com/office/drawing/2014/main" id="{B0454D98-D623-4E3E-944B-1BB3164FE859}"/>
              </a:ext>
            </a:extLst>
          </p:cNvPr>
          <p:cNvSpPr/>
          <p:nvPr/>
        </p:nvSpPr>
        <p:spPr>
          <a:xfrm>
            <a:off x="6731284" y="2854083"/>
            <a:ext cx="616424" cy="35602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199" b="1" kern="0" dirty="0">
                <a:solidFill>
                  <a:schemeClr val="bg1"/>
                </a:solidFill>
                <a:latin typeface="宋体" panose="02010600030101010101" pitchFamily="2" charset="-122"/>
                <a:ea typeface="宋体" panose="02010600030101010101" pitchFamily="2" charset="-122"/>
                <a:cs typeface="Arial" panose="020B0604020202020204" pitchFamily="34" charset="0"/>
              </a:rPr>
              <a:t>可靠</a:t>
            </a:r>
            <a:endParaRPr lang="en-US" altLang="zh-CN" sz="1199" b="1" kern="0" dirty="0">
              <a:solidFill>
                <a:schemeClr val="bg1"/>
              </a:solidFill>
              <a:latin typeface="宋体" panose="02010600030101010101" pitchFamily="2" charset="-122"/>
              <a:ea typeface="宋体" panose="02010600030101010101" pitchFamily="2" charset="-122"/>
              <a:cs typeface="Arial" panose="020B0604020202020204" pitchFamily="34" charset="0"/>
            </a:endParaRPr>
          </a:p>
          <a:p>
            <a:pPr algn="ctr"/>
            <a:r>
              <a:rPr lang="zh-CN" altLang="en-US" sz="1199" b="1" kern="0" dirty="0">
                <a:solidFill>
                  <a:schemeClr val="bg1"/>
                </a:solidFill>
                <a:latin typeface="宋体" panose="02010600030101010101" pitchFamily="2" charset="-122"/>
                <a:ea typeface="宋体" panose="02010600030101010101" pitchFamily="2" charset="-122"/>
                <a:cs typeface="Arial" panose="020B0604020202020204" pitchFamily="34" charset="0"/>
              </a:rPr>
              <a:t>设计</a:t>
            </a:r>
          </a:p>
        </p:txBody>
      </p:sp>
      <p:sp>
        <p:nvSpPr>
          <p:cNvPr id="56" name="圆角矩形 18">
            <a:extLst>
              <a:ext uri="{FF2B5EF4-FFF2-40B4-BE49-F238E27FC236}">
                <a16:creationId xmlns:a16="http://schemas.microsoft.com/office/drawing/2014/main" id="{50C2D92D-E83A-4FFB-B61C-E34B8866D7F7}"/>
              </a:ext>
            </a:extLst>
          </p:cNvPr>
          <p:cNvSpPr/>
          <p:nvPr/>
        </p:nvSpPr>
        <p:spPr>
          <a:xfrm>
            <a:off x="7788298" y="2731035"/>
            <a:ext cx="602117" cy="602116"/>
          </a:xfrm>
          <a:prstGeom prst="roundRect">
            <a:avLst>
              <a:gd name="adj" fmla="val 50000"/>
            </a:avLst>
          </a:prstGeom>
          <a:solidFill>
            <a:srgbClr val="0B9CE5"/>
          </a:solidFill>
          <a:ln>
            <a:noFill/>
          </a:ln>
          <a:effectLst/>
        </p:spPr>
        <p:txBody>
          <a:bodyPr vert="horz" wrap="square" lIns="91404" tIns="45702" rIns="91404" bIns="45702" numCol="1" rtlCol="0" anchor="t"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lang="zh-CN" altLang="en-US" sz="1599" kern="0" dirty="0">
              <a:solidFill>
                <a:srgbClr val="000000"/>
              </a:solidFill>
              <a:latin typeface="宋体" panose="02010600030101010101" pitchFamily="2" charset="-122"/>
            </a:endParaRPr>
          </a:p>
        </p:txBody>
      </p:sp>
      <p:sp>
        <p:nvSpPr>
          <p:cNvPr id="57" name="椭圆 56">
            <a:extLst>
              <a:ext uri="{FF2B5EF4-FFF2-40B4-BE49-F238E27FC236}">
                <a16:creationId xmlns:a16="http://schemas.microsoft.com/office/drawing/2014/main" id="{A5239C80-8884-4B56-99BA-3ABE61B67277}"/>
              </a:ext>
            </a:extLst>
          </p:cNvPr>
          <p:cNvSpPr/>
          <p:nvPr/>
        </p:nvSpPr>
        <p:spPr>
          <a:xfrm>
            <a:off x="7781143" y="2849715"/>
            <a:ext cx="616424" cy="35602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199" b="1" kern="0" dirty="0">
                <a:solidFill>
                  <a:schemeClr val="bg1"/>
                </a:solidFill>
                <a:latin typeface="宋体" panose="02010600030101010101" pitchFamily="2" charset="-122"/>
                <a:ea typeface="宋体" panose="02010600030101010101" pitchFamily="2" charset="-122"/>
                <a:cs typeface="Arial" panose="020B0604020202020204" pitchFamily="34" charset="0"/>
              </a:rPr>
              <a:t>质量品控</a:t>
            </a:r>
          </a:p>
        </p:txBody>
      </p:sp>
      <p:sp>
        <p:nvSpPr>
          <p:cNvPr id="58" name="矩形 57">
            <a:extLst>
              <a:ext uri="{FF2B5EF4-FFF2-40B4-BE49-F238E27FC236}">
                <a16:creationId xmlns:a16="http://schemas.microsoft.com/office/drawing/2014/main" id="{633834E6-7AD6-4CDB-B070-F1C682C0655F}"/>
              </a:ext>
            </a:extLst>
          </p:cNvPr>
          <p:cNvSpPr/>
          <p:nvPr/>
        </p:nvSpPr>
        <p:spPr>
          <a:xfrm>
            <a:off x="4201584" y="2274600"/>
            <a:ext cx="1632997" cy="266420"/>
          </a:xfrm>
          <a:prstGeom prst="rect">
            <a:avLst/>
          </a:prstGeom>
        </p:spPr>
        <p:txBody>
          <a:bodyPr wrap="square">
            <a:spAutoFit/>
          </a:bodyPr>
          <a:lstStyle/>
          <a:p>
            <a:pPr algn="ctr">
              <a:lnSpc>
                <a:spcPct val="125000"/>
              </a:lnSpc>
            </a:pPr>
            <a:r>
              <a:rPr lang="en-US" altLang="zh-CN" sz="1049" kern="0" dirty="0">
                <a:solidFill>
                  <a:srgbClr val="1D1D1A"/>
                </a:solidFill>
                <a:latin typeface="宋体" panose="02010600030101010101" pitchFamily="2" charset="-122"/>
              </a:rPr>
              <a:t>40</a:t>
            </a:r>
            <a:r>
              <a:rPr lang="zh-CN" altLang="en-US" sz="1049" kern="0" dirty="0">
                <a:solidFill>
                  <a:srgbClr val="1D1D1A"/>
                </a:solidFill>
                <a:latin typeface="宋体" panose="02010600030101010101" pitchFamily="2" charset="-122"/>
              </a:rPr>
              <a:t>度以上异常高温运行</a:t>
            </a:r>
            <a:endParaRPr lang="en-US" altLang="zh-CN" sz="1049" kern="0" dirty="0">
              <a:solidFill>
                <a:srgbClr val="1D1D1A"/>
              </a:solidFill>
              <a:latin typeface="宋体" panose="02010600030101010101" pitchFamily="2" charset="-122"/>
            </a:endParaRPr>
          </a:p>
        </p:txBody>
      </p:sp>
      <p:sp>
        <p:nvSpPr>
          <p:cNvPr id="59" name="矩形 58">
            <a:extLst>
              <a:ext uri="{FF2B5EF4-FFF2-40B4-BE49-F238E27FC236}">
                <a16:creationId xmlns:a16="http://schemas.microsoft.com/office/drawing/2014/main" id="{CE0DDC95-99B1-4807-B0B9-2C5BEC1B6FB2}"/>
              </a:ext>
            </a:extLst>
          </p:cNvPr>
          <p:cNvSpPr/>
          <p:nvPr/>
        </p:nvSpPr>
        <p:spPr>
          <a:xfrm>
            <a:off x="4712707" y="3553804"/>
            <a:ext cx="1612608" cy="253787"/>
          </a:xfrm>
          <a:prstGeom prst="rect">
            <a:avLst/>
          </a:prstGeom>
        </p:spPr>
        <p:txBody>
          <a:bodyPr wrap="square">
            <a:spAutoFit/>
          </a:bodyPr>
          <a:lstStyle/>
          <a:p>
            <a:pPr algn="ctr" defTabSz="515309"/>
            <a:r>
              <a:rPr lang="en-US" altLang="zh-CN" sz="1049" kern="0" dirty="0">
                <a:solidFill>
                  <a:srgbClr val="1D1D1A"/>
                </a:solidFill>
                <a:latin typeface="宋体" panose="02010600030101010101" pitchFamily="2" charset="-122"/>
              </a:rPr>
              <a:t>56G/112G</a:t>
            </a:r>
            <a:r>
              <a:rPr lang="zh-CN" altLang="en-US" sz="1049" kern="0" dirty="0">
                <a:solidFill>
                  <a:srgbClr val="1D1D1A"/>
                </a:solidFill>
                <a:latin typeface="宋体" panose="02010600030101010101" pitchFamily="2" charset="-122"/>
              </a:rPr>
              <a:t>板级高速互联</a:t>
            </a:r>
          </a:p>
        </p:txBody>
      </p:sp>
      <p:sp>
        <p:nvSpPr>
          <p:cNvPr id="60" name="矩形 59">
            <a:extLst>
              <a:ext uri="{FF2B5EF4-FFF2-40B4-BE49-F238E27FC236}">
                <a16:creationId xmlns:a16="http://schemas.microsoft.com/office/drawing/2014/main" id="{932F6A08-525C-4F20-B3D7-CF0B12DF45FC}"/>
              </a:ext>
            </a:extLst>
          </p:cNvPr>
          <p:cNvSpPr/>
          <p:nvPr/>
        </p:nvSpPr>
        <p:spPr>
          <a:xfrm>
            <a:off x="6325555" y="2274600"/>
            <a:ext cx="1665326" cy="266420"/>
          </a:xfrm>
          <a:prstGeom prst="rect">
            <a:avLst/>
          </a:prstGeom>
        </p:spPr>
        <p:txBody>
          <a:bodyPr wrap="square">
            <a:spAutoFit/>
          </a:bodyPr>
          <a:lstStyle/>
          <a:p>
            <a:pPr algn="ctr">
              <a:lnSpc>
                <a:spcPct val="125000"/>
              </a:lnSpc>
              <a:defRPr/>
            </a:pPr>
            <a:r>
              <a:rPr lang="zh-CN" altLang="en-US" sz="1049" kern="0" dirty="0">
                <a:solidFill>
                  <a:srgbClr val="1D1D1A"/>
                </a:solidFill>
                <a:latin typeface="宋体" panose="02010600030101010101" pitchFamily="2" charset="-122"/>
              </a:rPr>
              <a:t>无源背板</a:t>
            </a:r>
            <a:r>
              <a:rPr lang="en-US" altLang="zh-CN" sz="1049" kern="0" dirty="0">
                <a:solidFill>
                  <a:srgbClr val="1D1D1A"/>
                </a:solidFill>
                <a:latin typeface="宋体" panose="02010600030101010101" pitchFamily="2" charset="-122"/>
              </a:rPr>
              <a:t>&amp;</a:t>
            </a:r>
            <a:r>
              <a:rPr lang="zh-CN" altLang="en-US" sz="1049" kern="0" dirty="0">
                <a:solidFill>
                  <a:srgbClr val="1D1D1A"/>
                </a:solidFill>
                <a:latin typeface="宋体" panose="02010600030101010101" pitchFamily="2" charset="-122"/>
              </a:rPr>
              <a:t>三重硬盘抗震</a:t>
            </a:r>
          </a:p>
        </p:txBody>
      </p:sp>
      <p:sp>
        <p:nvSpPr>
          <p:cNvPr id="61" name="矩形 60">
            <a:extLst>
              <a:ext uri="{FF2B5EF4-FFF2-40B4-BE49-F238E27FC236}">
                <a16:creationId xmlns:a16="http://schemas.microsoft.com/office/drawing/2014/main" id="{F09CDEF5-31DF-4381-B2A3-9853373EC9C6}"/>
              </a:ext>
            </a:extLst>
          </p:cNvPr>
          <p:cNvSpPr/>
          <p:nvPr/>
        </p:nvSpPr>
        <p:spPr>
          <a:xfrm>
            <a:off x="6983406" y="3553804"/>
            <a:ext cx="1420486" cy="253787"/>
          </a:xfrm>
          <a:prstGeom prst="rect">
            <a:avLst/>
          </a:prstGeom>
          <a:ln>
            <a:noFill/>
          </a:ln>
        </p:spPr>
        <p:txBody>
          <a:bodyPr wrap="square">
            <a:spAutoFit/>
          </a:bodyPr>
          <a:lstStyle/>
          <a:p>
            <a:pPr algn="ctr" defTabSz="515309"/>
            <a:r>
              <a:rPr lang="zh-CN" altLang="en-US" sz="1049" kern="0" dirty="0">
                <a:solidFill>
                  <a:srgbClr val="1D1D1A"/>
                </a:solidFill>
                <a:latin typeface="宋体" panose="02010600030101010101" pitchFamily="2" charset="-122"/>
              </a:rPr>
              <a:t>故障率低于业界</a:t>
            </a:r>
            <a:r>
              <a:rPr lang="en-US" altLang="zh-CN" sz="1049" kern="0" dirty="0">
                <a:solidFill>
                  <a:srgbClr val="1D1D1A"/>
                </a:solidFill>
                <a:latin typeface="宋体" panose="02010600030101010101" pitchFamily="2" charset="-122"/>
              </a:rPr>
              <a:t>15%</a:t>
            </a:r>
          </a:p>
        </p:txBody>
      </p:sp>
      <p:grpSp>
        <p:nvGrpSpPr>
          <p:cNvPr id="62" name="组合 61">
            <a:extLst>
              <a:ext uri="{FF2B5EF4-FFF2-40B4-BE49-F238E27FC236}">
                <a16:creationId xmlns:a16="http://schemas.microsoft.com/office/drawing/2014/main" id="{4F3DBE0E-62C4-40D8-85F2-DF3A9D8BC766}"/>
              </a:ext>
            </a:extLst>
          </p:cNvPr>
          <p:cNvGrpSpPr/>
          <p:nvPr/>
        </p:nvGrpSpPr>
        <p:grpSpPr>
          <a:xfrm>
            <a:off x="4342185" y="2532454"/>
            <a:ext cx="1127589" cy="229118"/>
            <a:chOff x="2316521" y="5293359"/>
            <a:chExt cx="2280920" cy="463465"/>
          </a:xfrm>
        </p:grpSpPr>
        <p:sp>
          <p:nvSpPr>
            <p:cNvPr id="63" name="任意多边形: 形状 3">
              <a:extLst>
                <a:ext uri="{FF2B5EF4-FFF2-40B4-BE49-F238E27FC236}">
                  <a16:creationId xmlns:a16="http://schemas.microsoft.com/office/drawing/2014/main" id="{CA53C43B-8F85-4944-8D4F-06D2F4660471}"/>
                </a:ext>
              </a:extLst>
            </p:cNvPr>
            <p:cNvSpPr/>
            <p:nvPr/>
          </p:nvSpPr>
          <p:spPr>
            <a:xfrm>
              <a:off x="2316521" y="5293846"/>
              <a:ext cx="2280920" cy="0"/>
            </a:xfrm>
            <a:custGeom>
              <a:avLst/>
              <a:gdLst>
                <a:gd name="connsiteX0" fmla="*/ 0 w 2280920"/>
                <a:gd name="connsiteY0" fmla="*/ 0 h 0"/>
                <a:gd name="connsiteX1" fmla="*/ 2280920 w 2280920"/>
                <a:gd name="connsiteY1" fmla="*/ 0 h 0"/>
              </a:gdLst>
              <a:ahLst/>
              <a:cxnLst>
                <a:cxn ang="0">
                  <a:pos x="connsiteX0" y="connsiteY0"/>
                </a:cxn>
                <a:cxn ang="0">
                  <a:pos x="connsiteX1" y="connsiteY1"/>
                </a:cxn>
              </a:cxnLst>
              <a:rect l="l" t="t" r="r" b="b"/>
              <a:pathLst>
                <a:path w="2280920">
                  <a:moveTo>
                    <a:pt x="0" y="0"/>
                  </a:moveTo>
                  <a:lnTo>
                    <a:pt x="2280920" y="0"/>
                  </a:lnTo>
                </a:path>
              </a:pathLst>
            </a:custGeom>
            <a:noFill/>
            <a:ln>
              <a:solidFill>
                <a:srgbClr val="0B9C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88" dirty="0">
                <a:solidFill>
                  <a:srgbClr val="1D1D1A"/>
                </a:solidFill>
                <a:latin typeface="宋体" panose="02010600030101010101" pitchFamily="2" charset="-122"/>
                <a:ea typeface="宋体" panose="02010600030101010101" pitchFamily="2" charset="-122"/>
              </a:endParaRPr>
            </a:p>
          </p:txBody>
        </p:sp>
        <p:sp>
          <p:nvSpPr>
            <p:cNvPr id="64" name="任意多边形: 形状 5">
              <a:extLst>
                <a:ext uri="{FF2B5EF4-FFF2-40B4-BE49-F238E27FC236}">
                  <a16:creationId xmlns:a16="http://schemas.microsoft.com/office/drawing/2014/main" id="{116A91DD-AF83-40C8-A435-BD0D91D6E305}"/>
                </a:ext>
              </a:extLst>
            </p:cNvPr>
            <p:cNvSpPr/>
            <p:nvPr/>
          </p:nvSpPr>
          <p:spPr>
            <a:xfrm flipH="1">
              <a:off x="3307081" y="5293359"/>
              <a:ext cx="45719" cy="463465"/>
            </a:xfrm>
            <a:custGeom>
              <a:avLst/>
              <a:gdLst>
                <a:gd name="connsiteX0" fmla="*/ 0 w 0"/>
                <a:gd name="connsiteY0" fmla="*/ 447040 h 447040"/>
                <a:gd name="connsiteX1" fmla="*/ 0 w 0"/>
                <a:gd name="connsiteY1" fmla="*/ 0 h 447040"/>
              </a:gdLst>
              <a:ahLst/>
              <a:cxnLst>
                <a:cxn ang="0">
                  <a:pos x="connsiteX0" y="connsiteY0"/>
                </a:cxn>
                <a:cxn ang="0">
                  <a:pos x="connsiteX1" y="connsiteY1"/>
                </a:cxn>
              </a:cxnLst>
              <a:rect l="l" t="t" r="r" b="b"/>
              <a:pathLst>
                <a:path h="447040">
                  <a:moveTo>
                    <a:pt x="0" y="447040"/>
                  </a:moveTo>
                  <a:lnTo>
                    <a:pt x="0" y="0"/>
                  </a:lnTo>
                </a:path>
              </a:pathLst>
            </a:custGeom>
            <a:noFill/>
            <a:ln>
              <a:solidFill>
                <a:srgbClr val="0B9CE5"/>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88" dirty="0">
                <a:solidFill>
                  <a:srgbClr val="1D1D1A"/>
                </a:solidFill>
                <a:latin typeface="宋体" panose="02010600030101010101" pitchFamily="2" charset="-122"/>
                <a:ea typeface="宋体" panose="02010600030101010101" pitchFamily="2" charset="-122"/>
              </a:endParaRPr>
            </a:p>
          </p:txBody>
        </p:sp>
      </p:grpSp>
      <p:grpSp>
        <p:nvGrpSpPr>
          <p:cNvPr id="65" name="组合 64">
            <a:extLst>
              <a:ext uri="{FF2B5EF4-FFF2-40B4-BE49-F238E27FC236}">
                <a16:creationId xmlns:a16="http://schemas.microsoft.com/office/drawing/2014/main" id="{09D6946A-B82C-486E-AEB5-248098FD45D0}"/>
              </a:ext>
            </a:extLst>
          </p:cNvPr>
          <p:cNvGrpSpPr/>
          <p:nvPr/>
        </p:nvGrpSpPr>
        <p:grpSpPr>
          <a:xfrm>
            <a:off x="6475701" y="2528086"/>
            <a:ext cx="1127589" cy="229118"/>
            <a:chOff x="2194560" y="5293359"/>
            <a:chExt cx="2280920" cy="463465"/>
          </a:xfrm>
        </p:grpSpPr>
        <p:sp>
          <p:nvSpPr>
            <p:cNvPr id="66" name="任意多边形: 形状 143">
              <a:extLst>
                <a:ext uri="{FF2B5EF4-FFF2-40B4-BE49-F238E27FC236}">
                  <a16:creationId xmlns:a16="http://schemas.microsoft.com/office/drawing/2014/main" id="{BCFB6FAD-DC92-4D61-A58E-1FEBA76D4928}"/>
                </a:ext>
              </a:extLst>
            </p:cNvPr>
            <p:cNvSpPr/>
            <p:nvPr/>
          </p:nvSpPr>
          <p:spPr>
            <a:xfrm>
              <a:off x="2194560" y="5293846"/>
              <a:ext cx="2280920" cy="0"/>
            </a:xfrm>
            <a:custGeom>
              <a:avLst/>
              <a:gdLst>
                <a:gd name="connsiteX0" fmla="*/ 0 w 2280920"/>
                <a:gd name="connsiteY0" fmla="*/ 0 h 0"/>
                <a:gd name="connsiteX1" fmla="*/ 2280920 w 2280920"/>
                <a:gd name="connsiteY1" fmla="*/ 0 h 0"/>
              </a:gdLst>
              <a:ahLst/>
              <a:cxnLst>
                <a:cxn ang="0">
                  <a:pos x="connsiteX0" y="connsiteY0"/>
                </a:cxn>
                <a:cxn ang="0">
                  <a:pos x="connsiteX1" y="connsiteY1"/>
                </a:cxn>
              </a:cxnLst>
              <a:rect l="l" t="t" r="r" b="b"/>
              <a:pathLst>
                <a:path w="2280920">
                  <a:moveTo>
                    <a:pt x="0" y="0"/>
                  </a:moveTo>
                  <a:lnTo>
                    <a:pt x="2280920" y="0"/>
                  </a:lnTo>
                </a:path>
              </a:pathLst>
            </a:custGeom>
            <a:noFill/>
            <a:ln>
              <a:solidFill>
                <a:srgbClr val="0B9C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88" dirty="0">
                <a:solidFill>
                  <a:srgbClr val="1D1D1A"/>
                </a:solidFill>
                <a:latin typeface="宋体" panose="02010600030101010101" pitchFamily="2" charset="-122"/>
                <a:ea typeface="宋体" panose="02010600030101010101" pitchFamily="2" charset="-122"/>
              </a:endParaRPr>
            </a:p>
          </p:txBody>
        </p:sp>
        <p:sp>
          <p:nvSpPr>
            <p:cNvPr id="67" name="任意多边形: 形状 144">
              <a:extLst>
                <a:ext uri="{FF2B5EF4-FFF2-40B4-BE49-F238E27FC236}">
                  <a16:creationId xmlns:a16="http://schemas.microsoft.com/office/drawing/2014/main" id="{044D1760-691D-4A2E-A6B1-E888A5CD16AB}"/>
                </a:ext>
              </a:extLst>
            </p:cNvPr>
            <p:cNvSpPr/>
            <p:nvPr/>
          </p:nvSpPr>
          <p:spPr>
            <a:xfrm flipH="1">
              <a:off x="3307081" y="5293359"/>
              <a:ext cx="45719" cy="463465"/>
            </a:xfrm>
            <a:custGeom>
              <a:avLst/>
              <a:gdLst>
                <a:gd name="connsiteX0" fmla="*/ 0 w 0"/>
                <a:gd name="connsiteY0" fmla="*/ 447040 h 447040"/>
                <a:gd name="connsiteX1" fmla="*/ 0 w 0"/>
                <a:gd name="connsiteY1" fmla="*/ 0 h 447040"/>
              </a:gdLst>
              <a:ahLst/>
              <a:cxnLst>
                <a:cxn ang="0">
                  <a:pos x="connsiteX0" y="connsiteY0"/>
                </a:cxn>
                <a:cxn ang="0">
                  <a:pos x="connsiteX1" y="connsiteY1"/>
                </a:cxn>
              </a:cxnLst>
              <a:rect l="l" t="t" r="r" b="b"/>
              <a:pathLst>
                <a:path h="447040">
                  <a:moveTo>
                    <a:pt x="0" y="447040"/>
                  </a:moveTo>
                  <a:lnTo>
                    <a:pt x="0" y="0"/>
                  </a:lnTo>
                </a:path>
              </a:pathLst>
            </a:custGeom>
            <a:noFill/>
            <a:ln>
              <a:solidFill>
                <a:srgbClr val="0B9CE5"/>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88" dirty="0">
                <a:solidFill>
                  <a:srgbClr val="1D1D1A"/>
                </a:solidFill>
                <a:latin typeface="宋体" panose="02010600030101010101" pitchFamily="2" charset="-122"/>
                <a:ea typeface="宋体" panose="02010600030101010101" pitchFamily="2" charset="-122"/>
              </a:endParaRPr>
            </a:p>
          </p:txBody>
        </p:sp>
      </p:grpSp>
      <p:sp>
        <p:nvSpPr>
          <p:cNvPr id="69" name="任意多边形: 形状 146">
            <a:extLst>
              <a:ext uri="{FF2B5EF4-FFF2-40B4-BE49-F238E27FC236}">
                <a16:creationId xmlns:a16="http://schemas.microsoft.com/office/drawing/2014/main" id="{8F7BC349-0ECC-41EC-A13A-976EE83502A8}"/>
              </a:ext>
            </a:extLst>
          </p:cNvPr>
          <p:cNvSpPr/>
          <p:nvPr/>
        </p:nvSpPr>
        <p:spPr>
          <a:xfrm flipV="1">
            <a:off x="5018990" y="3560022"/>
            <a:ext cx="1127589" cy="0"/>
          </a:xfrm>
          <a:custGeom>
            <a:avLst/>
            <a:gdLst>
              <a:gd name="connsiteX0" fmla="*/ 0 w 2280920"/>
              <a:gd name="connsiteY0" fmla="*/ 0 h 0"/>
              <a:gd name="connsiteX1" fmla="*/ 2280920 w 2280920"/>
              <a:gd name="connsiteY1" fmla="*/ 0 h 0"/>
            </a:gdLst>
            <a:ahLst/>
            <a:cxnLst>
              <a:cxn ang="0">
                <a:pos x="connsiteX0" y="connsiteY0"/>
              </a:cxn>
              <a:cxn ang="0">
                <a:pos x="connsiteX1" y="connsiteY1"/>
              </a:cxn>
            </a:cxnLst>
            <a:rect l="l" t="t" r="r" b="b"/>
            <a:pathLst>
              <a:path w="2280920">
                <a:moveTo>
                  <a:pt x="0" y="0"/>
                </a:moveTo>
                <a:lnTo>
                  <a:pt x="2280920" y="0"/>
                </a:lnTo>
              </a:path>
            </a:pathLst>
          </a:custGeom>
          <a:noFill/>
          <a:ln>
            <a:solidFill>
              <a:srgbClr val="0B9C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88" dirty="0">
              <a:solidFill>
                <a:srgbClr val="1D1D1A"/>
              </a:solidFill>
              <a:latin typeface="宋体" panose="02010600030101010101" pitchFamily="2" charset="-122"/>
              <a:ea typeface="宋体" panose="02010600030101010101" pitchFamily="2" charset="-122"/>
            </a:endParaRPr>
          </a:p>
        </p:txBody>
      </p:sp>
      <p:sp>
        <p:nvSpPr>
          <p:cNvPr id="70" name="任意多边形: 形状 147">
            <a:extLst>
              <a:ext uri="{FF2B5EF4-FFF2-40B4-BE49-F238E27FC236}">
                <a16:creationId xmlns:a16="http://schemas.microsoft.com/office/drawing/2014/main" id="{926A613F-37F0-4169-BD20-CDBC368C0EB7}"/>
              </a:ext>
            </a:extLst>
          </p:cNvPr>
          <p:cNvSpPr/>
          <p:nvPr/>
        </p:nvSpPr>
        <p:spPr>
          <a:xfrm flipH="1" flipV="1">
            <a:off x="5944209" y="3331145"/>
            <a:ext cx="22601" cy="229118"/>
          </a:xfrm>
          <a:custGeom>
            <a:avLst/>
            <a:gdLst>
              <a:gd name="connsiteX0" fmla="*/ 0 w 0"/>
              <a:gd name="connsiteY0" fmla="*/ 447040 h 447040"/>
              <a:gd name="connsiteX1" fmla="*/ 0 w 0"/>
              <a:gd name="connsiteY1" fmla="*/ 0 h 447040"/>
            </a:gdLst>
            <a:ahLst/>
            <a:cxnLst>
              <a:cxn ang="0">
                <a:pos x="connsiteX0" y="connsiteY0"/>
              </a:cxn>
              <a:cxn ang="0">
                <a:pos x="connsiteX1" y="connsiteY1"/>
              </a:cxn>
            </a:cxnLst>
            <a:rect l="l" t="t" r="r" b="b"/>
            <a:pathLst>
              <a:path h="447040">
                <a:moveTo>
                  <a:pt x="0" y="447040"/>
                </a:moveTo>
                <a:lnTo>
                  <a:pt x="0" y="0"/>
                </a:lnTo>
              </a:path>
            </a:pathLst>
          </a:custGeom>
          <a:noFill/>
          <a:ln>
            <a:solidFill>
              <a:srgbClr val="0B9CE5"/>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88" dirty="0">
              <a:solidFill>
                <a:srgbClr val="1D1D1A"/>
              </a:solidFill>
              <a:latin typeface="宋体" panose="02010600030101010101" pitchFamily="2" charset="-122"/>
              <a:ea typeface="宋体" panose="02010600030101010101" pitchFamily="2" charset="-122"/>
            </a:endParaRPr>
          </a:p>
        </p:txBody>
      </p:sp>
      <p:sp>
        <p:nvSpPr>
          <p:cNvPr id="72" name="任意多边形: 形状 149">
            <a:extLst>
              <a:ext uri="{FF2B5EF4-FFF2-40B4-BE49-F238E27FC236}">
                <a16:creationId xmlns:a16="http://schemas.microsoft.com/office/drawing/2014/main" id="{9902B991-DC91-44A4-AC0B-775F29CC49FD}"/>
              </a:ext>
            </a:extLst>
          </p:cNvPr>
          <p:cNvSpPr/>
          <p:nvPr/>
        </p:nvSpPr>
        <p:spPr>
          <a:xfrm flipV="1">
            <a:off x="7150325" y="3560022"/>
            <a:ext cx="1127589" cy="0"/>
          </a:xfrm>
          <a:custGeom>
            <a:avLst/>
            <a:gdLst>
              <a:gd name="connsiteX0" fmla="*/ 0 w 2280920"/>
              <a:gd name="connsiteY0" fmla="*/ 0 h 0"/>
              <a:gd name="connsiteX1" fmla="*/ 2280920 w 2280920"/>
              <a:gd name="connsiteY1" fmla="*/ 0 h 0"/>
            </a:gdLst>
            <a:ahLst/>
            <a:cxnLst>
              <a:cxn ang="0">
                <a:pos x="connsiteX0" y="connsiteY0"/>
              </a:cxn>
              <a:cxn ang="0">
                <a:pos x="connsiteX1" y="connsiteY1"/>
              </a:cxn>
            </a:cxnLst>
            <a:rect l="l" t="t" r="r" b="b"/>
            <a:pathLst>
              <a:path w="2280920">
                <a:moveTo>
                  <a:pt x="0" y="0"/>
                </a:moveTo>
                <a:lnTo>
                  <a:pt x="2280920" y="0"/>
                </a:lnTo>
              </a:path>
            </a:pathLst>
          </a:custGeom>
          <a:noFill/>
          <a:ln>
            <a:solidFill>
              <a:srgbClr val="0B9C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88" dirty="0">
              <a:solidFill>
                <a:srgbClr val="1D1D1A"/>
              </a:solidFill>
              <a:latin typeface="宋体" panose="02010600030101010101" pitchFamily="2" charset="-122"/>
              <a:ea typeface="宋体" panose="02010600030101010101" pitchFamily="2" charset="-122"/>
            </a:endParaRPr>
          </a:p>
        </p:txBody>
      </p:sp>
      <p:sp>
        <p:nvSpPr>
          <p:cNvPr id="73" name="任意多边形: 形状 150">
            <a:extLst>
              <a:ext uri="{FF2B5EF4-FFF2-40B4-BE49-F238E27FC236}">
                <a16:creationId xmlns:a16="http://schemas.microsoft.com/office/drawing/2014/main" id="{0786D5DD-794E-4DEF-BB9C-3A72C3E15768}"/>
              </a:ext>
            </a:extLst>
          </p:cNvPr>
          <p:cNvSpPr/>
          <p:nvPr/>
        </p:nvSpPr>
        <p:spPr>
          <a:xfrm flipH="1" flipV="1">
            <a:off x="8075545" y="3331145"/>
            <a:ext cx="22601" cy="229118"/>
          </a:xfrm>
          <a:custGeom>
            <a:avLst/>
            <a:gdLst>
              <a:gd name="connsiteX0" fmla="*/ 0 w 0"/>
              <a:gd name="connsiteY0" fmla="*/ 447040 h 447040"/>
              <a:gd name="connsiteX1" fmla="*/ 0 w 0"/>
              <a:gd name="connsiteY1" fmla="*/ 0 h 447040"/>
            </a:gdLst>
            <a:ahLst/>
            <a:cxnLst>
              <a:cxn ang="0">
                <a:pos x="connsiteX0" y="connsiteY0"/>
              </a:cxn>
              <a:cxn ang="0">
                <a:pos x="connsiteX1" y="connsiteY1"/>
              </a:cxn>
            </a:cxnLst>
            <a:rect l="l" t="t" r="r" b="b"/>
            <a:pathLst>
              <a:path h="447040">
                <a:moveTo>
                  <a:pt x="0" y="447040"/>
                </a:moveTo>
                <a:lnTo>
                  <a:pt x="0" y="0"/>
                </a:lnTo>
              </a:path>
            </a:pathLst>
          </a:custGeom>
          <a:noFill/>
          <a:ln>
            <a:solidFill>
              <a:srgbClr val="0B9CE5"/>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88" dirty="0">
              <a:solidFill>
                <a:srgbClr val="1D1D1A"/>
              </a:solidFill>
              <a:latin typeface="宋体" panose="02010600030101010101" pitchFamily="2" charset="-122"/>
              <a:ea typeface="宋体" panose="02010600030101010101" pitchFamily="2" charset="-122"/>
            </a:endParaRPr>
          </a:p>
        </p:txBody>
      </p:sp>
      <p:sp>
        <p:nvSpPr>
          <p:cNvPr id="76" name="椭圆 75">
            <a:extLst>
              <a:ext uri="{FF2B5EF4-FFF2-40B4-BE49-F238E27FC236}">
                <a16:creationId xmlns:a16="http://schemas.microsoft.com/office/drawing/2014/main" id="{CE4215AC-6272-47E9-8727-AA2DF16451FB}"/>
              </a:ext>
            </a:extLst>
          </p:cNvPr>
          <p:cNvSpPr/>
          <p:nvPr/>
        </p:nvSpPr>
        <p:spPr>
          <a:xfrm>
            <a:off x="4545208" y="2854083"/>
            <a:ext cx="616424" cy="35602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199" b="1" kern="0" dirty="0">
                <a:solidFill>
                  <a:schemeClr val="bg1"/>
                </a:solidFill>
                <a:latin typeface="宋体" panose="02010600030101010101" pitchFamily="2" charset="-122"/>
                <a:ea typeface="宋体" panose="02010600030101010101" pitchFamily="2" charset="-122"/>
                <a:cs typeface="Arial" panose="020B0604020202020204" pitchFamily="34" charset="0"/>
              </a:rPr>
              <a:t>液冷</a:t>
            </a:r>
          </a:p>
          <a:p>
            <a:pPr algn="ctr"/>
            <a:r>
              <a:rPr lang="zh-CN" altLang="en-US" sz="1199" b="1" kern="0" dirty="0">
                <a:solidFill>
                  <a:schemeClr val="bg1"/>
                </a:solidFill>
                <a:latin typeface="宋体" panose="02010600030101010101" pitchFamily="2" charset="-122"/>
                <a:ea typeface="宋体" panose="02010600030101010101" pitchFamily="2" charset="-122"/>
                <a:cs typeface="Arial" panose="020B0604020202020204" pitchFamily="34" charset="0"/>
              </a:rPr>
              <a:t>散热</a:t>
            </a:r>
          </a:p>
        </p:txBody>
      </p:sp>
      <p:sp>
        <p:nvSpPr>
          <p:cNvPr id="84" name="圆角矩形 83"/>
          <p:cNvSpPr/>
          <p:nvPr/>
        </p:nvSpPr>
        <p:spPr>
          <a:xfrm>
            <a:off x="7116921" y="3908332"/>
            <a:ext cx="1465461" cy="1561717"/>
          </a:xfrm>
          <a:prstGeom prst="roundRect">
            <a:avLst>
              <a:gd name="adj" fmla="val 731"/>
            </a:avLst>
          </a:prstGeom>
          <a:gradFill rotWithShape="1">
            <a:gsLst>
              <a:gs pos="0">
                <a:schemeClr val="bg2"/>
              </a:gs>
              <a:gs pos="50000">
                <a:srgbClr val="FFFFFF"/>
              </a:gs>
              <a:gs pos="100000">
                <a:schemeClr val="bg2"/>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89189" tIns="44597" rIns="89189" bIns="44597" anchor="ctr"/>
          <a:lstStyle/>
          <a:p>
            <a:pPr defTabSz="891822"/>
            <a:endParaRPr lang="zh-CN" altLang="en-US" sz="1199" kern="0" dirty="0">
              <a:solidFill>
                <a:sysClr val="windowText" lastClr="000000"/>
              </a:solidFill>
              <a:latin typeface="宋体" panose="02010600030101010101" pitchFamily="2" charset="-122"/>
              <a:sym typeface="Arial" panose="020B0604020202020204" pitchFamily="34" charset="0"/>
            </a:endParaRPr>
          </a:p>
        </p:txBody>
      </p:sp>
      <p:sp>
        <p:nvSpPr>
          <p:cNvPr id="85" name="圆角矩形 84"/>
          <p:cNvSpPr/>
          <p:nvPr/>
        </p:nvSpPr>
        <p:spPr>
          <a:xfrm>
            <a:off x="572790" y="3906789"/>
            <a:ext cx="6475495" cy="1561718"/>
          </a:xfrm>
          <a:prstGeom prst="roundRect">
            <a:avLst>
              <a:gd name="adj" fmla="val 731"/>
            </a:avLst>
          </a:prstGeom>
          <a:gradFill rotWithShape="1">
            <a:gsLst>
              <a:gs pos="0">
                <a:schemeClr val="bg2"/>
              </a:gs>
              <a:gs pos="50000">
                <a:srgbClr val="FFFFFF"/>
              </a:gs>
              <a:gs pos="100000">
                <a:schemeClr val="bg2"/>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89189" tIns="44597" rIns="89189" bIns="44597" anchor="ctr"/>
          <a:lstStyle/>
          <a:p>
            <a:pPr defTabSz="891822"/>
            <a:endParaRPr lang="zh-CN" altLang="en-US" sz="1199" kern="0" dirty="0">
              <a:solidFill>
                <a:sysClr val="windowText" lastClr="000000"/>
              </a:solidFill>
              <a:latin typeface="宋体" panose="02010600030101010101" pitchFamily="2" charset="-122"/>
              <a:sym typeface="Arial" panose="020B0604020202020204" pitchFamily="34" charset="0"/>
            </a:endParaRPr>
          </a:p>
        </p:txBody>
      </p:sp>
      <p:sp>
        <p:nvSpPr>
          <p:cNvPr id="86" name="TaiShan 2290/5280/5290…"/>
          <p:cNvSpPr txBox="1"/>
          <p:nvPr/>
        </p:nvSpPr>
        <p:spPr>
          <a:xfrm>
            <a:off x="1733626" y="4441515"/>
            <a:ext cx="786014" cy="307413"/>
          </a:xfrm>
          <a:prstGeom prst="rect">
            <a:avLst/>
          </a:prstGeom>
          <a:ln w="12700">
            <a:miter lim="400000"/>
          </a:ln>
          <a:extLst>
            <a:ext uri="{C572A759-6A51-4108-AA02-DFA0A04FC94B}">
              <ma14:wrappingTextBoxFlag xmlns="" xmlns:ma14="http://schemas.microsoft.com/office/mac/drawingml/2011/main" val="1"/>
            </a:ext>
          </a:extLst>
        </p:spPr>
        <p:txBody>
          <a:bodyPr wrap="square" lIns="15060" tIns="15060" rIns="15060" bIns="15060" anchor="ctr">
            <a:spAutoFit/>
          </a:bodyPr>
          <a:lstStyle>
            <a:defPPr>
              <a:defRPr lang="en-US"/>
            </a:defPPr>
            <a:lvl2pPr marL="0" lvl="1" algn="ctr" defTabSz="128565">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lvl="1"/>
            <a:r>
              <a:rPr lang="en-US" altLang="zh-CN" sz="900" dirty="0">
                <a:solidFill>
                  <a:schemeClr val="tx1"/>
                </a:solidFill>
                <a:latin typeface="宋体" panose="02010600030101010101" pitchFamily="2" charset="-122"/>
                <a:ea typeface="宋体" panose="02010600030101010101" pitchFamily="2" charset="-122"/>
                <a:cs typeface="Arial" panose="020B0604020202020204" pitchFamily="34" charset="0"/>
                <a:sym typeface="Microsoft YaHei"/>
              </a:rPr>
              <a:t>5280</a:t>
            </a:r>
          </a:p>
          <a:p>
            <a:pPr lvl="1"/>
            <a:r>
              <a:rPr lang="en-US" altLang="zh-CN" sz="900" dirty="0">
                <a:solidFill>
                  <a:schemeClr val="tx1"/>
                </a:solidFill>
                <a:latin typeface="宋体" panose="02010600030101010101" pitchFamily="2" charset="-122"/>
                <a:ea typeface="宋体" panose="02010600030101010101" pitchFamily="2" charset="-122"/>
                <a:sym typeface="Microsoft YaHei"/>
              </a:rPr>
              <a:t>4U40</a:t>
            </a:r>
            <a:r>
              <a:rPr lang="zh-CN" altLang="en-US" sz="900" dirty="0">
                <a:solidFill>
                  <a:schemeClr val="tx1"/>
                </a:solidFill>
                <a:latin typeface="宋体" panose="02010600030101010101" pitchFamily="2" charset="-122"/>
                <a:ea typeface="宋体" panose="02010600030101010101" pitchFamily="2" charset="-122"/>
                <a:sym typeface="Microsoft YaHei"/>
              </a:rPr>
              <a:t>盘存储型</a:t>
            </a:r>
            <a:endParaRPr lang="en-US" sz="900" dirty="0">
              <a:solidFill>
                <a:schemeClr val="tx1"/>
              </a:solidFill>
              <a:latin typeface="宋体" panose="02010600030101010101" pitchFamily="2" charset="-122"/>
              <a:ea typeface="宋体" panose="02010600030101010101" pitchFamily="2" charset="-122"/>
              <a:sym typeface="Helvetica"/>
            </a:endParaRPr>
          </a:p>
        </p:txBody>
      </p:sp>
      <p:sp>
        <p:nvSpPr>
          <p:cNvPr id="87" name="TaiShan X6000…"/>
          <p:cNvSpPr txBox="1"/>
          <p:nvPr/>
        </p:nvSpPr>
        <p:spPr>
          <a:xfrm>
            <a:off x="5914300" y="4462499"/>
            <a:ext cx="1231916" cy="307413"/>
          </a:xfrm>
          <a:prstGeom prst="rect">
            <a:avLst/>
          </a:prstGeom>
          <a:ln w="12700">
            <a:miter lim="400000"/>
          </a:ln>
          <a:extLst>
            <a:ext uri="{C572A759-6A51-4108-AA02-DFA0A04FC94B}">
              <ma14:wrappingTextBoxFlag xmlns="" xmlns:ma14="http://schemas.microsoft.com/office/mac/drawingml/2011/main" val="1"/>
            </a:ext>
          </a:extLst>
        </p:spPr>
        <p:txBody>
          <a:bodyPr wrap="square" lIns="15060" tIns="15060" rIns="15060" bIns="15060" anchor="ctr">
            <a:spAutoFit/>
          </a:bodyPr>
          <a:lstStyle>
            <a:defPPr>
              <a:defRPr lang="en-US"/>
            </a:defPPr>
            <a:lvl2pPr marL="0" lvl="1" algn="ctr" defTabSz="128565">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lvl="1"/>
            <a:r>
              <a:rPr lang="en-US" altLang="zh-CN" sz="900" dirty="0">
                <a:solidFill>
                  <a:schemeClr val="tx1"/>
                </a:solidFill>
                <a:latin typeface="宋体" panose="02010600030101010101" pitchFamily="2" charset="-122"/>
                <a:ea typeface="宋体" panose="02010600030101010101" pitchFamily="2" charset="-122"/>
                <a:cs typeface="Arial" panose="020B0604020202020204" pitchFamily="34" charset="0"/>
                <a:sym typeface="Microsoft YaHei"/>
              </a:rPr>
              <a:t>X6000</a:t>
            </a:r>
          </a:p>
          <a:p>
            <a:pPr lvl="1"/>
            <a:r>
              <a:rPr lang="en-US" altLang="zh-CN" sz="900" dirty="0">
                <a:solidFill>
                  <a:schemeClr val="tx1"/>
                </a:solidFill>
                <a:latin typeface="宋体" panose="02010600030101010101" pitchFamily="2" charset="-122"/>
                <a:ea typeface="宋体" panose="02010600030101010101" pitchFamily="2" charset="-122"/>
                <a:sym typeface="Microsoft YaHei"/>
              </a:rPr>
              <a:t>2U4</a:t>
            </a:r>
            <a:r>
              <a:rPr lang="zh-CN" altLang="en-US" sz="900" dirty="0">
                <a:solidFill>
                  <a:schemeClr val="tx1"/>
                </a:solidFill>
                <a:latin typeface="宋体" panose="02010600030101010101" pitchFamily="2" charset="-122"/>
                <a:ea typeface="宋体" panose="02010600030101010101" pitchFamily="2" charset="-122"/>
                <a:sym typeface="Microsoft YaHei"/>
              </a:rPr>
              <a:t>节点高密型</a:t>
            </a:r>
          </a:p>
        </p:txBody>
      </p:sp>
      <p:sp>
        <p:nvSpPr>
          <p:cNvPr id="88" name="TaiShan 2280…"/>
          <p:cNvSpPr txBox="1"/>
          <p:nvPr/>
        </p:nvSpPr>
        <p:spPr>
          <a:xfrm>
            <a:off x="2735659" y="4448509"/>
            <a:ext cx="786014" cy="307413"/>
          </a:xfrm>
          <a:prstGeom prst="rect">
            <a:avLst/>
          </a:prstGeom>
          <a:ln w="12700">
            <a:miter lim="400000"/>
          </a:ln>
          <a:extLst>
            <a:ext uri="{C572A759-6A51-4108-AA02-DFA0A04FC94B}">
              <ma14:wrappingTextBoxFlag xmlns="" xmlns:ma14="http://schemas.microsoft.com/office/mac/drawingml/2011/main" val="1"/>
            </a:ext>
          </a:extLst>
        </p:spPr>
        <p:txBody>
          <a:bodyPr wrap="square" lIns="15060" tIns="15060" rIns="15060" bIns="15060" anchor="ctr">
            <a:spAutoFit/>
          </a:bodyPr>
          <a:lstStyle>
            <a:defPPr>
              <a:defRPr lang="en-US"/>
            </a:defPPr>
            <a:lvl2pPr marL="0" lvl="1" algn="ctr" defTabSz="128565">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lvl="1"/>
            <a:r>
              <a:rPr lang="en-US" altLang="zh-CN" sz="900" dirty="0">
                <a:solidFill>
                  <a:schemeClr val="tx1"/>
                </a:solidFill>
                <a:latin typeface="宋体" panose="02010600030101010101" pitchFamily="2" charset="-122"/>
                <a:ea typeface="宋体" panose="02010600030101010101" pitchFamily="2" charset="-122"/>
                <a:cs typeface="Arial" panose="020B0604020202020204" pitchFamily="34" charset="0"/>
                <a:sym typeface="Microsoft YaHei"/>
              </a:rPr>
              <a:t>2280</a:t>
            </a:r>
          </a:p>
          <a:p>
            <a:pPr lvl="1"/>
            <a:r>
              <a:rPr lang="en-US" altLang="zh-CN" sz="900" dirty="0">
                <a:solidFill>
                  <a:schemeClr val="tx1"/>
                </a:solidFill>
                <a:latin typeface="宋体" panose="02010600030101010101" pitchFamily="2" charset="-122"/>
                <a:ea typeface="宋体" panose="02010600030101010101" pitchFamily="2" charset="-122"/>
                <a:sym typeface="Microsoft YaHei"/>
              </a:rPr>
              <a:t>2U2</a:t>
            </a:r>
            <a:r>
              <a:rPr lang="zh-CN" altLang="en-US" sz="900" dirty="0">
                <a:solidFill>
                  <a:schemeClr val="tx1"/>
                </a:solidFill>
                <a:latin typeface="宋体" panose="02010600030101010101" pitchFamily="2" charset="-122"/>
                <a:ea typeface="宋体" panose="02010600030101010101" pitchFamily="2" charset="-122"/>
                <a:sym typeface="Microsoft YaHei"/>
              </a:rPr>
              <a:t>路均衡型</a:t>
            </a:r>
          </a:p>
        </p:txBody>
      </p:sp>
      <p:sp>
        <p:nvSpPr>
          <p:cNvPr id="89" name="TaiShan 2280…"/>
          <p:cNvSpPr txBox="1"/>
          <p:nvPr/>
        </p:nvSpPr>
        <p:spPr>
          <a:xfrm>
            <a:off x="7333172" y="4436345"/>
            <a:ext cx="703693" cy="307413"/>
          </a:xfrm>
          <a:prstGeom prst="rect">
            <a:avLst/>
          </a:prstGeom>
          <a:ln w="12700">
            <a:miter lim="400000"/>
          </a:ln>
          <a:extLst>
            <a:ext uri="{C572A759-6A51-4108-AA02-DFA0A04FC94B}">
              <ma14:wrappingTextBoxFlag xmlns="" xmlns:ma14="http://schemas.microsoft.com/office/mac/drawingml/2011/main" val="1"/>
            </a:ext>
          </a:extLst>
        </p:spPr>
        <p:txBody>
          <a:bodyPr wrap="square" lIns="15060" tIns="15060" rIns="15060" bIns="15060" anchor="ctr">
            <a:spAutoFit/>
          </a:bodyPr>
          <a:lstStyle>
            <a:defPPr>
              <a:defRPr lang="en-US"/>
            </a:defPPr>
            <a:lvl2pPr marL="0" lvl="1" algn="ctr" defTabSz="128565">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lvl="1"/>
            <a:r>
              <a:rPr lang="en-US" altLang="zh-CN" sz="900" dirty="0">
                <a:solidFill>
                  <a:schemeClr val="tx1"/>
                </a:solidFill>
                <a:latin typeface="宋体" panose="02010600030101010101" pitchFamily="2" charset="-122"/>
                <a:ea typeface="宋体" panose="02010600030101010101" pitchFamily="2" charset="-122"/>
                <a:cs typeface="Arial" panose="020B0604020202020204" pitchFamily="34" charset="0"/>
                <a:sym typeface="Microsoft YaHei"/>
              </a:rPr>
              <a:t>2280E</a:t>
            </a:r>
          </a:p>
          <a:p>
            <a:pPr lvl="1"/>
            <a:r>
              <a:rPr lang="zh-CN" altLang="en-US" sz="900" dirty="0">
                <a:solidFill>
                  <a:schemeClr val="tx1"/>
                </a:solidFill>
                <a:latin typeface="宋体" panose="02010600030101010101" pitchFamily="2" charset="-122"/>
                <a:ea typeface="宋体" panose="02010600030101010101" pitchFamily="2" charset="-122"/>
                <a:sym typeface="Microsoft YaHei"/>
              </a:rPr>
              <a:t>边缘型</a:t>
            </a:r>
          </a:p>
        </p:txBody>
      </p:sp>
      <p:sp>
        <p:nvSpPr>
          <p:cNvPr id="92" name="直接箭头连接符 27"/>
          <p:cNvSpPr/>
          <p:nvPr/>
        </p:nvSpPr>
        <p:spPr>
          <a:xfrm>
            <a:off x="653803" y="4120846"/>
            <a:ext cx="2698946" cy="1248"/>
          </a:xfrm>
          <a:prstGeom prst="line">
            <a:avLst/>
          </a:prstGeom>
          <a:ln w="28575">
            <a:solidFill>
              <a:srgbClr val="0B9CE5"/>
            </a:solidFill>
            <a:miter lim="400000"/>
            <a:headEnd type="oval"/>
            <a:tailEnd type="oval"/>
          </a:ln>
        </p:spPr>
        <p:txBody>
          <a:bodyPr lIns="54549" tIns="54549" rIns="54549" bIns="54549" anchor="ctr"/>
          <a:lstStyle/>
          <a:p>
            <a:pPr defTabSz="627307"/>
            <a:endParaRPr sz="2249" dirty="0">
              <a:solidFill>
                <a:srgbClr val="1D1D1A"/>
              </a:solidFill>
              <a:latin typeface="宋体" panose="02010600030101010101" pitchFamily="2" charset="-122"/>
              <a:sym typeface="Calibri"/>
            </a:endParaRPr>
          </a:p>
        </p:txBody>
      </p:sp>
      <p:sp>
        <p:nvSpPr>
          <p:cNvPr id="93" name="直接箭头连接符 27"/>
          <p:cNvSpPr/>
          <p:nvPr/>
        </p:nvSpPr>
        <p:spPr>
          <a:xfrm flipV="1">
            <a:off x="4291049" y="4115921"/>
            <a:ext cx="2661081" cy="5549"/>
          </a:xfrm>
          <a:prstGeom prst="line">
            <a:avLst/>
          </a:prstGeom>
          <a:ln w="28575">
            <a:solidFill>
              <a:srgbClr val="0B9CE5"/>
            </a:solidFill>
            <a:miter lim="400000"/>
            <a:headEnd type="oval"/>
            <a:tailEnd type="oval"/>
          </a:ln>
        </p:spPr>
        <p:txBody>
          <a:bodyPr lIns="54549" tIns="54549" rIns="54549" bIns="54549" anchor="ctr"/>
          <a:lstStyle/>
          <a:p>
            <a:pPr defTabSz="627307"/>
            <a:endParaRPr sz="2249" dirty="0">
              <a:solidFill>
                <a:srgbClr val="1D1D1A"/>
              </a:solidFill>
              <a:latin typeface="宋体" panose="02010600030101010101" pitchFamily="2" charset="-122"/>
              <a:sym typeface="Calibri"/>
            </a:endParaRPr>
          </a:p>
        </p:txBody>
      </p:sp>
      <p:sp>
        <p:nvSpPr>
          <p:cNvPr id="94" name="直接箭头连接符 27"/>
          <p:cNvSpPr/>
          <p:nvPr/>
        </p:nvSpPr>
        <p:spPr>
          <a:xfrm>
            <a:off x="8212323" y="4130008"/>
            <a:ext cx="272771" cy="0"/>
          </a:xfrm>
          <a:prstGeom prst="line">
            <a:avLst/>
          </a:prstGeom>
          <a:ln w="28575">
            <a:solidFill>
              <a:srgbClr val="0B9CE5"/>
            </a:solidFill>
            <a:miter lim="400000"/>
            <a:headEnd type="oval"/>
            <a:tailEnd type="oval"/>
          </a:ln>
        </p:spPr>
        <p:txBody>
          <a:bodyPr lIns="54549" tIns="54549" rIns="54549" bIns="54549" anchor="ctr"/>
          <a:lstStyle/>
          <a:p>
            <a:pPr defTabSz="627307"/>
            <a:endParaRPr sz="2249" dirty="0">
              <a:solidFill>
                <a:srgbClr val="1D1D1A"/>
              </a:solidFill>
              <a:latin typeface="宋体" panose="02010600030101010101" pitchFamily="2" charset="-122"/>
              <a:sym typeface="Calibri"/>
            </a:endParaRPr>
          </a:p>
        </p:txBody>
      </p:sp>
      <p:sp>
        <p:nvSpPr>
          <p:cNvPr id="95" name="直接箭头连接符 27"/>
          <p:cNvSpPr/>
          <p:nvPr/>
        </p:nvSpPr>
        <p:spPr>
          <a:xfrm flipH="1">
            <a:off x="7198659" y="4120846"/>
            <a:ext cx="257201" cy="0"/>
          </a:xfrm>
          <a:prstGeom prst="line">
            <a:avLst/>
          </a:prstGeom>
          <a:ln w="28575">
            <a:solidFill>
              <a:srgbClr val="0B9CE5"/>
            </a:solidFill>
            <a:miter lim="400000"/>
            <a:headEnd type="oval"/>
            <a:tailEnd type="oval"/>
          </a:ln>
        </p:spPr>
        <p:txBody>
          <a:bodyPr lIns="54549" tIns="54549" rIns="54549" bIns="54549" anchor="ctr"/>
          <a:lstStyle/>
          <a:p>
            <a:pPr defTabSz="627307"/>
            <a:endParaRPr sz="2249" dirty="0">
              <a:solidFill>
                <a:srgbClr val="1D1D1A"/>
              </a:solidFill>
              <a:latin typeface="宋体" panose="02010600030101010101" pitchFamily="2" charset="-122"/>
              <a:sym typeface="Calibri"/>
            </a:endParaRPr>
          </a:p>
        </p:txBody>
      </p:sp>
      <p:sp>
        <p:nvSpPr>
          <p:cNvPr id="96" name="矩形 95">
            <a:extLst>
              <a:ext uri="{FF2B5EF4-FFF2-40B4-BE49-F238E27FC236}">
                <a16:creationId xmlns:a16="http://schemas.microsoft.com/office/drawing/2014/main" id="{67F66F77-6995-47AF-A393-534A4E0CE580}"/>
              </a:ext>
            </a:extLst>
          </p:cNvPr>
          <p:cNvSpPr/>
          <p:nvPr/>
        </p:nvSpPr>
        <p:spPr>
          <a:xfrm flipH="1">
            <a:off x="2983271" y="3989498"/>
            <a:ext cx="1689584" cy="276871"/>
          </a:xfrm>
          <a:prstGeom prst="rect">
            <a:avLst/>
          </a:prstGeom>
        </p:spPr>
        <p:txBody>
          <a:bodyPr wrap="square">
            <a:spAutoFit/>
          </a:bodyPr>
          <a:lstStyle/>
          <a:p>
            <a:pPr algn="ctr" defTabSz="415409"/>
            <a:r>
              <a:rPr lang="zh-CN" altLang="en-US" sz="1199" b="1" dirty="0">
                <a:latin typeface="宋体" panose="02010600030101010101" pitchFamily="2" charset="-122"/>
              </a:rPr>
              <a:t>数据中心</a:t>
            </a:r>
          </a:p>
        </p:txBody>
      </p:sp>
      <p:sp>
        <p:nvSpPr>
          <p:cNvPr id="97" name="矩形 96">
            <a:extLst>
              <a:ext uri="{FF2B5EF4-FFF2-40B4-BE49-F238E27FC236}">
                <a16:creationId xmlns:a16="http://schemas.microsoft.com/office/drawing/2014/main" id="{67F66F77-6995-47AF-A393-534A4E0CE580}"/>
              </a:ext>
            </a:extLst>
          </p:cNvPr>
          <p:cNvSpPr/>
          <p:nvPr/>
        </p:nvSpPr>
        <p:spPr>
          <a:xfrm flipH="1">
            <a:off x="7020427" y="3991041"/>
            <a:ext cx="1624584" cy="276871"/>
          </a:xfrm>
          <a:prstGeom prst="rect">
            <a:avLst/>
          </a:prstGeom>
        </p:spPr>
        <p:txBody>
          <a:bodyPr wrap="square">
            <a:spAutoFit/>
          </a:bodyPr>
          <a:lstStyle/>
          <a:p>
            <a:pPr algn="ctr" defTabSz="415409"/>
            <a:r>
              <a:rPr lang="zh-CN" altLang="en-US" sz="1199" b="1" dirty="0">
                <a:latin typeface="宋体" panose="02010600030101010101" pitchFamily="2" charset="-122"/>
              </a:rPr>
              <a:t>边缘计算</a:t>
            </a:r>
          </a:p>
        </p:txBody>
      </p:sp>
      <p:sp>
        <p:nvSpPr>
          <p:cNvPr id="98" name="矩形 97">
            <a:extLst>
              <a:ext uri="{FF2B5EF4-FFF2-40B4-BE49-F238E27FC236}">
                <a16:creationId xmlns:a16="http://schemas.microsoft.com/office/drawing/2014/main" id="{67F66F77-6995-47AF-A393-534A4E0CE580}"/>
              </a:ext>
            </a:extLst>
          </p:cNvPr>
          <p:cNvSpPr/>
          <p:nvPr/>
        </p:nvSpPr>
        <p:spPr>
          <a:xfrm flipH="1">
            <a:off x="901180" y="4179756"/>
            <a:ext cx="1753112" cy="253787"/>
          </a:xfrm>
          <a:prstGeom prst="rect">
            <a:avLst/>
          </a:prstGeom>
        </p:spPr>
        <p:txBody>
          <a:bodyPr wrap="square">
            <a:spAutoFit/>
          </a:bodyPr>
          <a:lstStyle/>
          <a:p>
            <a:pPr algn="ctr" defTabSz="415409"/>
            <a:r>
              <a:rPr lang="zh-CN" altLang="en-US" sz="1049" b="1" dirty="0">
                <a:latin typeface="宋体" panose="02010600030101010101" pitchFamily="2" charset="-122"/>
              </a:rPr>
              <a:t>存储密集型</a:t>
            </a:r>
          </a:p>
        </p:txBody>
      </p:sp>
      <p:sp>
        <p:nvSpPr>
          <p:cNvPr id="99" name="矩形 98">
            <a:extLst>
              <a:ext uri="{FF2B5EF4-FFF2-40B4-BE49-F238E27FC236}">
                <a16:creationId xmlns:a16="http://schemas.microsoft.com/office/drawing/2014/main" id="{67F66F77-6995-47AF-A393-534A4E0CE580}"/>
              </a:ext>
            </a:extLst>
          </p:cNvPr>
          <p:cNvSpPr/>
          <p:nvPr/>
        </p:nvSpPr>
        <p:spPr>
          <a:xfrm flipH="1">
            <a:off x="5227625" y="4179756"/>
            <a:ext cx="1753112" cy="253787"/>
          </a:xfrm>
          <a:prstGeom prst="rect">
            <a:avLst/>
          </a:prstGeom>
        </p:spPr>
        <p:txBody>
          <a:bodyPr wrap="square">
            <a:spAutoFit/>
          </a:bodyPr>
          <a:lstStyle/>
          <a:p>
            <a:pPr algn="ctr" defTabSz="415409"/>
            <a:r>
              <a:rPr lang="zh-CN" altLang="en-US" sz="1049" b="1" dirty="0">
                <a:latin typeface="宋体" panose="02010600030101010101" pitchFamily="2" charset="-122"/>
              </a:rPr>
              <a:t>计算密集型</a:t>
            </a:r>
          </a:p>
        </p:txBody>
      </p:sp>
      <p:sp>
        <p:nvSpPr>
          <p:cNvPr id="100" name="TaiShan 2280…"/>
          <p:cNvSpPr txBox="1"/>
          <p:nvPr/>
        </p:nvSpPr>
        <p:spPr>
          <a:xfrm>
            <a:off x="3724869" y="4441514"/>
            <a:ext cx="908459" cy="307413"/>
          </a:xfrm>
          <a:prstGeom prst="rect">
            <a:avLst/>
          </a:prstGeom>
          <a:ln w="12700">
            <a:miter lim="400000"/>
          </a:ln>
          <a:extLst>
            <a:ext uri="{C572A759-6A51-4108-AA02-DFA0A04FC94B}">
              <ma14:wrappingTextBoxFlag xmlns="" xmlns:ma14="http://schemas.microsoft.com/office/mac/drawingml/2011/main" val="1"/>
            </a:ext>
          </a:extLst>
        </p:spPr>
        <p:txBody>
          <a:bodyPr wrap="square" lIns="15060" tIns="15060" rIns="15060" bIns="15060" anchor="ctr">
            <a:spAutoFit/>
          </a:bodyPr>
          <a:lstStyle>
            <a:defPPr>
              <a:defRPr lang="en-US"/>
            </a:defPPr>
            <a:lvl2pPr marL="0" lvl="1" algn="ctr" defTabSz="128565">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lvl="1"/>
            <a:r>
              <a:rPr lang="en-US" altLang="zh-CN" sz="900" dirty="0">
                <a:solidFill>
                  <a:schemeClr val="tx1"/>
                </a:solidFill>
                <a:latin typeface="宋体" panose="02010600030101010101" pitchFamily="2" charset="-122"/>
                <a:ea typeface="宋体" panose="02010600030101010101" pitchFamily="2" charset="-122"/>
                <a:cs typeface="Arial" panose="020B0604020202020204" pitchFamily="34" charset="0"/>
                <a:sym typeface="Microsoft YaHei"/>
              </a:rPr>
              <a:t>1280</a:t>
            </a:r>
          </a:p>
          <a:p>
            <a:pPr lvl="1"/>
            <a:r>
              <a:rPr lang="en-US" altLang="zh-CN" sz="900" dirty="0">
                <a:solidFill>
                  <a:schemeClr val="tx1"/>
                </a:solidFill>
                <a:latin typeface="宋体" panose="02010600030101010101" pitchFamily="2" charset="-122"/>
                <a:ea typeface="宋体" panose="02010600030101010101" pitchFamily="2" charset="-122"/>
                <a:sym typeface="Microsoft YaHei"/>
              </a:rPr>
              <a:t>1U2</a:t>
            </a:r>
            <a:r>
              <a:rPr lang="zh-CN" altLang="en-US" sz="900" dirty="0">
                <a:solidFill>
                  <a:schemeClr val="tx1"/>
                </a:solidFill>
                <a:latin typeface="宋体" panose="02010600030101010101" pitchFamily="2" charset="-122"/>
                <a:ea typeface="宋体" panose="02010600030101010101" pitchFamily="2" charset="-122"/>
                <a:sym typeface="Microsoft YaHei"/>
              </a:rPr>
              <a:t>路高密型</a:t>
            </a:r>
          </a:p>
        </p:txBody>
      </p:sp>
      <p:pic>
        <p:nvPicPr>
          <p:cNvPr id="101" name="图片 10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2163" y="4748871"/>
            <a:ext cx="1096688" cy="564547"/>
          </a:xfrm>
          <a:prstGeom prst="rect">
            <a:avLst/>
          </a:prstGeom>
          <a:gradFill rotWithShape="1">
            <a:gsLst>
              <a:gs pos="0">
                <a:srgbClr val="CCCCCC"/>
              </a:gs>
              <a:gs pos="50000">
                <a:srgbClr val="FFFFFF"/>
              </a:gs>
              <a:gs pos="100000">
                <a:srgbClr val="CCCCCC"/>
              </a:gs>
            </a:gsLst>
            <a:lin ang="5400000" scaled="1"/>
          </a:gradFill>
          <a:ln w="28575" algn="ctr">
            <a:noFill/>
            <a:miter lim="800000"/>
            <a:headEnd/>
            <a:tailEnd/>
          </a:ln>
          <a:effectLst>
            <a:outerShdw blurRad="50800" dist="38100" dir="2700000" algn="tl" rotWithShape="0">
              <a:prstClr val="black">
                <a:alpha val="40000"/>
              </a:prstClr>
            </a:outerShdw>
          </a:effectLst>
        </p:spPr>
      </p:pic>
      <p:sp>
        <p:nvSpPr>
          <p:cNvPr id="102" name="TaiShan 2290/5280/5290…"/>
          <p:cNvSpPr txBox="1"/>
          <p:nvPr/>
        </p:nvSpPr>
        <p:spPr>
          <a:xfrm>
            <a:off x="731593" y="4441514"/>
            <a:ext cx="786014" cy="307413"/>
          </a:xfrm>
          <a:prstGeom prst="rect">
            <a:avLst/>
          </a:prstGeom>
          <a:ln w="12700">
            <a:miter lim="400000"/>
          </a:ln>
          <a:extLst>
            <a:ext uri="{C572A759-6A51-4108-AA02-DFA0A04FC94B}">
              <ma14:wrappingTextBoxFlag xmlns="" xmlns:ma14="http://schemas.microsoft.com/office/mac/drawingml/2011/main" val="1"/>
            </a:ext>
          </a:extLst>
        </p:spPr>
        <p:txBody>
          <a:bodyPr wrap="square" lIns="15060" tIns="15060" rIns="15060" bIns="15060" anchor="ctr">
            <a:spAutoFit/>
          </a:bodyPr>
          <a:lstStyle>
            <a:defPPr>
              <a:defRPr lang="en-US"/>
            </a:defPPr>
            <a:lvl2pPr marL="0" lvl="1" algn="ctr" defTabSz="128565">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lvl="1"/>
            <a:r>
              <a:rPr lang="en-US" altLang="zh-CN" sz="900" dirty="0">
                <a:solidFill>
                  <a:schemeClr val="tx1"/>
                </a:solidFill>
                <a:latin typeface="宋体" panose="02010600030101010101" pitchFamily="2" charset="-122"/>
                <a:ea typeface="宋体" panose="02010600030101010101" pitchFamily="2" charset="-122"/>
                <a:cs typeface="Arial" panose="020B0604020202020204" pitchFamily="34" charset="0"/>
                <a:sym typeface="Microsoft YaHei"/>
              </a:rPr>
              <a:t>5290</a:t>
            </a:r>
          </a:p>
          <a:p>
            <a:pPr lvl="1"/>
            <a:r>
              <a:rPr lang="en-US" altLang="zh-CN" sz="900" dirty="0">
                <a:solidFill>
                  <a:schemeClr val="tx1"/>
                </a:solidFill>
                <a:latin typeface="宋体" panose="02010600030101010101" pitchFamily="2" charset="-122"/>
                <a:ea typeface="宋体" panose="02010600030101010101" pitchFamily="2" charset="-122"/>
                <a:sym typeface="Microsoft YaHei"/>
              </a:rPr>
              <a:t>4U72</a:t>
            </a:r>
            <a:r>
              <a:rPr lang="zh-CN" altLang="en-US" sz="900" dirty="0">
                <a:solidFill>
                  <a:schemeClr val="tx1"/>
                </a:solidFill>
                <a:latin typeface="宋体" panose="02010600030101010101" pitchFamily="2" charset="-122"/>
                <a:ea typeface="宋体" panose="02010600030101010101" pitchFamily="2" charset="-122"/>
                <a:sym typeface="Microsoft YaHei"/>
              </a:rPr>
              <a:t>盘存储型</a:t>
            </a:r>
            <a:endParaRPr lang="en-US" sz="900" dirty="0">
              <a:solidFill>
                <a:schemeClr val="tx1"/>
              </a:solidFill>
              <a:latin typeface="宋体" panose="02010600030101010101" pitchFamily="2" charset="-122"/>
              <a:ea typeface="宋体" panose="02010600030101010101" pitchFamily="2" charset="-122"/>
              <a:sym typeface="Helvetica"/>
            </a:endParaRPr>
          </a:p>
        </p:txBody>
      </p:sp>
      <p:pic>
        <p:nvPicPr>
          <p:cNvPr id="104" name="图片 10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54798" y="4748870"/>
            <a:ext cx="903286" cy="564547"/>
          </a:xfrm>
          <a:prstGeom prst="rect">
            <a:avLst/>
          </a:prstGeom>
          <a:gradFill rotWithShape="1">
            <a:gsLst>
              <a:gs pos="0">
                <a:srgbClr val="CCCCCC"/>
              </a:gs>
              <a:gs pos="50000">
                <a:srgbClr val="FFFFFF"/>
              </a:gs>
              <a:gs pos="100000">
                <a:srgbClr val="CCCCCC"/>
              </a:gs>
            </a:gsLst>
            <a:lin ang="5400000" scaled="1"/>
          </a:gradFill>
          <a:ln w="28575" algn="ctr">
            <a:noFill/>
            <a:miter lim="800000"/>
            <a:headEnd/>
            <a:tailEnd/>
          </a:ln>
          <a:effectLst>
            <a:outerShdw blurRad="50800" dist="38100" dir="2700000" algn="tl" rotWithShape="0">
              <a:prstClr val="black">
                <a:alpha val="40000"/>
              </a:prstClr>
            </a:outerShdw>
          </a:effectLst>
        </p:spPr>
      </p:pic>
      <p:pic>
        <p:nvPicPr>
          <p:cNvPr id="105" name="图片 10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08224" y="4749010"/>
            <a:ext cx="1017415" cy="564407"/>
          </a:xfrm>
          <a:prstGeom prst="rect">
            <a:avLst/>
          </a:prstGeom>
          <a:gradFill rotWithShape="1">
            <a:gsLst>
              <a:gs pos="0">
                <a:srgbClr val="CCCCCC"/>
              </a:gs>
              <a:gs pos="50000">
                <a:srgbClr val="FFFFFF"/>
              </a:gs>
              <a:gs pos="100000">
                <a:srgbClr val="CCCCCC"/>
              </a:gs>
            </a:gsLst>
            <a:lin ang="5400000" scaled="1"/>
          </a:gradFill>
          <a:ln w="28575" algn="ctr">
            <a:noFill/>
            <a:miter lim="800000"/>
            <a:headEnd/>
            <a:tailEnd/>
          </a:ln>
          <a:effectLst>
            <a:outerShdw blurRad="50800" dist="38100" dir="2700000" algn="tl" rotWithShape="0">
              <a:prstClr val="black">
                <a:alpha val="40000"/>
              </a:prstClr>
            </a:outerShdw>
          </a:effectLst>
        </p:spPr>
      </p:pic>
      <p:pic>
        <p:nvPicPr>
          <p:cNvPr id="106" name="图片 10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43320" y="4762617"/>
            <a:ext cx="948685" cy="467969"/>
          </a:xfrm>
          <a:prstGeom prst="rect">
            <a:avLst/>
          </a:prstGeom>
          <a:gradFill rotWithShape="1">
            <a:gsLst>
              <a:gs pos="0">
                <a:srgbClr val="CCCCCC"/>
              </a:gs>
              <a:gs pos="50000">
                <a:srgbClr val="FFFFFF"/>
              </a:gs>
              <a:gs pos="100000">
                <a:srgbClr val="CCCCCC"/>
              </a:gs>
            </a:gsLst>
            <a:lin ang="5400000" scaled="1"/>
          </a:gradFill>
          <a:ln w="28575" algn="ctr">
            <a:noFill/>
            <a:miter lim="800000"/>
            <a:headEnd/>
            <a:tailEnd/>
          </a:ln>
          <a:effectLst>
            <a:outerShdw blurRad="50800" dist="38100" dir="2700000" algn="tl" rotWithShape="0">
              <a:prstClr val="black">
                <a:alpha val="40000"/>
              </a:prstClr>
            </a:outerShdw>
          </a:effectLst>
        </p:spPr>
      </p:pic>
      <p:pic>
        <p:nvPicPr>
          <p:cNvPr id="108" name="图片 10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24297" y="4773050"/>
            <a:ext cx="786761" cy="311519"/>
          </a:xfrm>
          <a:prstGeom prst="rect">
            <a:avLst/>
          </a:prstGeom>
          <a:gradFill rotWithShape="1">
            <a:gsLst>
              <a:gs pos="0">
                <a:srgbClr val="CCCCCC"/>
              </a:gs>
              <a:gs pos="50000">
                <a:srgbClr val="FFFFFF"/>
              </a:gs>
              <a:gs pos="100000">
                <a:srgbClr val="CCCCCC"/>
              </a:gs>
            </a:gsLst>
            <a:lin ang="5400000" scaled="1"/>
          </a:gradFill>
          <a:ln w="28575" algn="ctr">
            <a:noFill/>
            <a:miter lim="800000"/>
            <a:headEnd/>
            <a:tailEnd/>
          </a:ln>
          <a:effectLst>
            <a:outerShdw blurRad="50800" dist="38100" dir="2700000" algn="tl" rotWithShape="0">
              <a:prstClr val="black">
                <a:alpha val="40000"/>
              </a:prstClr>
            </a:outerShdw>
          </a:effectLst>
        </p:spPr>
      </p:pic>
      <p:pic>
        <p:nvPicPr>
          <p:cNvPr id="109" name="图片 10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828115" y="4768885"/>
            <a:ext cx="835712" cy="440717"/>
          </a:xfrm>
          <a:prstGeom prst="rect">
            <a:avLst/>
          </a:prstGeom>
          <a:gradFill rotWithShape="1">
            <a:gsLst>
              <a:gs pos="0">
                <a:srgbClr val="CCCCCC"/>
              </a:gs>
              <a:gs pos="50000">
                <a:srgbClr val="FFFFFF"/>
              </a:gs>
              <a:gs pos="100000">
                <a:srgbClr val="CCCCCC"/>
              </a:gs>
            </a:gsLst>
            <a:lin ang="5400000" scaled="1"/>
          </a:gradFill>
          <a:ln w="28575" algn="ctr">
            <a:noFill/>
            <a:miter lim="800000"/>
            <a:headEnd/>
            <a:tailEnd/>
          </a:ln>
          <a:effectLst>
            <a:outerShdw blurRad="50800" dist="38100" dir="2700000" algn="tl" rotWithShape="0">
              <a:prstClr val="black">
                <a:alpha val="40000"/>
              </a:prstClr>
            </a:outerShdw>
          </a:effectLst>
        </p:spPr>
      </p:pic>
      <p:pic>
        <p:nvPicPr>
          <p:cNvPr id="111" name="图片 1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887517" y="4755868"/>
            <a:ext cx="1006634" cy="474718"/>
          </a:xfrm>
          <a:prstGeom prst="rect">
            <a:avLst/>
          </a:prstGeom>
          <a:gradFill rotWithShape="1">
            <a:gsLst>
              <a:gs pos="0">
                <a:srgbClr val="CCCCCC"/>
              </a:gs>
              <a:gs pos="50000">
                <a:srgbClr val="FFFFFF"/>
              </a:gs>
              <a:gs pos="100000">
                <a:srgbClr val="CCCCCC"/>
              </a:gs>
            </a:gsLst>
            <a:lin ang="5400000" scaled="1"/>
          </a:gradFill>
          <a:ln w="28575" algn="ctr">
            <a:noFill/>
            <a:miter lim="800000"/>
            <a:headEnd/>
            <a:tailEnd/>
          </a:ln>
          <a:effectLst>
            <a:outerShdw blurRad="50800" dist="38100" dir="2700000" algn="tl" rotWithShape="0">
              <a:prstClr val="black">
                <a:alpha val="40000"/>
              </a:prstClr>
            </a:outerShdw>
          </a:effectLst>
        </p:spPr>
      </p:pic>
      <p:sp>
        <p:nvSpPr>
          <p:cNvPr id="80" name="TaiShan 2280…"/>
          <p:cNvSpPr txBox="1"/>
          <p:nvPr/>
        </p:nvSpPr>
        <p:spPr>
          <a:xfrm>
            <a:off x="3899346" y="5219025"/>
            <a:ext cx="703693" cy="168914"/>
          </a:xfrm>
          <a:prstGeom prst="rect">
            <a:avLst/>
          </a:prstGeom>
          <a:ln w="12700">
            <a:miter lim="400000"/>
          </a:ln>
          <a:extLst>
            <a:ext uri="{C572A759-6A51-4108-AA02-DFA0A04FC94B}">
              <ma14:wrappingTextBoxFlag xmlns="" xmlns:ma14="http://schemas.microsoft.com/office/mac/drawingml/2011/main" val="1"/>
            </a:ext>
          </a:extLst>
        </p:spPr>
        <p:txBody>
          <a:bodyPr wrap="square" lIns="15060" tIns="15060" rIns="15060" bIns="15060" anchor="ctr">
            <a:spAutoFit/>
          </a:bodyPr>
          <a:lstStyle>
            <a:defPPr>
              <a:defRPr lang="en-US"/>
            </a:defPPr>
            <a:lvl2pPr marL="0" lvl="1" algn="ctr" defTabSz="128565">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lvl="1"/>
            <a:r>
              <a:rPr lang="en-US" altLang="zh-CN" sz="900" dirty="0">
                <a:solidFill>
                  <a:schemeClr val="tx1"/>
                </a:solidFill>
                <a:latin typeface="宋体" panose="02010600030101010101" pitchFamily="2" charset="-122"/>
                <a:ea typeface="宋体" panose="02010600030101010101" pitchFamily="2" charset="-122"/>
                <a:cs typeface="Arial" panose="020B0604020202020204" pitchFamily="34" charset="0"/>
                <a:sym typeface="Microsoft YaHei"/>
              </a:rPr>
              <a:t>(</a:t>
            </a:r>
            <a:r>
              <a:rPr lang="zh-CN" altLang="en-US" sz="900" dirty="0">
                <a:solidFill>
                  <a:schemeClr val="tx1"/>
                </a:solidFill>
                <a:latin typeface="宋体" panose="02010600030101010101" pitchFamily="2" charset="-122"/>
                <a:ea typeface="宋体" panose="02010600030101010101" pitchFamily="2" charset="-122"/>
                <a:cs typeface="Arial" panose="020B0604020202020204" pitchFamily="34" charset="0"/>
                <a:sym typeface="Microsoft YaHei"/>
              </a:rPr>
              <a:t>新产品</a:t>
            </a:r>
            <a:r>
              <a:rPr lang="en-US" altLang="zh-CN" sz="900" dirty="0">
                <a:solidFill>
                  <a:schemeClr val="tx1"/>
                </a:solidFill>
                <a:latin typeface="宋体" panose="02010600030101010101" pitchFamily="2" charset="-122"/>
                <a:ea typeface="宋体" panose="02010600030101010101" pitchFamily="2" charset="-122"/>
                <a:cs typeface="Arial" panose="020B0604020202020204" pitchFamily="34" charset="0"/>
                <a:sym typeface="Microsoft YaHei"/>
              </a:rPr>
              <a:t>)</a:t>
            </a:r>
            <a:endParaRPr lang="zh-CN" altLang="en-US" sz="900" dirty="0">
              <a:solidFill>
                <a:schemeClr val="tx1"/>
              </a:solidFill>
              <a:latin typeface="宋体" panose="02010600030101010101" pitchFamily="2" charset="-122"/>
              <a:ea typeface="宋体" panose="02010600030101010101" pitchFamily="2" charset="-122"/>
              <a:sym typeface="Microsoft YaHei"/>
            </a:endParaRPr>
          </a:p>
        </p:txBody>
      </p:sp>
      <p:sp>
        <p:nvSpPr>
          <p:cNvPr id="81" name="TaiShan 2280…"/>
          <p:cNvSpPr txBox="1"/>
          <p:nvPr/>
        </p:nvSpPr>
        <p:spPr>
          <a:xfrm>
            <a:off x="5038987" y="5219023"/>
            <a:ext cx="703693" cy="168914"/>
          </a:xfrm>
          <a:prstGeom prst="rect">
            <a:avLst/>
          </a:prstGeom>
          <a:ln w="12700">
            <a:miter lim="400000"/>
          </a:ln>
          <a:extLst>
            <a:ext uri="{C572A759-6A51-4108-AA02-DFA0A04FC94B}">
              <ma14:wrappingTextBoxFlag xmlns="" xmlns:ma14="http://schemas.microsoft.com/office/mac/drawingml/2011/main" val="1"/>
            </a:ext>
          </a:extLst>
        </p:spPr>
        <p:txBody>
          <a:bodyPr wrap="square" lIns="15060" tIns="15060" rIns="15060" bIns="15060" anchor="ctr">
            <a:spAutoFit/>
          </a:bodyPr>
          <a:lstStyle>
            <a:defPPr>
              <a:defRPr lang="en-US"/>
            </a:defPPr>
            <a:lvl2pPr marL="0" lvl="1" algn="ctr" defTabSz="128565">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lvl="1"/>
            <a:r>
              <a:rPr lang="en-US" altLang="zh-CN" sz="900" dirty="0">
                <a:solidFill>
                  <a:schemeClr val="tx1"/>
                </a:solidFill>
                <a:latin typeface="宋体" panose="02010600030101010101" pitchFamily="2" charset="-122"/>
                <a:ea typeface="宋体" panose="02010600030101010101" pitchFamily="2" charset="-122"/>
                <a:cs typeface="Arial" panose="020B0604020202020204" pitchFamily="34" charset="0"/>
                <a:sym typeface="Microsoft YaHei"/>
              </a:rPr>
              <a:t>(</a:t>
            </a:r>
            <a:r>
              <a:rPr lang="zh-CN" altLang="en-US" sz="900" dirty="0">
                <a:solidFill>
                  <a:schemeClr val="tx1"/>
                </a:solidFill>
                <a:latin typeface="宋体" panose="02010600030101010101" pitchFamily="2" charset="-122"/>
                <a:ea typeface="宋体" panose="02010600030101010101" pitchFamily="2" charset="-122"/>
                <a:cs typeface="Arial" panose="020B0604020202020204" pitchFamily="34" charset="0"/>
                <a:sym typeface="Microsoft YaHei"/>
              </a:rPr>
              <a:t>新产品</a:t>
            </a:r>
            <a:r>
              <a:rPr lang="en-US" altLang="zh-CN" sz="900" dirty="0">
                <a:solidFill>
                  <a:schemeClr val="tx1"/>
                </a:solidFill>
                <a:latin typeface="宋体" panose="02010600030101010101" pitchFamily="2" charset="-122"/>
                <a:ea typeface="宋体" panose="02010600030101010101" pitchFamily="2" charset="-122"/>
                <a:cs typeface="Arial" panose="020B0604020202020204" pitchFamily="34" charset="0"/>
                <a:sym typeface="Microsoft YaHei"/>
              </a:rPr>
              <a:t>)</a:t>
            </a:r>
            <a:endParaRPr lang="zh-CN" altLang="en-US" sz="900" dirty="0">
              <a:solidFill>
                <a:schemeClr val="tx1"/>
              </a:solidFill>
              <a:latin typeface="宋体" panose="02010600030101010101" pitchFamily="2" charset="-122"/>
              <a:ea typeface="宋体" panose="02010600030101010101" pitchFamily="2" charset="-122"/>
              <a:sym typeface="Microsoft YaHei"/>
            </a:endParaRPr>
          </a:p>
        </p:txBody>
      </p:sp>
      <p:sp>
        <p:nvSpPr>
          <p:cNvPr id="82" name="TaiShan 2280…"/>
          <p:cNvSpPr txBox="1"/>
          <p:nvPr/>
        </p:nvSpPr>
        <p:spPr>
          <a:xfrm>
            <a:off x="772752" y="5287648"/>
            <a:ext cx="703693" cy="168914"/>
          </a:xfrm>
          <a:prstGeom prst="rect">
            <a:avLst/>
          </a:prstGeom>
          <a:ln w="12700">
            <a:miter lim="400000"/>
          </a:ln>
          <a:extLst>
            <a:ext uri="{C572A759-6A51-4108-AA02-DFA0A04FC94B}">
              <ma14:wrappingTextBoxFlag xmlns="" xmlns:ma14="http://schemas.microsoft.com/office/mac/drawingml/2011/main" val="1"/>
            </a:ext>
          </a:extLst>
        </p:spPr>
        <p:txBody>
          <a:bodyPr wrap="square" lIns="15060" tIns="15060" rIns="15060" bIns="15060" anchor="ctr">
            <a:spAutoFit/>
          </a:bodyPr>
          <a:lstStyle>
            <a:defPPr>
              <a:defRPr lang="en-US"/>
            </a:defPPr>
            <a:lvl2pPr marL="0" lvl="1" algn="ctr" defTabSz="128565">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lvl="1"/>
            <a:r>
              <a:rPr lang="en-US" altLang="zh-CN" sz="900" dirty="0">
                <a:solidFill>
                  <a:schemeClr val="tx1"/>
                </a:solidFill>
                <a:latin typeface="宋体" panose="02010600030101010101" pitchFamily="2" charset="-122"/>
                <a:ea typeface="宋体" panose="02010600030101010101" pitchFamily="2" charset="-122"/>
                <a:cs typeface="Arial" panose="020B0604020202020204" pitchFamily="34" charset="0"/>
                <a:sym typeface="Microsoft YaHei"/>
              </a:rPr>
              <a:t>(</a:t>
            </a:r>
            <a:r>
              <a:rPr lang="zh-CN" altLang="en-US" sz="900" dirty="0">
                <a:solidFill>
                  <a:schemeClr val="tx1"/>
                </a:solidFill>
                <a:latin typeface="宋体" panose="02010600030101010101" pitchFamily="2" charset="-122"/>
                <a:ea typeface="宋体" panose="02010600030101010101" pitchFamily="2" charset="-122"/>
                <a:cs typeface="Arial" panose="020B0604020202020204" pitchFamily="34" charset="0"/>
                <a:sym typeface="Microsoft YaHei"/>
              </a:rPr>
              <a:t>新产品</a:t>
            </a:r>
            <a:r>
              <a:rPr lang="en-US" altLang="zh-CN" sz="900" dirty="0">
                <a:solidFill>
                  <a:schemeClr val="tx1"/>
                </a:solidFill>
                <a:latin typeface="宋体" panose="02010600030101010101" pitchFamily="2" charset="-122"/>
                <a:ea typeface="宋体" panose="02010600030101010101" pitchFamily="2" charset="-122"/>
                <a:cs typeface="Arial" panose="020B0604020202020204" pitchFamily="34" charset="0"/>
                <a:sym typeface="Microsoft YaHei"/>
              </a:rPr>
              <a:t>)</a:t>
            </a:r>
            <a:endParaRPr lang="zh-CN" altLang="en-US" sz="900" dirty="0">
              <a:solidFill>
                <a:schemeClr val="tx1"/>
              </a:solidFill>
              <a:latin typeface="宋体" panose="02010600030101010101" pitchFamily="2" charset="-122"/>
              <a:ea typeface="宋体" panose="02010600030101010101" pitchFamily="2" charset="-122"/>
              <a:sym typeface="Microsoft YaHei"/>
            </a:endParaRPr>
          </a:p>
        </p:txBody>
      </p:sp>
      <p:sp>
        <p:nvSpPr>
          <p:cNvPr id="83" name="TaiShan 2280…"/>
          <p:cNvSpPr txBox="1"/>
          <p:nvPr/>
        </p:nvSpPr>
        <p:spPr>
          <a:xfrm>
            <a:off x="7365830" y="5102352"/>
            <a:ext cx="703693" cy="168914"/>
          </a:xfrm>
          <a:prstGeom prst="rect">
            <a:avLst/>
          </a:prstGeom>
          <a:ln w="12700">
            <a:miter lim="400000"/>
          </a:ln>
          <a:extLst>
            <a:ext uri="{C572A759-6A51-4108-AA02-DFA0A04FC94B}">
              <ma14:wrappingTextBoxFlag xmlns="" xmlns:ma14="http://schemas.microsoft.com/office/mac/drawingml/2011/main" val="1"/>
            </a:ext>
          </a:extLst>
        </p:spPr>
        <p:txBody>
          <a:bodyPr wrap="square" lIns="15060" tIns="15060" rIns="15060" bIns="15060" anchor="ctr">
            <a:spAutoFit/>
          </a:bodyPr>
          <a:lstStyle>
            <a:defPPr>
              <a:defRPr lang="en-US"/>
            </a:defPPr>
            <a:lvl2pPr marL="0" lvl="1" algn="ctr" defTabSz="128565">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lvl="1"/>
            <a:r>
              <a:rPr lang="en-US" altLang="zh-CN" sz="900" dirty="0">
                <a:solidFill>
                  <a:schemeClr val="tx1"/>
                </a:solidFill>
                <a:latin typeface="宋体" panose="02010600030101010101" pitchFamily="2" charset="-122"/>
                <a:ea typeface="宋体" panose="02010600030101010101" pitchFamily="2" charset="-122"/>
                <a:cs typeface="Arial" panose="020B0604020202020204" pitchFamily="34" charset="0"/>
                <a:sym typeface="Microsoft YaHei"/>
              </a:rPr>
              <a:t>(</a:t>
            </a:r>
            <a:r>
              <a:rPr lang="zh-CN" altLang="en-US" sz="900" dirty="0">
                <a:solidFill>
                  <a:schemeClr val="tx1"/>
                </a:solidFill>
                <a:latin typeface="宋体" panose="02010600030101010101" pitchFamily="2" charset="-122"/>
                <a:ea typeface="宋体" panose="02010600030101010101" pitchFamily="2" charset="-122"/>
                <a:cs typeface="Arial" panose="020B0604020202020204" pitchFamily="34" charset="0"/>
                <a:sym typeface="Microsoft YaHei"/>
              </a:rPr>
              <a:t>新产品</a:t>
            </a:r>
            <a:r>
              <a:rPr lang="en-US" altLang="zh-CN" sz="900" dirty="0">
                <a:solidFill>
                  <a:schemeClr val="tx1"/>
                </a:solidFill>
                <a:latin typeface="宋体" panose="02010600030101010101" pitchFamily="2" charset="-122"/>
                <a:ea typeface="宋体" panose="02010600030101010101" pitchFamily="2" charset="-122"/>
                <a:cs typeface="Arial" panose="020B0604020202020204" pitchFamily="34" charset="0"/>
                <a:sym typeface="Microsoft YaHei"/>
              </a:rPr>
              <a:t>)</a:t>
            </a:r>
            <a:endParaRPr lang="zh-CN" altLang="en-US" sz="900" dirty="0">
              <a:solidFill>
                <a:schemeClr val="tx1"/>
              </a:solidFill>
              <a:latin typeface="宋体" panose="02010600030101010101" pitchFamily="2" charset="-122"/>
              <a:ea typeface="宋体" panose="02010600030101010101" pitchFamily="2" charset="-122"/>
              <a:sym typeface="Microsoft YaHei"/>
            </a:endParaRPr>
          </a:p>
        </p:txBody>
      </p:sp>
      <p:sp>
        <p:nvSpPr>
          <p:cNvPr id="110" name="TaiShan 2280…"/>
          <p:cNvSpPr txBox="1"/>
          <p:nvPr/>
        </p:nvSpPr>
        <p:spPr>
          <a:xfrm>
            <a:off x="4836523" y="4441511"/>
            <a:ext cx="908459" cy="307413"/>
          </a:xfrm>
          <a:prstGeom prst="rect">
            <a:avLst/>
          </a:prstGeom>
          <a:ln w="12700">
            <a:miter lim="400000"/>
          </a:ln>
          <a:extLst>
            <a:ext uri="{C572A759-6A51-4108-AA02-DFA0A04FC94B}">
              <ma14:wrappingTextBoxFlag xmlns="" xmlns:ma14="http://schemas.microsoft.com/office/mac/drawingml/2011/main" val="1"/>
            </a:ext>
          </a:extLst>
        </p:spPr>
        <p:txBody>
          <a:bodyPr wrap="square" lIns="15060" tIns="15060" rIns="15060" bIns="15060" anchor="ctr">
            <a:spAutoFit/>
          </a:bodyPr>
          <a:lstStyle>
            <a:defPPr>
              <a:defRPr lang="en-US"/>
            </a:defPPr>
            <a:lvl2pPr marL="0" lvl="1" algn="ctr" defTabSz="128565">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lvl="1"/>
            <a:r>
              <a:rPr lang="en-US" altLang="zh-CN" sz="900" dirty="0">
                <a:solidFill>
                  <a:schemeClr val="tx1"/>
                </a:solidFill>
                <a:latin typeface="宋体" panose="02010600030101010101" pitchFamily="2" charset="-122"/>
                <a:ea typeface="宋体" panose="02010600030101010101" pitchFamily="2" charset="-122"/>
                <a:cs typeface="Arial" panose="020B0604020202020204" pitchFamily="34" charset="0"/>
                <a:sym typeface="Microsoft YaHei"/>
              </a:rPr>
              <a:t>2480</a:t>
            </a:r>
          </a:p>
          <a:p>
            <a:pPr lvl="1"/>
            <a:r>
              <a:rPr lang="en-US" altLang="zh-CN" sz="900" dirty="0">
                <a:solidFill>
                  <a:schemeClr val="tx1"/>
                </a:solidFill>
                <a:latin typeface="宋体" panose="02010600030101010101" pitchFamily="2" charset="-122"/>
                <a:ea typeface="宋体" panose="02010600030101010101" pitchFamily="2" charset="-122"/>
                <a:sym typeface="Microsoft YaHei"/>
              </a:rPr>
              <a:t>2U4</a:t>
            </a:r>
            <a:r>
              <a:rPr lang="zh-CN" altLang="en-US" sz="900" dirty="0">
                <a:solidFill>
                  <a:schemeClr val="tx1"/>
                </a:solidFill>
                <a:latin typeface="宋体" panose="02010600030101010101" pitchFamily="2" charset="-122"/>
                <a:ea typeface="宋体" panose="02010600030101010101" pitchFamily="2" charset="-122"/>
                <a:sym typeface="Microsoft YaHei"/>
              </a:rPr>
              <a:t>路高性能型</a:t>
            </a:r>
          </a:p>
        </p:txBody>
      </p:sp>
      <p:pic>
        <p:nvPicPr>
          <p:cNvPr id="113" name="Picture 14" descr="C:\Users\Administrator\Desktop\黄巍\文件\用图\图片2.png"/>
          <p:cNvPicPr>
            <a:picLocks noChangeArrowheads="1"/>
          </p:cNvPicPr>
          <p:nvPr/>
        </p:nvPicPr>
        <p:blipFill>
          <a:blip r:embed="rId10"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39847" y="2629929"/>
            <a:ext cx="3144738" cy="646127"/>
          </a:xfrm>
          <a:prstGeom prst="rect">
            <a:avLst/>
          </a:prstGeom>
          <a:noFill/>
        </p:spPr>
      </p:pic>
      <p:pic>
        <p:nvPicPr>
          <p:cNvPr id="3" name="图片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28528" y="1755711"/>
            <a:ext cx="3528642" cy="1984862"/>
          </a:xfrm>
          <a:prstGeom prst="rect">
            <a:avLst/>
          </a:prstGeom>
        </p:spPr>
      </p:pic>
      <p:sp>
        <p:nvSpPr>
          <p:cNvPr id="4" name="标题 3"/>
          <p:cNvSpPr>
            <a:spLocks noGrp="1"/>
          </p:cNvSpPr>
          <p:nvPr>
            <p:ph type="title"/>
          </p:nvPr>
        </p:nvSpPr>
        <p:spPr>
          <a:xfrm>
            <a:off x="631524" y="441581"/>
            <a:ext cx="8046244" cy="485982"/>
          </a:xfrm>
        </p:spPr>
        <p:txBody>
          <a:bodyPr>
            <a:normAutofit/>
          </a:bodyPr>
          <a:lstStyle/>
          <a:p>
            <a:pPr eaLnBrk="1" hangingPunct="1"/>
            <a:r>
              <a:rPr lang="zh-CN" altLang="en-US" sz="3100" b="1" dirty="0">
                <a:solidFill>
                  <a:srgbClr val="0000FF"/>
                </a:solidFill>
                <a:latin typeface="+mj-lt"/>
                <a:ea typeface="+mj-ea"/>
              </a:rPr>
              <a:t>基于鲲鹏</a:t>
            </a:r>
            <a:r>
              <a:rPr lang="en-US" altLang="zh-CN" sz="3100" b="1" dirty="0">
                <a:solidFill>
                  <a:srgbClr val="0000FF"/>
                </a:solidFill>
                <a:latin typeface="+mj-lt"/>
                <a:ea typeface="+mj-ea"/>
              </a:rPr>
              <a:t>920</a:t>
            </a:r>
            <a:r>
              <a:rPr lang="zh-CN" altLang="en-US" sz="3100" b="1" dirty="0">
                <a:solidFill>
                  <a:srgbClr val="0000FF"/>
                </a:solidFill>
                <a:latin typeface="+mj-lt"/>
                <a:ea typeface="+mj-ea"/>
              </a:rPr>
              <a:t>的华为</a:t>
            </a:r>
            <a:r>
              <a:rPr lang="en-US" altLang="zh-CN" sz="3100" b="1" dirty="0">
                <a:solidFill>
                  <a:srgbClr val="0000FF"/>
                </a:solidFill>
                <a:latin typeface="+mj-lt"/>
                <a:ea typeface="+mj-ea"/>
              </a:rPr>
              <a:t>TaiShan 200</a:t>
            </a:r>
            <a:r>
              <a:rPr lang="zh-CN" altLang="en-US" sz="3100" b="1" dirty="0">
                <a:solidFill>
                  <a:srgbClr val="0000FF"/>
                </a:solidFill>
                <a:latin typeface="+mj-lt"/>
                <a:ea typeface="+mj-ea"/>
              </a:rPr>
              <a:t>服务器</a:t>
            </a:r>
          </a:p>
        </p:txBody>
      </p:sp>
    </p:spTree>
    <p:extLst>
      <p:ext uri="{BB962C8B-B14F-4D97-AF65-F5344CB8AC3E}">
        <p14:creationId xmlns:p14="http://schemas.microsoft.com/office/powerpoint/2010/main" val="713078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1087579"/>
            <a:ext cx="8046244" cy="485982"/>
          </a:xfrm>
        </p:spPr>
        <p:txBody>
          <a:bodyPr>
            <a:normAutofit fontScale="90000"/>
          </a:bodyPr>
          <a:lstStyle/>
          <a:p>
            <a:pPr marL="457200" indent="-457200" eaLnBrk="1" hangingPunct="1">
              <a:lnSpc>
                <a:spcPts val="5600"/>
              </a:lnSpc>
              <a:spcBef>
                <a:spcPts val="600"/>
              </a:spcBef>
              <a:buFont typeface="Wingdings" panose="05000000000000000000" pitchFamily="2" charset="2"/>
              <a:buChar char="Ø"/>
            </a:pPr>
            <a:r>
              <a:rPr lang="zh-CN" altLang="en-US" sz="3200" b="1" kern="1200" dirty="0">
                <a:solidFill>
                  <a:srgbClr val="0000FF"/>
                </a:solidFill>
                <a:latin typeface="Verdana" pitchFamily="34" charset="0"/>
                <a:ea typeface="宋体" pitchFamily="2" charset="-122"/>
                <a:cs typeface="+mn-cs"/>
              </a:rPr>
              <a:t>哈弗</a:t>
            </a:r>
            <a:r>
              <a:rPr lang="zh-CN" altLang="en-US" sz="3200" b="1" kern="1200" dirty="0">
                <a:solidFill>
                  <a:srgbClr val="0000FF"/>
                </a:solidFill>
                <a:latin typeface="Verdana" pitchFamily="34" charset="0"/>
                <a:cs typeface="+mn-cs"/>
              </a:rPr>
              <a:t>计算机</a:t>
            </a:r>
            <a:r>
              <a:rPr lang="zh-CN" altLang="en-US" sz="3200" b="1" kern="1200" dirty="0">
                <a:solidFill>
                  <a:srgbClr val="0000FF"/>
                </a:solidFill>
                <a:latin typeface="Verdana" pitchFamily="34" charset="0"/>
                <a:ea typeface="宋体" pitchFamily="2" charset="-122"/>
                <a:cs typeface="+mn-cs"/>
                <a:sym typeface="Wingdings" pitchFamily="2" charset="2"/>
              </a:rPr>
              <a:t>模型</a:t>
            </a:r>
            <a:endParaRPr lang="zh-CN" altLang="en-US" sz="3200" b="1" kern="1200" dirty="0">
              <a:solidFill>
                <a:srgbClr val="0000FF"/>
              </a:solidFill>
              <a:latin typeface="Verdana" pitchFamily="34" charset="0"/>
              <a:ea typeface="宋体" pitchFamily="2" charset="-122"/>
              <a:cs typeface="+mn-cs"/>
            </a:endParaRPr>
          </a:p>
        </p:txBody>
      </p:sp>
      <p:sp>
        <p:nvSpPr>
          <p:cNvPr id="8" name="矩形 7"/>
          <p:cNvSpPr/>
          <p:nvPr/>
        </p:nvSpPr>
        <p:spPr bwMode="auto">
          <a:xfrm>
            <a:off x="2579633" y="2974135"/>
            <a:ext cx="691655" cy="642181"/>
          </a:xfrm>
          <a:prstGeom prst="rect">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fontAlgn="t"/>
            <a:r>
              <a:rPr lang="zh-CN" altLang="en-US" sz="1200" dirty="0">
                <a:latin typeface="宋体" panose="02010600030101010101" pitchFamily="2" charset="-122"/>
              </a:rPr>
              <a:t>指令</a:t>
            </a:r>
            <a:endParaRPr lang="en-US" altLang="zh-CN" sz="1200" dirty="0">
              <a:latin typeface="宋体" panose="02010600030101010101" pitchFamily="2" charset="-122"/>
            </a:endParaRPr>
          </a:p>
          <a:p>
            <a:pPr algn="ctr" defTabSz="685800" fontAlgn="t"/>
            <a:r>
              <a:rPr lang="zh-CN" altLang="en-US" sz="1200" dirty="0">
                <a:latin typeface="宋体" panose="02010600030101010101" pitchFamily="2" charset="-122"/>
              </a:rPr>
              <a:t>存储器</a:t>
            </a:r>
          </a:p>
        </p:txBody>
      </p:sp>
      <p:sp>
        <p:nvSpPr>
          <p:cNvPr id="9" name="矩形 8"/>
          <p:cNvSpPr/>
          <p:nvPr/>
        </p:nvSpPr>
        <p:spPr bwMode="auto">
          <a:xfrm>
            <a:off x="2579633" y="4063775"/>
            <a:ext cx="1559550" cy="637790"/>
          </a:xfrm>
          <a:prstGeom prst="rect">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fontAlgn="t"/>
            <a:r>
              <a:rPr lang="en-US" altLang="zh-CN" sz="1200" dirty="0">
                <a:latin typeface="宋体" panose="02010600030101010101" pitchFamily="2" charset="-122"/>
              </a:rPr>
              <a:t>CPU</a:t>
            </a:r>
          </a:p>
          <a:p>
            <a:pPr algn="ctr" defTabSz="685800" fontAlgn="t"/>
            <a:r>
              <a:rPr lang="zh-CN" altLang="en-US" sz="1200" dirty="0">
                <a:latin typeface="宋体" panose="02010600030101010101" pitchFamily="2" charset="-122"/>
              </a:rPr>
              <a:t>（</a:t>
            </a:r>
            <a:r>
              <a:rPr lang="en-US" altLang="zh-CN" sz="1200" dirty="0">
                <a:latin typeface="宋体" panose="02010600030101010101" pitchFamily="2" charset="-122"/>
              </a:rPr>
              <a:t>CU|ALU</a:t>
            </a:r>
            <a:r>
              <a:rPr lang="zh-CN" altLang="en-US" sz="1200" dirty="0">
                <a:latin typeface="宋体" panose="02010600030101010101" pitchFamily="2" charset="-122"/>
              </a:rPr>
              <a:t>）</a:t>
            </a:r>
          </a:p>
        </p:txBody>
      </p:sp>
      <p:sp>
        <p:nvSpPr>
          <p:cNvPr id="10" name="矩形 9"/>
          <p:cNvSpPr/>
          <p:nvPr/>
        </p:nvSpPr>
        <p:spPr bwMode="auto">
          <a:xfrm>
            <a:off x="845586" y="3232573"/>
            <a:ext cx="891099" cy="378042"/>
          </a:xfrm>
          <a:prstGeom prst="rect">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fontAlgn="t"/>
            <a:r>
              <a:rPr lang="zh-CN" altLang="en-US" sz="1200" dirty="0">
                <a:latin typeface="宋体" panose="02010600030101010101" pitchFamily="2" charset="-122"/>
              </a:rPr>
              <a:t>输入设备</a:t>
            </a:r>
          </a:p>
        </p:txBody>
      </p:sp>
      <p:sp>
        <p:nvSpPr>
          <p:cNvPr id="11" name="矩形 10"/>
          <p:cNvSpPr/>
          <p:nvPr/>
        </p:nvSpPr>
        <p:spPr bwMode="auto">
          <a:xfrm>
            <a:off x="4983610" y="3239979"/>
            <a:ext cx="891099" cy="378042"/>
          </a:xfrm>
          <a:prstGeom prst="rect">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fontAlgn="t"/>
            <a:r>
              <a:rPr lang="zh-CN" altLang="en-US" sz="1200" dirty="0">
                <a:latin typeface="宋体" panose="02010600030101010101" pitchFamily="2" charset="-122"/>
              </a:rPr>
              <a:t>输出设备</a:t>
            </a:r>
          </a:p>
        </p:txBody>
      </p:sp>
      <p:sp>
        <p:nvSpPr>
          <p:cNvPr id="12" name="右箭头 11"/>
          <p:cNvSpPr/>
          <p:nvPr/>
        </p:nvSpPr>
        <p:spPr bwMode="auto">
          <a:xfrm>
            <a:off x="1736268" y="3371110"/>
            <a:ext cx="843365" cy="112370"/>
          </a:xfrm>
          <a:prstGeom prst="rightArrow">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fontAlgn="t"/>
            <a:endParaRPr lang="zh-CN" altLang="en-US" sz="1200" dirty="0">
              <a:latin typeface="宋体" panose="02010600030101010101" pitchFamily="2" charset="-122"/>
            </a:endParaRPr>
          </a:p>
        </p:txBody>
      </p:sp>
      <p:sp>
        <p:nvSpPr>
          <p:cNvPr id="13" name="右箭头 12"/>
          <p:cNvSpPr/>
          <p:nvPr/>
        </p:nvSpPr>
        <p:spPr bwMode="auto">
          <a:xfrm>
            <a:off x="4140245" y="3378516"/>
            <a:ext cx="843365" cy="112370"/>
          </a:xfrm>
          <a:prstGeom prst="rightArrow">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fontAlgn="t"/>
            <a:endParaRPr lang="zh-CN" altLang="en-US" sz="1200" dirty="0">
              <a:latin typeface="宋体" panose="02010600030101010101" pitchFamily="2" charset="-122"/>
            </a:endParaRPr>
          </a:p>
        </p:txBody>
      </p:sp>
      <p:sp>
        <p:nvSpPr>
          <p:cNvPr id="15" name="右箭头 14"/>
          <p:cNvSpPr/>
          <p:nvPr/>
        </p:nvSpPr>
        <p:spPr bwMode="auto">
          <a:xfrm rot="5400000">
            <a:off x="2765497" y="3764445"/>
            <a:ext cx="450143" cy="148517"/>
          </a:xfrm>
          <a:prstGeom prst="rightArrow">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fontAlgn="t"/>
            <a:endParaRPr lang="zh-CN" altLang="en-US" sz="1200" dirty="0">
              <a:latin typeface="宋体" panose="02010600030101010101" pitchFamily="2" charset="-122"/>
            </a:endParaRPr>
          </a:p>
        </p:txBody>
      </p:sp>
      <p:cxnSp>
        <p:nvCxnSpPr>
          <p:cNvPr id="20" name="直接箭头连接符 19"/>
          <p:cNvCxnSpPr/>
          <p:nvPr/>
        </p:nvCxnSpPr>
        <p:spPr bwMode="auto">
          <a:xfrm flipV="1">
            <a:off x="2771800" y="3616317"/>
            <a:ext cx="0" cy="44745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3" name="肘形连接符 52"/>
          <p:cNvCxnSpPr>
            <a:cxnSpLocks/>
            <a:stCxn id="9" idx="1"/>
            <a:endCxn id="10" idx="2"/>
          </p:cNvCxnSpPr>
          <p:nvPr/>
        </p:nvCxnSpPr>
        <p:spPr bwMode="auto">
          <a:xfrm rot="10800000">
            <a:off x="1291137" y="3610616"/>
            <a:ext cx="1288497" cy="772055"/>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55" name="肘形连接符 54"/>
          <p:cNvCxnSpPr>
            <a:cxnSpLocks/>
            <a:stCxn id="9" idx="3"/>
            <a:endCxn id="11" idx="2"/>
          </p:cNvCxnSpPr>
          <p:nvPr/>
        </p:nvCxnSpPr>
        <p:spPr bwMode="auto">
          <a:xfrm flipV="1">
            <a:off x="4139183" y="3618021"/>
            <a:ext cx="1289977" cy="764649"/>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82" name="右箭头 81"/>
          <p:cNvSpPr/>
          <p:nvPr/>
        </p:nvSpPr>
        <p:spPr bwMode="auto">
          <a:xfrm>
            <a:off x="6516216" y="2122321"/>
            <a:ext cx="843365" cy="112370"/>
          </a:xfrm>
          <a:prstGeom prst="rightArrow">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fontAlgn="t"/>
            <a:endParaRPr lang="zh-CN" altLang="en-US" sz="1200" dirty="0">
              <a:latin typeface="宋体" panose="02010600030101010101" pitchFamily="2" charset="-122"/>
            </a:endParaRPr>
          </a:p>
        </p:txBody>
      </p:sp>
      <p:cxnSp>
        <p:nvCxnSpPr>
          <p:cNvPr id="83" name="直接箭头连接符 82"/>
          <p:cNvCxnSpPr/>
          <p:nvPr/>
        </p:nvCxnSpPr>
        <p:spPr bwMode="auto">
          <a:xfrm flipV="1">
            <a:off x="6516216" y="2488837"/>
            <a:ext cx="843365" cy="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87" name="文本框 86"/>
          <p:cNvSpPr txBox="1"/>
          <p:nvPr/>
        </p:nvSpPr>
        <p:spPr bwMode="auto">
          <a:xfrm>
            <a:off x="7454756" y="2052926"/>
            <a:ext cx="783087" cy="251161"/>
          </a:xfrm>
          <a:prstGeom prst="rect">
            <a:avLst/>
          </a:prstGeom>
          <a:noFill/>
          <a:ln w="9525" algn="ctr">
            <a:solidFill>
              <a:schemeClr val="tx1"/>
            </a:solidFill>
            <a:miter lim="800000"/>
            <a:headEnd/>
            <a:tailEnd/>
          </a:ln>
        </p:spPr>
        <p:txBody>
          <a:bodyPr vert="horz" wrap="square" lIns="65852" tIns="32926" rIns="65852" bIns="32926" numCol="1" rtlCol="0" anchor="ctr" anchorCtr="0" compatLnSpc="1">
            <a:prstTxWarp prst="textNoShape">
              <a:avLst/>
            </a:prstTxWarp>
            <a:spAutoFit/>
          </a:bodyPr>
          <a:lstStyle/>
          <a:p>
            <a:r>
              <a:rPr lang="zh-CN" altLang="en-US" sz="1200" dirty="0">
                <a:latin typeface="宋体" panose="02010600030101010101" pitchFamily="2" charset="-122"/>
              </a:rPr>
              <a:t>数据流</a:t>
            </a:r>
          </a:p>
        </p:txBody>
      </p:sp>
      <p:sp>
        <p:nvSpPr>
          <p:cNvPr id="88" name="文本框 87"/>
          <p:cNvSpPr txBox="1"/>
          <p:nvPr/>
        </p:nvSpPr>
        <p:spPr bwMode="auto">
          <a:xfrm>
            <a:off x="7454756" y="2363257"/>
            <a:ext cx="783087" cy="251161"/>
          </a:xfrm>
          <a:prstGeom prst="rect">
            <a:avLst/>
          </a:prstGeom>
          <a:noFill/>
          <a:ln w="9525" algn="ctr">
            <a:solidFill>
              <a:schemeClr val="tx1"/>
            </a:solidFill>
            <a:miter lim="800000"/>
            <a:headEnd/>
            <a:tailEnd/>
          </a:ln>
        </p:spPr>
        <p:txBody>
          <a:bodyPr vert="horz" wrap="square" lIns="65852" tIns="32926" rIns="65852" bIns="32926" numCol="1" rtlCol="0" anchor="ctr" anchorCtr="0" compatLnSpc="1">
            <a:prstTxWarp prst="textNoShape">
              <a:avLst/>
            </a:prstTxWarp>
            <a:spAutoFit/>
          </a:bodyPr>
          <a:lstStyle/>
          <a:p>
            <a:r>
              <a:rPr lang="zh-CN" altLang="en-US" sz="1200" dirty="0">
                <a:latin typeface="宋体" panose="02010600030101010101" pitchFamily="2" charset="-122"/>
              </a:rPr>
              <a:t>控制流</a:t>
            </a:r>
          </a:p>
        </p:txBody>
      </p:sp>
      <p:sp>
        <p:nvSpPr>
          <p:cNvPr id="24" name="文本框 23">
            <a:extLst>
              <a:ext uri="{FF2B5EF4-FFF2-40B4-BE49-F238E27FC236}">
                <a16:creationId xmlns:a16="http://schemas.microsoft.com/office/drawing/2014/main" id="{A6EB6BB8-ADCA-47A6-B271-89B3F31B6304}"/>
              </a:ext>
            </a:extLst>
          </p:cNvPr>
          <p:cNvSpPr txBox="1"/>
          <p:nvPr/>
        </p:nvSpPr>
        <p:spPr>
          <a:xfrm>
            <a:off x="542674" y="171271"/>
            <a:ext cx="4572000" cy="718530"/>
          </a:xfrm>
          <a:prstGeom prst="rect">
            <a:avLst/>
          </a:prstGeom>
          <a:noFill/>
        </p:spPr>
        <p:txBody>
          <a:bodyPr wrap="square">
            <a:spAutoFit/>
          </a:bodyPr>
          <a:lstStyle/>
          <a:p>
            <a:pPr eaLnBrk="1" hangingPunct="1">
              <a:lnSpc>
                <a:spcPts val="5600"/>
              </a:lnSpc>
              <a:spcBef>
                <a:spcPts val="600"/>
              </a:spcBef>
            </a:pPr>
            <a:r>
              <a:rPr lang="en-US" altLang="zh-CN" sz="3400" b="1" dirty="0">
                <a:solidFill>
                  <a:srgbClr val="0000FF"/>
                </a:solidFill>
              </a:rPr>
              <a:t>N.1  </a:t>
            </a:r>
            <a:r>
              <a:rPr lang="zh-CN" altLang="en-US" sz="3400" b="1" dirty="0">
                <a:solidFill>
                  <a:srgbClr val="0000FF"/>
                </a:solidFill>
              </a:rPr>
              <a:t>计算机系统概述</a:t>
            </a:r>
          </a:p>
        </p:txBody>
      </p:sp>
      <p:sp>
        <p:nvSpPr>
          <p:cNvPr id="28" name="矩形 27">
            <a:extLst>
              <a:ext uri="{FF2B5EF4-FFF2-40B4-BE49-F238E27FC236}">
                <a16:creationId xmlns:a16="http://schemas.microsoft.com/office/drawing/2014/main" id="{9A54D394-4E25-44AB-8C05-8878BC09C4E8}"/>
              </a:ext>
            </a:extLst>
          </p:cNvPr>
          <p:cNvSpPr/>
          <p:nvPr/>
        </p:nvSpPr>
        <p:spPr bwMode="auto">
          <a:xfrm>
            <a:off x="3470315" y="2972429"/>
            <a:ext cx="645764" cy="643886"/>
          </a:xfrm>
          <a:prstGeom prst="rect">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fontAlgn="t"/>
            <a:r>
              <a:rPr lang="zh-CN" altLang="en-US" sz="1200" dirty="0">
                <a:latin typeface="宋体" panose="02010600030101010101" pitchFamily="2" charset="-122"/>
              </a:rPr>
              <a:t>数据</a:t>
            </a:r>
            <a:endParaRPr lang="en-US" altLang="zh-CN" sz="1200" dirty="0">
              <a:latin typeface="宋体" panose="02010600030101010101" pitchFamily="2" charset="-122"/>
            </a:endParaRPr>
          </a:p>
          <a:p>
            <a:pPr algn="ctr" defTabSz="685800" fontAlgn="t"/>
            <a:r>
              <a:rPr lang="zh-CN" altLang="en-US" sz="1200" dirty="0">
                <a:latin typeface="宋体" panose="02010600030101010101" pitchFamily="2" charset="-122"/>
              </a:rPr>
              <a:t>存储器</a:t>
            </a:r>
          </a:p>
        </p:txBody>
      </p:sp>
      <p:sp>
        <p:nvSpPr>
          <p:cNvPr id="31" name="右箭头 14">
            <a:extLst>
              <a:ext uri="{FF2B5EF4-FFF2-40B4-BE49-F238E27FC236}">
                <a16:creationId xmlns:a16="http://schemas.microsoft.com/office/drawing/2014/main" id="{E58C2E90-9A56-4CAD-8714-0AD1331BCD5E}"/>
              </a:ext>
            </a:extLst>
          </p:cNvPr>
          <p:cNvSpPr/>
          <p:nvPr/>
        </p:nvSpPr>
        <p:spPr bwMode="auto">
          <a:xfrm rot="5400000">
            <a:off x="3566025" y="3762739"/>
            <a:ext cx="450143" cy="148517"/>
          </a:xfrm>
          <a:prstGeom prst="rightArrow">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fontAlgn="t"/>
            <a:endParaRPr lang="zh-CN" altLang="en-US" sz="1200" dirty="0">
              <a:latin typeface="宋体" panose="02010600030101010101" pitchFamily="2" charset="-122"/>
            </a:endParaRPr>
          </a:p>
        </p:txBody>
      </p:sp>
      <p:cxnSp>
        <p:nvCxnSpPr>
          <p:cNvPr id="32" name="直接箭头连接符 31">
            <a:extLst>
              <a:ext uri="{FF2B5EF4-FFF2-40B4-BE49-F238E27FC236}">
                <a16:creationId xmlns:a16="http://schemas.microsoft.com/office/drawing/2014/main" id="{1F40C021-833A-4441-B16F-6E42CF8BC92C}"/>
              </a:ext>
            </a:extLst>
          </p:cNvPr>
          <p:cNvCxnSpPr/>
          <p:nvPr/>
        </p:nvCxnSpPr>
        <p:spPr bwMode="auto">
          <a:xfrm flipV="1">
            <a:off x="3572328" y="3614611"/>
            <a:ext cx="0" cy="44745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5" name="标题 1">
            <a:extLst>
              <a:ext uri="{FF2B5EF4-FFF2-40B4-BE49-F238E27FC236}">
                <a16:creationId xmlns:a16="http://schemas.microsoft.com/office/drawing/2014/main" id="{8887FC3F-6C4E-418E-A3D9-DE5A7D4FB7CF}"/>
              </a:ext>
            </a:extLst>
          </p:cNvPr>
          <p:cNvSpPr txBox="1">
            <a:spLocks/>
          </p:cNvSpPr>
          <p:nvPr/>
        </p:nvSpPr>
        <p:spPr bwMode="auto">
          <a:xfrm>
            <a:off x="1749232" y="4987875"/>
            <a:ext cx="4232247" cy="365522"/>
          </a:xfrm>
          <a:prstGeom prst="rect">
            <a:avLst/>
          </a:prstGeom>
          <a:noFill/>
          <a:ln w="9525">
            <a:noFill/>
            <a:miter lim="800000"/>
            <a:headEnd/>
            <a:tailEnd/>
          </a:ln>
        </p:spPr>
        <p:txBody>
          <a:bodyPr anchor="ctr"/>
          <a:lstStyle/>
          <a:p>
            <a:r>
              <a:rPr lang="zh-CN" altLang="en-US" sz="1050" dirty="0">
                <a:latin typeface="宋体" panose="02010600030101010101" pitchFamily="2" charset="-122"/>
              </a:rPr>
              <a:t>起源于</a:t>
            </a:r>
            <a:r>
              <a:rPr lang="en-US" altLang="zh-CN" sz="1050" dirty="0">
                <a:latin typeface="宋体" panose="02010600030101010101" pitchFamily="2" charset="-122"/>
              </a:rPr>
              <a:t>Howard Aiken</a:t>
            </a:r>
            <a:r>
              <a:rPr lang="zh-CN" altLang="en-US" sz="1050" dirty="0">
                <a:latin typeface="宋体" panose="02010600030101010101" pitchFamily="2" charset="-122"/>
              </a:rPr>
              <a:t>发明的</a:t>
            </a:r>
            <a:r>
              <a:rPr lang="en-US" altLang="zh-CN" sz="1050" dirty="0">
                <a:latin typeface="宋体" panose="02010600030101010101" pitchFamily="2" charset="-122"/>
              </a:rPr>
              <a:t>Harvard Mark I</a:t>
            </a:r>
            <a:r>
              <a:rPr lang="zh-CN" altLang="en-US" sz="1050" dirty="0">
                <a:latin typeface="宋体" panose="02010600030101010101" pitchFamily="2" charset="-122"/>
              </a:rPr>
              <a:t>原型计算机</a:t>
            </a:r>
          </a:p>
        </p:txBody>
      </p:sp>
    </p:spTree>
    <p:extLst>
      <p:ext uri="{BB962C8B-B14F-4D97-AF65-F5344CB8AC3E}">
        <p14:creationId xmlns:p14="http://schemas.microsoft.com/office/powerpoint/2010/main" val="6305269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2450" y="404664"/>
            <a:ext cx="8046244" cy="485982"/>
          </a:xfrm>
        </p:spPr>
        <p:txBody>
          <a:bodyPr>
            <a:normAutofit/>
          </a:bodyPr>
          <a:lstStyle/>
          <a:p>
            <a:pPr eaLnBrk="1" hangingPunct="1"/>
            <a:r>
              <a:rPr lang="zh-CN" altLang="zh-CN" sz="3100" b="1" dirty="0">
                <a:solidFill>
                  <a:srgbClr val="0000FF"/>
                </a:solidFill>
                <a:latin typeface="+mj-lt"/>
                <a:ea typeface="+mj-ea"/>
              </a:rPr>
              <a:t>鲲鹏</a:t>
            </a:r>
            <a:r>
              <a:rPr lang="en-US" altLang="zh-CN" sz="3100" b="1" dirty="0">
                <a:solidFill>
                  <a:srgbClr val="0000FF"/>
                </a:solidFill>
                <a:latin typeface="+mj-lt"/>
                <a:ea typeface="+mj-ea"/>
              </a:rPr>
              <a:t>920</a:t>
            </a:r>
            <a:r>
              <a:rPr lang="zh-CN" altLang="zh-CN" sz="3100" b="1" dirty="0">
                <a:solidFill>
                  <a:srgbClr val="0000FF"/>
                </a:solidFill>
                <a:latin typeface="+mj-lt"/>
                <a:ea typeface="+mj-ea"/>
              </a:rPr>
              <a:t>系列芯片概览</a:t>
            </a:r>
            <a:endParaRPr lang="zh-CN" altLang="en-US" sz="3100" b="1" dirty="0">
              <a:solidFill>
                <a:srgbClr val="0000FF"/>
              </a:solidFill>
              <a:latin typeface="+mj-lt"/>
              <a:ea typeface="+mj-ea"/>
            </a:endParaRPr>
          </a:p>
        </p:txBody>
      </p:sp>
      <p:sp>
        <p:nvSpPr>
          <p:cNvPr id="4" name="内容占位符 1"/>
          <p:cNvSpPr txBox="1">
            <a:spLocks/>
          </p:cNvSpPr>
          <p:nvPr/>
        </p:nvSpPr>
        <p:spPr>
          <a:xfrm>
            <a:off x="612450" y="1656005"/>
            <a:ext cx="7919100" cy="3887884"/>
          </a:xfrm>
          <a:prstGeom prst="rect">
            <a:avLst/>
          </a:prstGeom>
        </p:spPr>
        <p:txBody>
          <a:bodyPr/>
          <a:lstStyle>
            <a:lvl1pPr marL="301625" indent="-301625" algn="l" defTabSz="801688" rtl="0" eaLnBrk="1" fontAlgn="base" hangingPunct="1">
              <a:lnSpc>
                <a:spcPct val="140000"/>
              </a:lnSpc>
              <a:spcBef>
                <a:spcPct val="30000"/>
              </a:spcBef>
              <a:spcAft>
                <a:spcPct val="0"/>
              </a:spcAft>
              <a:buClr>
                <a:schemeClr val="bg1">
                  <a:lumMod val="50000"/>
                </a:schemeClr>
              </a:buClr>
              <a:buSzPct val="60000"/>
              <a:buFont typeface="Wingdings" pitchFamily="2" charset="2"/>
              <a:buChar char="l"/>
              <a:defRPr sz="2200">
                <a:solidFill>
                  <a:schemeClr val="tx1"/>
                </a:solidFill>
                <a:latin typeface="+mn-lt"/>
                <a:ea typeface="+mn-ea"/>
                <a:cs typeface="+mn-cs"/>
              </a:defRPr>
            </a:lvl1pPr>
            <a:lvl2pPr marL="654050" indent="-252413" algn="l" defTabSz="801688" rtl="0" eaLnBrk="1" fontAlgn="base" hangingPunct="1">
              <a:lnSpc>
                <a:spcPct val="140000"/>
              </a:lnSpc>
              <a:spcBef>
                <a:spcPct val="30000"/>
              </a:spcBef>
              <a:spcAft>
                <a:spcPct val="0"/>
              </a:spcAft>
              <a:buClr>
                <a:schemeClr val="tx1"/>
              </a:buClr>
              <a:buSzPct val="50000"/>
              <a:buFont typeface="Wingdings" pitchFamily="2" charset="2"/>
              <a:buChar char="p"/>
              <a:defRPr sz="2000">
                <a:solidFill>
                  <a:schemeClr val="tx1"/>
                </a:solidFill>
                <a:latin typeface="+mn-lt"/>
                <a:ea typeface="+mn-ea"/>
              </a:defRPr>
            </a:lvl2pPr>
            <a:lvl3pPr marL="1003300" indent="-201613" algn="l" defTabSz="801688" rtl="0" eaLnBrk="1" fontAlgn="base" hangingPunct="1">
              <a:lnSpc>
                <a:spcPct val="140000"/>
              </a:lnSpc>
              <a:spcBef>
                <a:spcPct val="30000"/>
              </a:spcBef>
              <a:spcAft>
                <a:spcPct val="0"/>
              </a:spcAft>
              <a:buSzPct val="50000"/>
              <a:buFont typeface="Wingdings" pitchFamily="2" charset="2"/>
              <a:buChar char="n"/>
              <a:defRPr>
                <a:solidFill>
                  <a:schemeClr val="tx1"/>
                </a:solidFill>
                <a:latin typeface="FrutigerNext LT Light" pitchFamily="34" charset="0"/>
                <a:ea typeface="+mn-ea"/>
              </a:defRPr>
            </a:lvl3pPr>
            <a:lvl4pPr marL="1400175" indent="-198438" algn="l" defTabSz="801688" rtl="0" eaLnBrk="1" fontAlgn="base" hangingPunct="1">
              <a:lnSpc>
                <a:spcPct val="140000"/>
              </a:lnSpc>
              <a:spcBef>
                <a:spcPct val="30000"/>
              </a:spcBef>
              <a:spcAft>
                <a:spcPct val="0"/>
              </a:spcAft>
              <a:buChar char="–"/>
              <a:defRPr sz="1600">
                <a:solidFill>
                  <a:schemeClr val="tx1"/>
                </a:solidFill>
                <a:latin typeface="+mj-lt"/>
                <a:ea typeface="+mn-ea"/>
              </a:defRPr>
            </a:lvl4pPr>
            <a:lvl5pPr marL="1801813" indent="-201613"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a:buClrTx/>
            </a:pPr>
            <a:r>
              <a:rPr lang="zh-CN" altLang="zh-CN" sz="1650" dirty="0">
                <a:solidFill>
                  <a:srgbClr val="000000"/>
                </a:solidFill>
                <a:latin typeface="宋体" panose="02010600030101010101" pitchFamily="2" charset="-122"/>
                <a:ea typeface="宋体" panose="02010600030101010101" pitchFamily="2" charset="-122"/>
              </a:rPr>
              <a:t>鲲鹏</a:t>
            </a:r>
            <a:r>
              <a:rPr lang="en-US" altLang="zh-CN" sz="1650" dirty="0">
                <a:solidFill>
                  <a:srgbClr val="000000"/>
                </a:solidFill>
                <a:latin typeface="宋体" panose="02010600030101010101" pitchFamily="2" charset="-122"/>
                <a:ea typeface="宋体" panose="02010600030101010101" pitchFamily="2" charset="-122"/>
              </a:rPr>
              <a:t>920</a:t>
            </a:r>
            <a:r>
              <a:rPr lang="zh-CN" altLang="zh-CN" sz="1650" dirty="0">
                <a:solidFill>
                  <a:srgbClr val="000000"/>
                </a:solidFill>
                <a:latin typeface="宋体" panose="02010600030101010101" pitchFamily="2" charset="-122"/>
                <a:ea typeface="宋体" panose="02010600030101010101" pitchFamily="2" charset="-122"/>
              </a:rPr>
              <a:t>提供强大的计算能力，基于</a:t>
            </a:r>
            <a:r>
              <a:rPr lang="zh-CN" altLang="en-US" sz="1650" dirty="0">
                <a:solidFill>
                  <a:srgbClr val="000000"/>
                </a:solidFill>
                <a:latin typeface="宋体" panose="02010600030101010101" pitchFamily="2" charset="-122"/>
                <a:ea typeface="宋体" panose="02010600030101010101" pitchFamily="2" charset="-122"/>
              </a:rPr>
              <a:t>华为</a:t>
            </a:r>
            <a:r>
              <a:rPr lang="zh-CN" altLang="zh-CN" sz="1650" dirty="0">
                <a:solidFill>
                  <a:srgbClr val="000000"/>
                </a:solidFill>
                <a:latin typeface="宋体" panose="02010600030101010101" pitchFamily="2" charset="-122"/>
                <a:ea typeface="宋体" panose="02010600030101010101" pitchFamily="2" charset="-122"/>
              </a:rPr>
              <a:t>自研的具有完全知识产权的</a:t>
            </a:r>
            <a:r>
              <a:rPr lang="en-US" altLang="zh-CN" sz="1650" dirty="0">
                <a:solidFill>
                  <a:srgbClr val="000000"/>
                </a:solidFill>
                <a:latin typeface="宋体" panose="02010600030101010101" pitchFamily="2" charset="-122"/>
                <a:ea typeface="宋体" panose="02010600030101010101" pitchFamily="2" charset="-122"/>
              </a:rPr>
              <a:t>ARM V8</a:t>
            </a:r>
            <a:r>
              <a:rPr lang="zh-CN" altLang="zh-CN" sz="1650" dirty="0">
                <a:solidFill>
                  <a:srgbClr val="000000"/>
                </a:solidFill>
                <a:latin typeface="宋体" panose="02010600030101010101" pitchFamily="2" charset="-122"/>
                <a:ea typeface="宋体" panose="02010600030101010101" pitchFamily="2" charset="-122"/>
              </a:rPr>
              <a:t>架构，最多支持</a:t>
            </a:r>
            <a:r>
              <a:rPr lang="en-US" altLang="zh-CN" sz="1650" dirty="0">
                <a:solidFill>
                  <a:srgbClr val="000000"/>
                </a:solidFill>
                <a:latin typeface="宋体" panose="02010600030101010101" pitchFamily="2" charset="-122"/>
                <a:ea typeface="宋体" panose="02010600030101010101" pitchFamily="2" charset="-122"/>
              </a:rPr>
              <a:t>64 Core</a:t>
            </a:r>
            <a:r>
              <a:rPr lang="zh-CN" altLang="en-US" sz="1650" dirty="0">
                <a:solidFill>
                  <a:srgbClr val="000000"/>
                </a:solidFill>
                <a:latin typeface="宋体" panose="02010600030101010101" pitchFamily="2" charset="-122"/>
                <a:ea typeface="宋体" panose="02010600030101010101" pitchFamily="2" charset="-122"/>
              </a:rPr>
              <a:t>。</a:t>
            </a:r>
            <a:endParaRPr lang="en-US" altLang="zh-CN" sz="1650" dirty="0">
              <a:solidFill>
                <a:srgbClr val="000000"/>
              </a:solidFill>
              <a:latin typeface="宋体" panose="02010600030101010101" pitchFamily="2" charset="-122"/>
              <a:ea typeface="宋体" panose="02010600030101010101" pitchFamily="2" charset="-122"/>
            </a:endParaRPr>
          </a:p>
          <a:p>
            <a:pPr>
              <a:buClrTx/>
            </a:pPr>
            <a:r>
              <a:rPr lang="zh-CN" altLang="zh-CN" sz="1650" dirty="0">
                <a:solidFill>
                  <a:srgbClr val="000000"/>
                </a:solidFill>
                <a:latin typeface="宋体" panose="02010600030101010101" pitchFamily="2" charset="-122"/>
                <a:ea typeface="宋体" panose="02010600030101010101" pitchFamily="2" charset="-122"/>
              </a:rPr>
              <a:t>通过片间</a:t>
            </a:r>
            <a:r>
              <a:rPr lang="en-US" altLang="zh-CN" sz="1650" dirty="0">
                <a:solidFill>
                  <a:srgbClr val="000000"/>
                </a:solidFill>
                <a:latin typeface="宋体" panose="02010600030101010101" pitchFamily="2" charset="-122"/>
                <a:ea typeface="宋体" panose="02010600030101010101" pitchFamily="2" charset="-122"/>
              </a:rPr>
              <a:t>Cache</a:t>
            </a:r>
            <a:r>
              <a:rPr lang="zh-CN" altLang="zh-CN" sz="1650" dirty="0">
                <a:solidFill>
                  <a:srgbClr val="000000"/>
                </a:solidFill>
                <a:latin typeface="宋体" panose="02010600030101010101" pitchFamily="2" charset="-122"/>
                <a:ea typeface="宋体" panose="02010600030101010101" pitchFamily="2" charset="-122"/>
              </a:rPr>
              <a:t>一致性接口</a:t>
            </a:r>
            <a:r>
              <a:rPr lang="en-US" altLang="zh-CN" sz="1650" dirty="0">
                <a:solidFill>
                  <a:srgbClr val="000000"/>
                </a:solidFill>
                <a:latin typeface="宋体" panose="02010600030101010101" pitchFamily="2" charset="-122"/>
                <a:ea typeface="宋体" panose="02010600030101010101" pitchFamily="2" charset="-122"/>
              </a:rPr>
              <a:t>Hydra</a:t>
            </a:r>
            <a:r>
              <a:rPr lang="zh-CN" altLang="en-US" sz="1650" dirty="0">
                <a:solidFill>
                  <a:srgbClr val="000000"/>
                </a:solidFill>
                <a:latin typeface="宋体" panose="02010600030101010101" pitchFamily="2" charset="-122"/>
                <a:ea typeface="宋体" panose="02010600030101010101" pitchFamily="2" charset="-122"/>
              </a:rPr>
              <a:t>可</a:t>
            </a:r>
            <a:r>
              <a:rPr lang="zh-CN" altLang="zh-CN" sz="1650" dirty="0">
                <a:solidFill>
                  <a:srgbClr val="000000"/>
                </a:solidFill>
                <a:latin typeface="宋体" panose="02010600030101010101" pitchFamily="2" charset="-122"/>
                <a:ea typeface="宋体" panose="02010600030101010101" pitchFamily="2" charset="-122"/>
              </a:rPr>
              <a:t>扩展系统核数</a:t>
            </a:r>
            <a:r>
              <a:rPr lang="zh-CN" altLang="en-US" sz="1650" dirty="0">
                <a:solidFill>
                  <a:srgbClr val="000000"/>
                </a:solidFill>
                <a:latin typeface="宋体" panose="02010600030101010101" pitchFamily="2" charset="-122"/>
                <a:ea typeface="宋体" panose="02010600030101010101" pitchFamily="2" charset="-122"/>
              </a:rPr>
              <a:t>，</a:t>
            </a:r>
            <a:r>
              <a:rPr lang="zh-CN" altLang="zh-CN" sz="1650" dirty="0">
                <a:solidFill>
                  <a:srgbClr val="000000"/>
                </a:solidFill>
                <a:latin typeface="宋体" panose="02010600030101010101" pitchFamily="2" charset="-122"/>
                <a:ea typeface="宋体" panose="02010600030101010101" pitchFamily="2" charset="-122"/>
              </a:rPr>
              <a:t>最多支持到</a:t>
            </a:r>
            <a:r>
              <a:rPr lang="en-US" altLang="zh-CN" sz="1650" dirty="0">
                <a:solidFill>
                  <a:srgbClr val="000000"/>
                </a:solidFill>
                <a:latin typeface="宋体" panose="02010600030101010101" pitchFamily="2" charset="-122"/>
                <a:ea typeface="宋体" panose="02010600030101010101" pitchFamily="2" charset="-122"/>
              </a:rPr>
              <a:t>256 Core</a:t>
            </a:r>
            <a:r>
              <a:rPr lang="zh-CN" altLang="zh-CN" sz="1650" dirty="0">
                <a:solidFill>
                  <a:srgbClr val="000000"/>
                </a:solidFill>
                <a:latin typeface="宋体" panose="02010600030101010101" pitchFamily="2" charset="-122"/>
                <a:ea typeface="宋体" panose="02010600030101010101" pitchFamily="2" charset="-122"/>
              </a:rPr>
              <a:t>，形成性能超强的板级计算节点。</a:t>
            </a:r>
            <a:endParaRPr lang="en-US" altLang="zh-CN" sz="1650" dirty="0">
              <a:solidFill>
                <a:srgbClr val="000000"/>
              </a:solidFill>
              <a:latin typeface="宋体" panose="02010600030101010101" pitchFamily="2" charset="-122"/>
              <a:ea typeface="宋体" panose="02010600030101010101" pitchFamily="2" charset="-122"/>
            </a:endParaRPr>
          </a:p>
          <a:p>
            <a:pPr>
              <a:buClrTx/>
            </a:pPr>
            <a:r>
              <a:rPr lang="zh-CN" altLang="zh-CN" sz="1650" dirty="0">
                <a:solidFill>
                  <a:srgbClr val="000000"/>
                </a:solidFill>
                <a:latin typeface="宋体" panose="02010600030101010101" pitchFamily="2" charset="-122"/>
                <a:ea typeface="宋体" panose="02010600030101010101" pitchFamily="2" charset="-122"/>
              </a:rPr>
              <a:t>支持</a:t>
            </a:r>
            <a:r>
              <a:rPr lang="en-US" altLang="zh-CN" sz="1650" dirty="0">
                <a:solidFill>
                  <a:srgbClr val="000000"/>
                </a:solidFill>
                <a:latin typeface="宋体" panose="02010600030101010101" pitchFamily="2" charset="-122"/>
                <a:ea typeface="宋体" panose="02010600030101010101" pitchFamily="2" charset="-122"/>
              </a:rPr>
              <a:t>CPU Core</a:t>
            </a:r>
            <a:r>
              <a:rPr lang="zh-CN" altLang="zh-CN" sz="1650" dirty="0">
                <a:solidFill>
                  <a:srgbClr val="000000"/>
                </a:solidFill>
                <a:latin typeface="宋体" panose="02010600030101010101" pitchFamily="2" charset="-122"/>
                <a:ea typeface="宋体" panose="02010600030101010101" pitchFamily="2" charset="-122"/>
              </a:rPr>
              <a:t>虚拟化、内存虚拟化、中断虚拟化、</a:t>
            </a:r>
            <a:r>
              <a:rPr lang="en-US" altLang="zh-CN" sz="1650" dirty="0">
                <a:solidFill>
                  <a:srgbClr val="000000"/>
                </a:solidFill>
                <a:latin typeface="宋体" panose="02010600030101010101" pitchFamily="2" charset="-122"/>
                <a:ea typeface="宋体" panose="02010600030101010101" pitchFamily="2" charset="-122"/>
              </a:rPr>
              <a:t>IO</a:t>
            </a:r>
            <a:r>
              <a:rPr lang="zh-CN" altLang="zh-CN" sz="1650" dirty="0">
                <a:solidFill>
                  <a:srgbClr val="000000"/>
                </a:solidFill>
                <a:latin typeface="宋体" panose="02010600030101010101" pitchFamily="2" charset="-122"/>
                <a:ea typeface="宋体" panose="02010600030101010101" pitchFamily="2" charset="-122"/>
              </a:rPr>
              <a:t>虚拟化等多项虚拟化</a:t>
            </a:r>
            <a:r>
              <a:rPr lang="zh-CN" altLang="en-US" sz="1650" dirty="0">
                <a:solidFill>
                  <a:srgbClr val="000000"/>
                </a:solidFill>
                <a:latin typeface="宋体" panose="02010600030101010101" pitchFamily="2" charset="-122"/>
                <a:ea typeface="宋体" panose="02010600030101010101" pitchFamily="2" charset="-122"/>
              </a:rPr>
              <a:t>等</a:t>
            </a:r>
            <a:r>
              <a:rPr lang="zh-CN" altLang="zh-CN" sz="1650" dirty="0">
                <a:solidFill>
                  <a:srgbClr val="000000"/>
                </a:solidFill>
                <a:latin typeface="宋体" panose="02010600030101010101" pitchFamily="2" charset="-122"/>
                <a:ea typeface="宋体" panose="02010600030101010101" pitchFamily="2" charset="-122"/>
              </a:rPr>
              <a:t>技术，使得系统的资源共享更加灵活、系统的迁移过程变得相对简单。</a:t>
            </a:r>
            <a:endParaRPr lang="en-US" altLang="zh-CN" sz="1650" dirty="0">
              <a:solidFill>
                <a:srgbClr val="000000"/>
              </a:solidFill>
              <a:latin typeface="宋体" panose="02010600030101010101" pitchFamily="2" charset="-122"/>
              <a:ea typeface="宋体" panose="02010600030101010101" pitchFamily="2" charset="-122"/>
            </a:endParaRPr>
          </a:p>
          <a:p>
            <a:pPr>
              <a:buClrTx/>
            </a:pPr>
            <a:r>
              <a:rPr lang="zh-CN" altLang="zh-CN" sz="1650" dirty="0">
                <a:solidFill>
                  <a:srgbClr val="000000"/>
                </a:solidFill>
                <a:latin typeface="宋体" panose="02010600030101010101" pitchFamily="2" charset="-122"/>
                <a:ea typeface="宋体" panose="02010600030101010101" pitchFamily="2" charset="-122"/>
              </a:rPr>
              <a:t>鲲鹏</a:t>
            </a:r>
            <a:r>
              <a:rPr lang="en-US" altLang="zh-CN" sz="1650" dirty="0">
                <a:solidFill>
                  <a:srgbClr val="000000"/>
                </a:solidFill>
                <a:latin typeface="宋体" panose="02010600030101010101" pitchFamily="2" charset="-122"/>
                <a:ea typeface="宋体" panose="02010600030101010101" pitchFamily="2" charset="-122"/>
              </a:rPr>
              <a:t>920</a:t>
            </a:r>
            <a:r>
              <a:rPr lang="zh-CN" altLang="zh-CN" sz="1650" dirty="0">
                <a:solidFill>
                  <a:srgbClr val="000000"/>
                </a:solidFill>
                <a:latin typeface="宋体" panose="02010600030101010101" pitchFamily="2" charset="-122"/>
                <a:ea typeface="宋体" panose="02010600030101010101" pitchFamily="2" charset="-122"/>
              </a:rPr>
              <a:t>具有丰富且强大的</a:t>
            </a:r>
            <a:r>
              <a:rPr lang="en-US" altLang="zh-CN" sz="1650" dirty="0">
                <a:solidFill>
                  <a:srgbClr val="000000"/>
                </a:solidFill>
                <a:latin typeface="宋体" panose="02010600030101010101" pitchFamily="2" charset="-122"/>
                <a:ea typeface="宋体" panose="02010600030101010101" pitchFamily="2" charset="-122"/>
              </a:rPr>
              <a:t>I/O</a:t>
            </a:r>
            <a:r>
              <a:rPr lang="zh-CN" altLang="zh-CN" sz="1650" dirty="0">
                <a:solidFill>
                  <a:srgbClr val="000000"/>
                </a:solidFill>
                <a:latin typeface="宋体" panose="02010600030101010101" pitchFamily="2" charset="-122"/>
                <a:ea typeface="宋体" panose="02010600030101010101" pitchFamily="2" charset="-122"/>
              </a:rPr>
              <a:t>能力。集成以太网控制器；提供</a:t>
            </a:r>
            <a:r>
              <a:rPr lang="en-US" altLang="zh-CN" sz="1650" dirty="0">
                <a:solidFill>
                  <a:srgbClr val="000000"/>
                </a:solidFill>
                <a:latin typeface="宋体" panose="02010600030101010101" pitchFamily="2" charset="-122"/>
                <a:ea typeface="宋体" panose="02010600030101010101" pitchFamily="2" charset="-122"/>
              </a:rPr>
              <a:t>SAS</a:t>
            </a:r>
            <a:r>
              <a:rPr lang="zh-CN" altLang="zh-CN" sz="1650" dirty="0">
                <a:solidFill>
                  <a:srgbClr val="000000"/>
                </a:solidFill>
                <a:latin typeface="宋体" panose="02010600030101010101" pitchFamily="2" charset="-122"/>
                <a:ea typeface="宋体" panose="02010600030101010101" pitchFamily="2" charset="-122"/>
              </a:rPr>
              <a:t>控制器</a:t>
            </a:r>
            <a:r>
              <a:rPr lang="zh-CN" altLang="en-US" sz="1650" dirty="0">
                <a:solidFill>
                  <a:srgbClr val="000000"/>
                </a:solidFill>
                <a:latin typeface="宋体" panose="02010600030101010101" pitchFamily="2" charset="-122"/>
                <a:ea typeface="宋体" panose="02010600030101010101" pitchFamily="2" charset="-122"/>
              </a:rPr>
              <a:t>；</a:t>
            </a:r>
            <a:r>
              <a:rPr lang="zh-CN" altLang="zh-CN" sz="1650" dirty="0">
                <a:solidFill>
                  <a:srgbClr val="000000"/>
                </a:solidFill>
                <a:latin typeface="宋体" panose="02010600030101010101" pitchFamily="2" charset="-122"/>
                <a:ea typeface="宋体" panose="02010600030101010101" pitchFamily="2" charset="-122"/>
              </a:rPr>
              <a:t>集成</a:t>
            </a:r>
            <a:r>
              <a:rPr lang="en-US" altLang="zh-CN" sz="1650" dirty="0">
                <a:solidFill>
                  <a:srgbClr val="000000"/>
                </a:solidFill>
                <a:latin typeface="宋体" panose="02010600030101010101" pitchFamily="2" charset="-122"/>
                <a:ea typeface="宋体" panose="02010600030101010101" pitchFamily="2" charset="-122"/>
              </a:rPr>
              <a:t>PCIe</a:t>
            </a:r>
            <a:r>
              <a:rPr lang="zh-CN" altLang="zh-CN" sz="1650" dirty="0">
                <a:solidFill>
                  <a:srgbClr val="000000"/>
                </a:solidFill>
                <a:latin typeface="宋体" panose="02010600030101010101" pitchFamily="2" charset="-122"/>
                <a:ea typeface="宋体" panose="02010600030101010101" pitchFamily="2" charset="-122"/>
              </a:rPr>
              <a:t>控制器。</a:t>
            </a:r>
            <a:endParaRPr lang="en-US" altLang="zh-CN" sz="1650" dirty="0">
              <a:solidFill>
                <a:srgbClr val="000000"/>
              </a:solidFill>
              <a:latin typeface="宋体" panose="02010600030101010101" pitchFamily="2" charset="-122"/>
              <a:ea typeface="宋体" panose="02010600030101010101" pitchFamily="2" charset="-122"/>
            </a:endParaRPr>
          </a:p>
          <a:p>
            <a:pPr>
              <a:buClrTx/>
            </a:pPr>
            <a:r>
              <a:rPr lang="zh-CN" altLang="zh-CN" sz="1650" dirty="0">
                <a:solidFill>
                  <a:srgbClr val="000000"/>
                </a:solidFill>
                <a:latin typeface="宋体" panose="02010600030101010101" pitchFamily="2" charset="-122"/>
                <a:ea typeface="宋体" panose="02010600030101010101" pitchFamily="2" charset="-122"/>
              </a:rPr>
              <a:t>芯片集成安全算法引擎、压缩</a:t>
            </a:r>
            <a:r>
              <a:rPr lang="en-US" altLang="zh-CN" sz="1650" dirty="0">
                <a:solidFill>
                  <a:srgbClr val="000000"/>
                </a:solidFill>
                <a:latin typeface="宋体" panose="02010600030101010101" pitchFamily="2" charset="-122"/>
                <a:ea typeface="宋体" panose="02010600030101010101" pitchFamily="2" charset="-122"/>
              </a:rPr>
              <a:t>/</a:t>
            </a:r>
            <a:r>
              <a:rPr lang="zh-CN" altLang="zh-CN" sz="1650" dirty="0">
                <a:solidFill>
                  <a:srgbClr val="000000"/>
                </a:solidFill>
                <a:latin typeface="宋体" panose="02010600030101010101" pitchFamily="2" charset="-122"/>
                <a:ea typeface="宋体" panose="02010600030101010101" pitchFamily="2" charset="-122"/>
              </a:rPr>
              <a:t>解压缩引擎、存储算法引擎等加速引擎进行业务加速。</a:t>
            </a:r>
            <a:endParaRPr lang="zh-CN" altLang="en-US" sz="1650" kern="0" dirty="0">
              <a:solidFill>
                <a:srgbClr val="000000"/>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1831930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Freeform 23"/>
          <p:cNvSpPr>
            <a:spLocks/>
          </p:cNvSpPr>
          <p:nvPr/>
        </p:nvSpPr>
        <p:spPr bwMode="auto">
          <a:xfrm>
            <a:off x="4237301" y="2391689"/>
            <a:ext cx="13607" cy="444257"/>
          </a:xfrm>
          <a:custGeom>
            <a:avLst/>
            <a:gdLst/>
            <a:ahLst/>
            <a:cxnLst>
              <a:cxn ang="0">
                <a:pos x="35" y="0"/>
              </a:cxn>
              <a:cxn ang="0">
                <a:pos x="0" y="36"/>
              </a:cxn>
              <a:cxn ang="0">
                <a:pos x="0" y="2287"/>
              </a:cxn>
              <a:cxn ang="0">
                <a:pos x="70" y="2287"/>
              </a:cxn>
              <a:cxn ang="0">
                <a:pos x="70" y="36"/>
              </a:cxn>
              <a:cxn ang="0">
                <a:pos x="35" y="0"/>
              </a:cxn>
              <a:cxn ang="0">
                <a:pos x="70" y="36"/>
              </a:cxn>
              <a:cxn ang="0">
                <a:pos x="70" y="0"/>
              </a:cxn>
              <a:cxn ang="0">
                <a:pos x="35" y="0"/>
              </a:cxn>
            </a:cxnLst>
            <a:rect l="0" t="0" r="r" b="b"/>
            <a:pathLst>
              <a:path w="70" h="2287">
                <a:moveTo>
                  <a:pt x="35" y="0"/>
                </a:moveTo>
                <a:lnTo>
                  <a:pt x="0" y="36"/>
                </a:lnTo>
                <a:lnTo>
                  <a:pt x="0" y="2287"/>
                </a:lnTo>
                <a:lnTo>
                  <a:pt x="70" y="2287"/>
                </a:lnTo>
                <a:lnTo>
                  <a:pt x="70" y="36"/>
                </a:lnTo>
                <a:lnTo>
                  <a:pt x="35" y="0"/>
                </a:lnTo>
                <a:lnTo>
                  <a:pt x="70" y="36"/>
                </a:lnTo>
                <a:lnTo>
                  <a:pt x="70" y="0"/>
                </a:lnTo>
                <a:lnTo>
                  <a:pt x="35" y="0"/>
                </a:lnTo>
                <a:close/>
              </a:path>
            </a:pathLst>
          </a:custGeom>
          <a:solidFill>
            <a:srgbClr val="C00000"/>
          </a:solidFill>
          <a:ln w="9525">
            <a:noFill/>
            <a:round/>
            <a:headEnd/>
            <a:tailEnd/>
          </a:ln>
        </p:spPr>
        <p:txBody>
          <a:bodyPr vert="horz" wrap="square" lIns="91416" tIns="45708" rIns="91416" bIns="45708" numCol="1" anchor="t" anchorCtr="0" compatLnSpc="1">
            <a:prstTxWarp prst="textNoShape">
              <a:avLst/>
            </a:prstTxWarp>
          </a:bodyPr>
          <a:lstStyle/>
          <a:p>
            <a:pPr>
              <a:defRPr/>
            </a:pPr>
            <a:endParaRPr lang="zh-CN" altLang="en-US" sz="1349" kern="0" dirty="0">
              <a:solidFill>
                <a:srgbClr val="000000"/>
              </a:solidFill>
              <a:latin typeface="宋体" panose="02010600030101010101" pitchFamily="2" charset="-122"/>
            </a:endParaRPr>
          </a:p>
        </p:txBody>
      </p:sp>
      <p:sp>
        <p:nvSpPr>
          <p:cNvPr id="136" name="Rectangle 24"/>
          <p:cNvSpPr>
            <a:spLocks noChangeArrowheads="1"/>
          </p:cNvSpPr>
          <p:nvPr/>
        </p:nvSpPr>
        <p:spPr bwMode="auto">
          <a:xfrm>
            <a:off x="4071502" y="2391696"/>
            <a:ext cx="165263" cy="13607"/>
          </a:xfrm>
          <a:prstGeom prst="rect">
            <a:avLst/>
          </a:prstGeom>
          <a:solidFill>
            <a:srgbClr val="C00000"/>
          </a:solidFill>
          <a:ln w="9525">
            <a:noFill/>
            <a:miter lim="800000"/>
            <a:headEnd/>
            <a:tailEnd/>
          </a:ln>
        </p:spPr>
        <p:txBody>
          <a:bodyPr vert="horz" wrap="square" lIns="91416" tIns="45708" rIns="91416" bIns="45708" numCol="1" anchor="t" anchorCtr="0" compatLnSpc="1">
            <a:prstTxWarp prst="textNoShape">
              <a:avLst/>
            </a:prstTxWarp>
          </a:bodyPr>
          <a:lstStyle/>
          <a:p>
            <a:pPr>
              <a:defRPr/>
            </a:pPr>
            <a:endParaRPr lang="zh-CN" altLang="en-US" sz="1349" kern="0" dirty="0">
              <a:solidFill>
                <a:srgbClr val="000000"/>
              </a:solidFill>
              <a:latin typeface="宋体" panose="02010600030101010101" pitchFamily="2" charset="-122"/>
            </a:endParaRPr>
          </a:p>
        </p:txBody>
      </p:sp>
      <p:sp>
        <p:nvSpPr>
          <p:cNvPr id="171" name="Freeform 62"/>
          <p:cNvSpPr>
            <a:spLocks/>
          </p:cNvSpPr>
          <p:nvPr/>
        </p:nvSpPr>
        <p:spPr bwMode="auto">
          <a:xfrm>
            <a:off x="3571847" y="2721725"/>
            <a:ext cx="1245272" cy="1245272"/>
          </a:xfrm>
          <a:custGeom>
            <a:avLst/>
            <a:gdLst/>
            <a:ahLst/>
            <a:cxnLst>
              <a:cxn ang="0">
                <a:pos x="3529" y="6387"/>
              </a:cxn>
              <a:cxn ang="0">
                <a:pos x="4001" y="6304"/>
              </a:cxn>
              <a:cxn ang="0">
                <a:pos x="4447" y="6152"/>
              </a:cxn>
              <a:cxn ang="0">
                <a:pos x="4860" y="5940"/>
              </a:cxn>
              <a:cxn ang="0">
                <a:pos x="5237" y="5672"/>
              </a:cxn>
              <a:cxn ang="0">
                <a:pos x="5572" y="5353"/>
              </a:cxn>
              <a:cxn ang="0">
                <a:pos x="5857" y="4990"/>
              </a:cxn>
              <a:cxn ang="0">
                <a:pos x="6088" y="4589"/>
              </a:cxn>
              <a:cxn ang="0">
                <a:pos x="6260" y="4153"/>
              </a:cxn>
              <a:cxn ang="0">
                <a:pos x="6367" y="3689"/>
              </a:cxn>
              <a:cxn ang="0">
                <a:pos x="6405" y="3202"/>
              </a:cxn>
              <a:cxn ang="0">
                <a:pos x="6367" y="2716"/>
              </a:cxn>
              <a:cxn ang="0">
                <a:pos x="6260" y="2252"/>
              </a:cxn>
              <a:cxn ang="0">
                <a:pos x="6088" y="1816"/>
              </a:cxn>
              <a:cxn ang="0">
                <a:pos x="5857" y="1414"/>
              </a:cxn>
              <a:cxn ang="0">
                <a:pos x="5572" y="1052"/>
              </a:cxn>
              <a:cxn ang="0">
                <a:pos x="5237" y="733"/>
              </a:cxn>
              <a:cxn ang="0">
                <a:pos x="4860" y="465"/>
              </a:cxn>
              <a:cxn ang="0">
                <a:pos x="4447" y="253"/>
              </a:cxn>
              <a:cxn ang="0">
                <a:pos x="4001" y="101"/>
              </a:cxn>
              <a:cxn ang="0">
                <a:pos x="3529" y="16"/>
              </a:cxn>
              <a:cxn ang="0">
                <a:pos x="3038" y="4"/>
              </a:cxn>
              <a:cxn ang="0">
                <a:pos x="2558" y="65"/>
              </a:cxn>
              <a:cxn ang="0">
                <a:pos x="2104" y="195"/>
              </a:cxn>
              <a:cxn ang="0">
                <a:pos x="1678" y="387"/>
              </a:cxn>
              <a:cxn ang="0">
                <a:pos x="1288" y="638"/>
              </a:cxn>
              <a:cxn ang="0">
                <a:pos x="940" y="940"/>
              </a:cxn>
              <a:cxn ang="0">
                <a:pos x="638" y="1288"/>
              </a:cxn>
              <a:cxn ang="0">
                <a:pos x="388" y="1678"/>
              </a:cxn>
              <a:cxn ang="0">
                <a:pos x="195" y="2103"/>
              </a:cxn>
              <a:cxn ang="0">
                <a:pos x="66" y="2559"/>
              </a:cxn>
              <a:cxn ang="0">
                <a:pos x="4" y="3038"/>
              </a:cxn>
              <a:cxn ang="0">
                <a:pos x="17" y="3529"/>
              </a:cxn>
              <a:cxn ang="0">
                <a:pos x="101" y="4001"/>
              </a:cxn>
              <a:cxn ang="0">
                <a:pos x="252" y="4447"/>
              </a:cxn>
              <a:cxn ang="0">
                <a:pos x="465" y="4861"/>
              </a:cxn>
              <a:cxn ang="0">
                <a:pos x="733" y="5237"/>
              </a:cxn>
              <a:cxn ang="0">
                <a:pos x="1051" y="5571"/>
              </a:cxn>
              <a:cxn ang="0">
                <a:pos x="1414" y="5856"/>
              </a:cxn>
              <a:cxn ang="0">
                <a:pos x="1816" y="6088"/>
              </a:cxn>
              <a:cxn ang="0">
                <a:pos x="2253" y="6260"/>
              </a:cxn>
              <a:cxn ang="0">
                <a:pos x="2716" y="6367"/>
              </a:cxn>
              <a:cxn ang="0">
                <a:pos x="3202" y="6405"/>
              </a:cxn>
            </a:cxnLst>
            <a:rect l="0" t="0" r="r" b="b"/>
            <a:pathLst>
              <a:path w="6405" h="6405">
                <a:moveTo>
                  <a:pt x="3202" y="6405"/>
                </a:moveTo>
                <a:lnTo>
                  <a:pt x="3366" y="6400"/>
                </a:lnTo>
                <a:lnTo>
                  <a:pt x="3529" y="6387"/>
                </a:lnTo>
                <a:lnTo>
                  <a:pt x="3689" y="6367"/>
                </a:lnTo>
                <a:lnTo>
                  <a:pt x="3846" y="6339"/>
                </a:lnTo>
                <a:lnTo>
                  <a:pt x="4001" y="6304"/>
                </a:lnTo>
                <a:lnTo>
                  <a:pt x="4153" y="6260"/>
                </a:lnTo>
                <a:lnTo>
                  <a:pt x="4302" y="6210"/>
                </a:lnTo>
                <a:lnTo>
                  <a:pt x="4447" y="6152"/>
                </a:lnTo>
                <a:lnTo>
                  <a:pt x="4588" y="6088"/>
                </a:lnTo>
                <a:lnTo>
                  <a:pt x="4727" y="6017"/>
                </a:lnTo>
                <a:lnTo>
                  <a:pt x="4860" y="5940"/>
                </a:lnTo>
                <a:lnTo>
                  <a:pt x="4991" y="5856"/>
                </a:lnTo>
                <a:lnTo>
                  <a:pt x="5116" y="5767"/>
                </a:lnTo>
                <a:lnTo>
                  <a:pt x="5237" y="5672"/>
                </a:lnTo>
                <a:lnTo>
                  <a:pt x="5354" y="5571"/>
                </a:lnTo>
                <a:lnTo>
                  <a:pt x="5465" y="5465"/>
                </a:lnTo>
                <a:lnTo>
                  <a:pt x="5572" y="5353"/>
                </a:lnTo>
                <a:lnTo>
                  <a:pt x="5671" y="5237"/>
                </a:lnTo>
                <a:lnTo>
                  <a:pt x="5767" y="5117"/>
                </a:lnTo>
                <a:lnTo>
                  <a:pt x="5857" y="4990"/>
                </a:lnTo>
                <a:lnTo>
                  <a:pt x="5939" y="4861"/>
                </a:lnTo>
                <a:lnTo>
                  <a:pt x="6017" y="4726"/>
                </a:lnTo>
                <a:lnTo>
                  <a:pt x="6088" y="4589"/>
                </a:lnTo>
                <a:lnTo>
                  <a:pt x="6152" y="4447"/>
                </a:lnTo>
                <a:lnTo>
                  <a:pt x="6210" y="4301"/>
                </a:lnTo>
                <a:lnTo>
                  <a:pt x="6260" y="4153"/>
                </a:lnTo>
                <a:lnTo>
                  <a:pt x="6303" y="4001"/>
                </a:lnTo>
                <a:lnTo>
                  <a:pt x="6340" y="3846"/>
                </a:lnTo>
                <a:lnTo>
                  <a:pt x="6367" y="3689"/>
                </a:lnTo>
                <a:lnTo>
                  <a:pt x="6388" y="3529"/>
                </a:lnTo>
                <a:lnTo>
                  <a:pt x="6400" y="3367"/>
                </a:lnTo>
                <a:lnTo>
                  <a:pt x="6405" y="3202"/>
                </a:lnTo>
                <a:lnTo>
                  <a:pt x="6400" y="3038"/>
                </a:lnTo>
                <a:lnTo>
                  <a:pt x="6388" y="2876"/>
                </a:lnTo>
                <a:lnTo>
                  <a:pt x="6367" y="2716"/>
                </a:lnTo>
                <a:lnTo>
                  <a:pt x="6340" y="2559"/>
                </a:lnTo>
                <a:lnTo>
                  <a:pt x="6303" y="2404"/>
                </a:lnTo>
                <a:lnTo>
                  <a:pt x="6260" y="2252"/>
                </a:lnTo>
                <a:lnTo>
                  <a:pt x="6210" y="2103"/>
                </a:lnTo>
                <a:lnTo>
                  <a:pt x="6152" y="1958"/>
                </a:lnTo>
                <a:lnTo>
                  <a:pt x="6088" y="1816"/>
                </a:lnTo>
                <a:lnTo>
                  <a:pt x="6017" y="1678"/>
                </a:lnTo>
                <a:lnTo>
                  <a:pt x="5939" y="1544"/>
                </a:lnTo>
                <a:lnTo>
                  <a:pt x="5857" y="1414"/>
                </a:lnTo>
                <a:lnTo>
                  <a:pt x="5767" y="1288"/>
                </a:lnTo>
                <a:lnTo>
                  <a:pt x="5671" y="1168"/>
                </a:lnTo>
                <a:lnTo>
                  <a:pt x="5572" y="1052"/>
                </a:lnTo>
                <a:lnTo>
                  <a:pt x="5465" y="940"/>
                </a:lnTo>
                <a:lnTo>
                  <a:pt x="5354" y="834"/>
                </a:lnTo>
                <a:lnTo>
                  <a:pt x="5237" y="733"/>
                </a:lnTo>
                <a:lnTo>
                  <a:pt x="5116" y="638"/>
                </a:lnTo>
                <a:lnTo>
                  <a:pt x="4991" y="548"/>
                </a:lnTo>
                <a:lnTo>
                  <a:pt x="4860" y="465"/>
                </a:lnTo>
                <a:lnTo>
                  <a:pt x="4727" y="387"/>
                </a:lnTo>
                <a:lnTo>
                  <a:pt x="4588" y="317"/>
                </a:lnTo>
                <a:lnTo>
                  <a:pt x="4447" y="253"/>
                </a:lnTo>
                <a:lnTo>
                  <a:pt x="4302" y="195"/>
                </a:lnTo>
                <a:lnTo>
                  <a:pt x="4153" y="145"/>
                </a:lnTo>
                <a:lnTo>
                  <a:pt x="4001" y="101"/>
                </a:lnTo>
                <a:lnTo>
                  <a:pt x="3846" y="65"/>
                </a:lnTo>
                <a:lnTo>
                  <a:pt x="3689" y="38"/>
                </a:lnTo>
                <a:lnTo>
                  <a:pt x="3529" y="16"/>
                </a:lnTo>
                <a:lnTo>
                  <a:pt x="3366" y="4"/>
                </a:lnTo>
                <a:lnTo>
                  <a:pt x="3202" y="0"/>
                </a:lnTo>
                <a:lnTo>
                  <a:pt x="3038" y="4"/>
                </a:lnTo>
                <a:lnTo>
                  <a:pt x="2876" y="16"/>
                </a:lnTo>
                <a:lnTo>
                  <a:pt x="2716" y="38"/>
                </a:lnTo>
                <a:lnTo>
                  <a:pt x="2558" y="65"/>
                </a:lnTo>
                <a:lnTo>
                  <a:pt x="2403" y="101"/>
                </a:lnTo>
                <a:lnTo>
                  <a:pt x="2253" y="145"/>
                </a:lnTo>
                <a:lnTo>
                  <a:pt x="2104" y="195"/>
                </a:lnTo>
                <a:lnTo>
                  <a:pt x="1958" y="253"/>
                </a:lnTo>
                <a:lnTo>
                  <a:pt x="1816" y="317"/>
                </a:lnTo>
                <a:lnTo>
                  <a:pt x="1678" y="387"/>
                </a:lnTo>
                <a:lnTo>
                  <a:pt x="1544" y="465"/>
                </a:lnTo>
                <a:lnTo>
                  <a:pt x="1414" y="548"/>
                </a:lnTo>
                <a:lnTo>
                  <a:pt x="1288" y="638"/>
                </a:lnTo>
                <a:lnTo>
                  <a:pt x="1167" y="733"/>
                </a:lnTo>
                <a:lnTo>
                  <a:pt x="1051" y="834"/>
                </a:lnTo>
                <a:lnTo>
                  <a:pt x="940" y="940"/>
                </a:lnTo>
                <a:lnTo>
                  <a:pt x="834" y="1052"/>
                </a:lnTo>
                <a:lnTo>
                  <a:pt x="733" y="1168"/>
                </a:lnTo>
                <a:lnTo>
                  <a:pt x="638" y="1288"/>
                </a:lnTo>
                <a:lnTo>
                  <a:pt x="549" y="1414"/>
                </a:lnTo>
                <a:lnTo>
                  <a:pt x="465" y="1544"/>
                </a:lnTo>
                <a:lnTo>
                  <a:pt x="388" y="1678"/>
                </a:lnTo>
                <a:lnTo>
                  <a:pt x="317" y="1816"/>
                </a:lnTo>
                <a:lnTo>
                  <a:pt x="252" y="1958"/>
                </a:lnTo>
                <a:lnTo>
                  <a:pt x="195" y="2103"/>
                </a:lnTo>
                <a:lnTo>
                  <a:pt x="145" y="2252"/>
                </a:lnTo>
                <a:lnTo>
                  <a:pt x="101" y="2404"/>
                </a:lnTo>
                <a:lnTo>
                  <a:pt x="66" y="2559"/>
                </a:lnTo>
                <a:lnTo>
                  <a:pt x="37" y="2716"/>
                </a:lnTo>
                <a:lnTo>
                  <a:pt x="17" y="2876"/>
                </a:lnTo>
                <a:lnTo>
                  <a:pt x="4" y="3038"/>
                </a:lnTo>
                <a:lnTo>
                  <a:pt x="0" y="3202"/>
                </a:lnTo>
                <a:lnTo>
                  <a:pt x="4" y="3367"/>
                </a:lnTo>
                <a:lnTo>
                  <a:pt x="17" y="3529"/>
                </a:lnTo>
                <a:lnTo>
                  <a:pt x="37" y="3689"/>
                </a:lnTo>
                <a:lnTo>
                  <a:pt x="66" y="3846"/>
                </a:lnTo>
                <a:lnTo>
                  <a:pt x="101" y="4001"/>
                </a:lnTo>
                <a:lnTo>
                  <a:pt x="145" y="4153"/>
                </a:lnTo>
                <a:lnTo>
                  <a:pt x="195" y="4301"/>
                </a:lnTo>
                <a:lnTo>
                  <a:pt x="252" y="4447"/>
                </a:lnTo>
                <a:lnTo>
                  <a:pt x="317" y="4589"/>
                </a:lnTo>
                <a:lnTo>
                  <a:pt x="388" y="4726"/>
                </a:lnTo>
                <a:lnTo>
                  <a:pt x="465" y="4861"/>
                </a:lnTo>
                <a:lnTo>
                  <a:pt x="549" y="4990"/>
                </a:lnTo>
                <a:lnTo>
                  <a:pt x="638" y="5117"/>
                </a:lnTo>
                <a:lnTo>
                  <a:pt x="733" y="5237"/>
                </a:lnTo>
                <a:lnTo>
                  <a:pt x="834" y="5353"/>
                </a:lnTo>
                <a:lnTo>
                  <a:pt x="940" y="5465"/>
                </a:lnTo>
                <a:lnTo>
                  <a:pt x="1051" y="5571"/>
                </a:lnTo>
                <a:lnTo>
                  <a:pt x="1167" y="5672"/>
                </a:lnTo>
                <a:lnTo>
                  <a:pt x="1288" y="5767"/>
                </a:lnTo>
                <a:lnTo>
                  <a:pt x="1414" y="5856"/>
                </a:lnTo>
                <a:lnTo>
                  <a:pt x="1544" y="5940"/>
                </a:lnTo>
                <a:lnTo>
                  <a:pt x="1678" y="6017"/>
                </a:lnTo>
                <a:lnTo>
                  <a:pt x="1816" y="6088"/>
                </a:lnTo>
                <a:lnTo>
                  <a:pt x="1958" y="6152"/>
                </a:lnTo>
                <a:lnTo>
                  <a:pt x="2104" y="6210"/>
                </a:lnTo>
                <a:lnTo>
                  <a:pt x="2253" y="6260"/>
                </a:lnTo>
                <a:lnTo>
                  <a:pt x="2403" y="6304"/>
                </a:lnTo>
                <a:lnTo>
                  <a:pt x="2558" y="6339"/>
                </a:lnTo>
                <a:lnTo>
                  <a:pt x="2716" y="6367"/>
                </a:lnTo>
                <a:lnTo>
                  <a:pt x="2876" y="6387"/>
                </a:lnTo>
                <a:lnTo>
                  <a:pt x="3038" y="6400"/>
                </a:lnTo>
                <a:lnTo>
                  <a:pt x="3202" y="6405"/>
                </a:lnTo>
                <a:close/>
              </a:path>
            </a:pathLst>
          </a:custGeom>
          <a:solidFill>
            <a:srgbClr val="C00000"/>
          </a:solidFill>
          <a:ln w="9525">
            <a:noFill/>
            <a:round/>
            <a:headEnd/>
            <a:tailEnd/>
          </a:ln>
        </p:spPr>
        <p:txBody>
          <a:bodyPr vert="horz" wrap="square" lIns="91416" tIns="45708" rIns="91416" bIns="45708" numCol="1" anchor="t" anchorCtr="0" compatLnSpc="1">
            <a:prstTxWarp prst="textNoShape">
              <a:avLst/>
            </a:prstTxWarp>
          </a:bodyPr>
          <a:lstStyle/>
          <a:p>
            <a:pPr>
              <a:defRPr/>
            </a:pPr>
            <a:endParaRPr lang="zh-CN" altLang="en-US" sz="1349" kern="0" dirty="0">
              <a:solidFill>
                <a:srgbClr val="000000"/>
              </a:solidFill>
              <a:latin typeface="宋体" panose="02010600030101010101" pitchFamily="2" charset="-122"/>
            </a:endParaRPr>
          </a:p>
        </p:txBody>
      </p:sp>
      <p:sp>
        <p:nvSpPr>
          <p:cNvPr id="172" name="Freeform 63"/>
          <p:cNvSpPr>
            <a:spLocks/>
          </p:cNvSpPr>
          <p:nvPr/>
        </p:nvSpPr>
        <p:spPr bwMode="auto">
          <a:xfrm>
            <a:off x="3616032" y="2765908"/>
            <a:ext cx="1161671" cy="1161671"/>
          </a:xfrm>
          <a:custGeom>
            <a:avLst/>
            <a:gdLst/>
            <a:ahLst/>
            <a:cxnLst>
              <a:cxn ang="0">
                <a:pos x="3292" y="5959"/>
              </a:cxn>
              <a:cxn ang="0">
                <a:pos x="3732" y="5880"/>
              </a:cxn>
              <a:cxn ang="0">
                <a:pos x="4148" y="5739"/>
              </a:cxn>
              <a:cxn ang="0">
                <a:pos x="4534" y="5540"/>
              </a:cxn>
              <a:cxn ang="0">
                <a:pos x="4886" y="5291"/>
              </a:cxn>
              <a:cxn ang="0">
                <a:pos x="5197" y="4994"/>
              </a:cxn>
              <a:cxn ang="0">
                <a:pos x="5464" y="4655"/>
              </a:cxn>
              <a:cxn ang="0">
                <a:pos x="5680" y="4280"/>
              </a:cxn>
              <a:cxn ang="0">
                <a:pos x="5840" y="3873"/>
              </a:cxn>
              <a:cxn ang="0">
                <a:pos x="5941" y="3441"/>
              </a:cxn>
              <a:cxn ang="0">
                <a:pos x="5974" y="2987"/>
              </a:cxn>
              <a:cxn ang="0">
                <a:pos x="5941" y="2533"/>
              </a:cxn>
              <a:cxn ang="0">
                <a:pos x="5840" y="2100"/>
              </a:cxn>
              <a:cxn ang="0">
                <a:pos x="5680" y="1695"/>
              </a:cxn>
              <a:cxn ang="0">
                <a:pos x="5464" y="1320"/>
              </a:cxn>
              <a:cxn ang="0">
                <a:pos x="5197" y="980"/>
              </a:cxn>
              <a:cxn ang="0">
                <a:pos x="4886" y="684"/>
              </a:cxn>
              <a:cxn ang="0">
                <a:pos x="4534" y="434"/>
              </a:cxn>
              <a:cxn ang="0">
                <a:pos x="4148" y="236"/>
              </a:cxn>
              <a:cxn ang="0">
                <a:pos x="3732" y="95"/>
              </a:cxn>
              <a:cxn ang="0">
                <a:pos x="3292" y="15"/>
              </a:cxn>
              <a:cxn ang="0">
                <a:pos x="2834" y="4"/>
              </a:cxn>
              <a:cxn ang="0">
                <a:pos x="2387" y="61"/>
              </a:cxn>
              <a:cxn ang="0">
                <a:pos x="1962" y="183"/>
              </a:cxn>
              <a:cxn ang="0">
                <a:pos x="1566" y="362"/>
              </a:cxn>
              <a:cxn ang="0">
                <a:pos x="1202" y="595"/>
              </a:cxn>
              <a:cxn ang="0">
                <a:pos x="877" y="876"/>
              </a:cxn>
              <a:cxn ang="0">
                <a:pos x="596" y="1203"/>
              </a:cxn>
              <a:cxn ang="0">
                <a:pos x="362" y="1565"/>
              </a:cxn>
              <a:cxn ang="0">
                <a:pos x="182" y="1962"/>
              </a:cxn>
              <a:cxn ang="0">
                <a:pos x="62" y="2387"/>
              </a:cxn>
              <a:cxn ang="0">
                <a:pos x="4" y="2834"/>
              </a:cxn>
              <a:cxn ang="0">
                <a:pos x="16" y="3292"/>
              </a:cxn>
              <a:cxn ang="0">
                <a:pos x="94" y="3733"/>
              </a:cxn>
              <a:cxn ang="0">
                <a:pos x="236" y="4148"/>
              </a:cxn>
              <a:cxn ang="0">
                <a:pos x="433" y="4534"/>
              </a:cxn>
              <a:cxn ang="0">
                <a:pos x="684" y="4885"/>
              </a:cxn>
              <a:cxn ang="0">
                <a:pos x="981" y="5197"/>
              </a:cxn>
              <a:cxn ang="0">
                <a:pos x="1319" y="5463"/>
              </a:cxn>
              <a:cxn ang="0">
                <a:pos x="1694" y="5679"/>
              </a:cxn>
              <a:cxn ang="0">
                <a:pos x="2101" y="5840"/>
              </a:cxn>
              <a:cxn ang="0">
                <a:pos x="2534" y="5940"/>
              </a:cxn>
              <a:cxn ang="0">
                <a:pos x="2987" y="5975"/>
              </a:cxn>
            </a:cxnLst>
            <a:rect l="0" t="0" r="r" b="b"/>
            <a:pathLst>
              <a:path w="5974" h="5975">
                <a:moveTo>
                  <a:pt x="2987" y="5975"/>
                </a:moveTo>
                <a:lnTo>
                  <a:pt x="3141" y="5970"/>
                </a:lnTo>
                <a:lnTo>
                  <a:pt x="3292" y="5959"/>
                </a:lnTo>
                <a:lnTo>
                  <a:pt x="3442" y="5940"/>
                </a:lnTo>
                <a:lnTo>
                  <a:pt x="3589" y="5913"/>
                </a:lnTo>
                <a:lnTo>
                  <a:pt x="3732" y="5880"/>
                </a:lnTo>
                <a:lnTo>
                  <a:pt x="3874" y="5840"/>
                </a:lnTo>
                <a:lnTo>
                  <a:pt x="4012" y="5792"/>
                </a:lnTo>
                <a:lnTo>
                  <a:pt x="4148" y="5739"/>
                </a:lnTo>
                <a:lnTo>
                  <a:pt x="4280" y="5679"/>
                </a:lnTo>
                <a:lnTo>
                  <a:pt x="4409" y="5613"/>
                </a:lnTo>
                <a:lnTo>
                  <a:pt x="4534" y="5540"/>
                </a:lnTo>
                <a:lnTo>
                  <a:pt x="4655" y="5463"/>
                </a:lnTo>
                <a:lnTo>
                  <a:pt x="4773" y="5379"/>
                </a:lnTo>
                <a:lnTo>
                  <a:pt x="4886" y="5291"/>
                </a:lnTo>
                <a:lnTo>
                  <a:pt x="4994" y="5197"/>
                </a:lnTo>
                <a:lnTo>
                  <a:pt x="5098" y="5097"/>
                </a:lnTo>
                <a:lnTo>
                  <a:pt x="5197" y="4994"/>
                </a:lnTo>
                <a:lnTo>
                  <a:pt x="5291" y="4885"/>
                </a:lnTo>
                <a:lnTo>
                  <a:pt x="5380" y="4772"/>
                </a:lnTo>
                <a:lnTo>
                  <a:pt x="5464" y="4655"/>
                </a:lnTo>
                <a:lnTo>
                  <a:pt x="5541" y="4534"/>
                </a:lnTo>
                <a:lnTo>
                  <a:pt x="5613" y="4409"/>
                </a:lnTo>
                <a:lnTo>
                  <a:pt x="5680" y="4280"/>
                </a:lnTo>
                <a:lnTo>
                  <a:pt x="5740" y="4148"/>
                </a:lnTo>
                <a:lnTo>
                  <a:pt x="5793" y="4013"/>
                </a:lnTo>
                <a:lnTo>
                  <a:pt x="5840" y="3873"/>
                </a:lnTo>
                <a:lnTo>
                  <a:pt x="5880" y="3733"/>
                </a:lnTo>
                <a:lnTo>
                  <a:pt x="5914" y="3588"/>
                </a:lnTo>
                <a:lnTo>
                  <a:pt x="5941" y="3441"/>
                </a:lnTo>
                <a:lnTo>
                  <a:pt x="5959" y="3292"/>
                </a:lnTo>
                <a:lnTo>
                  <a:pt x="5971" y="3141"/>
                </a:lnTo>
                <a:lnTo>
                  <a:pt x="5974" y="2987"/>
                </a:lnTo>
                <a:lnTo>
                  <a:pt x="5971" y="2834"/>
                </a:lnTo>
                <a:lnTo>
                  <a:pt x="5959" y="2682"/>
                </a:lnTo>
                <a:lnTo>
                  <a:pt x="5941" y="2533"/>
                </a:lnTo>
                <a:lnTo>
                  <a:pt x="5914" y="2387"/>
                </a:lnTo>
                <a:lnTo>
                  <a:pt x="5880" y="2242"/>
                </a:lnTo>
                <a:lnTo>
                  <a:pt x="5840" y="2100"/>
                </a:lnTo>
                <a:lnTo>
                  <a:pt x="5793" y="1962"/>
                </a:lnTo>
                <a:lnTo>
                  <a:pt x="5740" y="1826"/>
                </a:lnTo>
                <a:lnTo>
                  <a:pt x="5680" y="1695"/>
                </a:lnTo>
                <a:lnTo>
                  <a:pt x="5613" y="1565"/>
                </a:lnTo>
                <a:lnTo>
                  <a:pt x="5541" y="1440"/>
                </a:lnTo>
                <a:lnTo>
                  <a:pt x="5464" y="1320"/>
                </a:lnTo>
                <a:lnTo>
                  <a:pt x="5380" y="1203"/>
                </a:lnTo>
                <a:lnTo>
                  <a:pt x="5291" y="1089"/>
                </a:lnTo>
                <a:lnTo>
                  <a:pt x="5197" y="980"/>
                </a:lnTo>
                <a:lnTo>
                  <a:pt x="5098" y="876"/>
                </a:lnTo>
                <a:lnTo>
                  <a:pt x="4994" y="778"/>
                </a:lnTo>
                <a:lnTo>
                  <a:pt x="4886" y="684"/>
                </a:lnTo>
                <a:lnTo>
                  <a:pt x="4773" y="595"/>
                </a:lnTo>
                <a:lnTo>
                  <a:pt x="4655" y="512"/>
                </a:lnTo>
                <a:lnTo>
                  <a:pt x="4534" y="434"/>
                </a:lnTo>
                <a:lnTo>
                  <a:pt x="4409" y="362"/>
                </a:lnTo>
                <a:lnTo>
                  <a:pt x="4280" y="296"/>
                </a:lnTo>
                <a:lnTo>
                  <a:pt x="4148" y="236"/>
                </a:lnTo>
                <a:lnTo>
                  <a:pt x="4012" y="183"/>
                </a:lnTo>
                <a:lnTo>
                  <a:pt x="3874" y="135"/>
                </a:lnTo>
                <a:lnTo>
                  <a:pt x="3732" y="95"/>
                </a:lnTo>
                <a:lnTo>
                  <a:pt x="3589" y="61"/>
                </a:lnTo>
                <a:lnTo>
                  <a:pt x="3442" y="35"/>
                </a:lnTo>
                <a:lnTo>
                  <a:pt x="3292" y="15"/>
                </a:lnTo>
                <a:lnTo>
                  <a:pt x="3141" y="4"/>
                </a:lnTo>
                <a:lnTo>
                  <a:pt x="2987" y="0"/>
                </a:lnTo>
                <a:lnTo>
                  <a:pt x="2834" y="4"/>
                </a:lnTo>
                <a:lnTo>
                  <a:pt x="2683" y="15"/>
                </a:lnTo>
                <a:lnTo>
                  <a:pt x="2534" y="35"/>
                </a:lnTo>
                <a:lnTo>
                  <a:pt x="2387" y="61"/>
                </a:lnTo>
                <a:lnTo>
                  <a:pt x="2242" y="95"/>
                </a:lnTo>
                <a:lnTo>
                  <a:pt x="2101" y="135"/>
                </a:lnTo>
                <a:lnTo>
                  <a:pt x="1962" y="183"/>
                </a:lnTo>
                <a:lnTo>
                  <a:pt x="1827" y="236"/>
                </a:lnTo>
                <a:lnTo>
                  <a:pt x="1694" y="296"/>
                </a:lnTo>
                <a:lnTo>
                  <a:pt x="1566" y="362"/>
                </a:lnTo>
                <a:lnTo>
                  <a:pt x="1440" y="434"/>
                </a:lnTo>
                <a:lnTo>
                  <a:pt x="1319" y="512"/>
                </a:lnTo>
                <a:lnTo>
                  <a:pt x="1202" y="595"/>
                </a:lnTo>
                <a:lnTo>
                  <a:pt x="1089" y="684"/>
                </a:lnTo>
                <a:lnTo>
                  <a:pt x="981" y="778"/>
                </a:lnTo>
                <a:lnTo>
                  <a:pt x="877" y="876"/>
                </a:lnTo>
                <a:lnTo>
                  <a:pt x="778" y="980"/>
                </a:lnTo>
                <a:lnTo>
                  <a:pt x="684" y="1089"/>
                </a:lnTo>
                <a:lnTo>
                  <a:pt x="596" y="1203"/>
                </a:lnTo>
                <a:lnTo>
                  <a:pt x="512" y="1320"/>
                </a:lnTo>
                <a:lnTo>
                  <a:pt x="433" y="1440"/>
                </a:lnTo>
                <a:lnTo>
                  <a:pt x="362" y="1565"/>
                </a:lnTo>
                <a:lnTo>
                  <a:pt x="296" y="1695"/>
                </a:lnTo>
                <a:lnTo>
                  <a:pt x="236" y="1826"/>
                </a:lnTo>
                <a:lnTo>
                  <a:pt x="182" y="1962"/>
                </a:lnTo>
                <a:lnTo>
                  <a:pt x="135" y="2100"/>
                </a:lnTo>
                <a:lnTo>
                  <a:pt x="94" y="2242"/>
                </a:lnTo>
                <a:lnTo>
                  <a:pt x="62" y="2387"/>
                </a:lnTo>
                <a:lnTo>
                  <a:pt x="35" y="2533"/>
                </a:lnTo>
                <a:lnTo>
                  <a:pt x="16" y="2682"/>
                </a:lnTo>
                <a:lnTo>
                  <a:pt x="4" y="2834"/>
                </a:lnTo>
                <a:lnTo>
                  <a:pt x="0" y="2987"/>
                </a:lnTo>
                <a:lnTo>
                  <a:pt x="4" y="3141"/>
                </a:lnTo>
                <a:lnTo>
                  <a:pt x="16" y="3292"/>
                </a:lnTo>
                <a:lnTo>
                  <a:pt x="35" y="3441"/>
                </a:lnTo>
                <a:lnTo>
                  <a:pt x="62" y="3588"/>
                </a:lnTo>
                <a:lnTo>
                  <a:pt x="94" y="3733"/>
                </a:lnTo>
                <a:lnTo>
                  <a:pt x="135" y="3873"/>
                </a:lnTo>
                <a:lnTo>
                  <a:pt x="182" y="4013"/>
                </a:lnTo>
                <a:lnTo>
                  <a:pt x="236" y="4148"/>
                </a:lnTo>
                <a:lnTo>
                  <a:pt x="296" y="4280"/>
                </a:lnTo>
                <a:lnTo>
                  <a:pt x="362" y="4409"/>
                </a:lnTo>
                <a:lnTo>
                  <a:pt x="433" y="4534"/>
                </a:lnTo>
                <a:lnTo>
                  <a:pt x="512" y="4655"/>
                </a:lnTo>
                <a:lnTo>
                  <a:pt x="596" y="4772"/>
                </a:lnTo>
                <a:lnTo>
                  <a:pt x="684" y="4885"/>
                </a:lnTo>
                <a:lnTo>
                  <a:pt x="778" y="4994"/>
                </a:lnTo>
                <a:lnTo>
                  <a:pt x="877" y="5097"/>
                </a:lnTo>
                <a:lnTo>
                  <a:pt x="981" y="5197"/>
                </a:lnTo>
                <a:lnTo>
                  <a:pt x="1089" y="5291"/>
                </a:lnTo>
                <a:lnTo>
                  <a:pt x="1202" y="5379"/>
                </a:lnTo>
                <a:lnTo>
                  <a:pt x="1319" y="5463"/>
                </a:lnTo>
                <a:lnTo>
                  <a:pt x="1440" y="5540"/>
                </a:lnTo>
                <a:lnTo>
                  <a:pt x="1566" y="5613"/>
                </a:lnTo>
                <a:lnTo>
                  <a:pt x="1694" y="5679"/>
                </a:lnTo>
                <a:lnTo>
                  <a:pt x="1827" y="5739"/>
                </a:lnTo>
                <a:lnTo>
                  <a:pt x="1962" y="5792"/>
                </a:lnTo>
                <a:lnTo>
                  <a:pt x="2101" y="5840"/>
                </a:lnTo>
                <a:lnTo>
                  <a:pt x="2242" y="5880"/>
                </a:lnTo>
                <a:lnTo>
                  <a:pt x="2387" y="5913"/>
                </a:lnTo>
                <a:lnTo>
                  <a:pt x="2534" y="5940"/>
                </a:lnTo>
                <a:lnTo>
                  <a:pt x="2683" y="5959"/>
                </a:lnTo>
                <a:lnTo>
                  <a:pt x="2834" y="5970"/>
                </a:lnTo>
                <a:lnTo>
                  <a:pt x="2987" y="5975"/>
                </a:lnTo>
                <a:close/>
              </a:path>
            </a:pathLst>
          </a:custGeom>
          <a:solidFill>
            <a:srgbClr val="FFCC99">
              <a:lumMod val="75000"/>
            </a:srgbClr>
          </a:solidFill>
          <a:ln w="9525">
            <a:noFill/>
            <a:round/>
            <a:headEnd/>
            <a:tailEnd/>
          </a:ln>
        </p:spPr>
        <p:txBody>
          <a:bodyPr vert="horz" wrap="square" lIns="91416" tIns="45708" rIns="91416" bIns="45708" numCol="1" anchor="t" anchorCtr="0" compatLnSpc="1">
            <a:prstTxWarp prst="textNoShape">
              <a:avLst/>
            </a:prstTxWarp>
          </a:bodyPr>
          <a:lstStyle/>
          <a:p>
            <a:pPr>
              <a:defRPr/>
            </a:pPr>
            <a:endParaRPr lang="zh-CN" altLang="en-US" sz="1349" kern="0" dirty="0">
              <a:solidFill>
                <a:srgbClr val="000000"/>
              </a:solidFill>
              <a:latin typeface="宋体" panose="02010600030101010101" pitchFamily="2" charset="-122"/>
            </a:endParaRPr>
          </a:p>
        </p:txBody>
      </p:sp>
      <p:sp>
        <p:nvSpPr>
          <p:cNvPr id="173" name="Freeform 64"/>
          <p:cNvSpPr>
            <a:spLocks/>
          </p:cNvSpPr>
          <p:nvPr/>
        </p:nvSpPr>
        <p:spPr bwMode="auto">
          <a:xfrm>
            <a:off x="3668326" y="2814169"/>
            <a:ext cx="1059598" cy="1059598"/>
          </a:xfrm>
          <a:custGeom>
            <a:avLst/>
            <a:gdLst/>
            <a:ahLst/>
            <a:cxnLst>
              <a:cxn ang="0">
                <a:pos x="3002" y="5434"/>
              </a:cxn>
              <a:cxn ang="0">
                <a:pos x="3404" y="5362"/>
              </a:cxn>
              <a:cxn ang="0">
                <a:pos x="3783" y="5234"/>
              </a:cxn>
              <a:cxn ang="0">
                <a:pos x="4136" y="5053"/>
              </a:cxn>
              <a:cxn ang="0">
                <a:pos x="4456" y="4825"/>
              </a:cxn>
              <a:cxn ang="0">
                <a:pos x="4740" y="4554"/>
              </a:cxn>
              <a:cxn ang="0">
                <a:pos x="4983" y="4245"/>
              </a:cxn>
              <a:cxn ang="0">
                <a:pos x="5179" y="3904"/>
              </a:cxn>
              <a:cxn ang="0">
                <a:pos x="5326" y="3533"/>
              </a:cxn>
              <a:cxn ang="0">
                <a:pos x="5418" y="3139"/>
              </a:cxn>
              <a:cxn ang="0">
                <a:pos x="5449" y="2724"/>
              </a:cxn>
              <a:cxn ang="0">
                <a:pos x="5418" y="2310"/>
              </a:cxn>
              <a:cxn ang="0">
                <a:pos x="5326" y="1916"/>
              </a:cxn>
              <a:cxn ang="0">
                <a:pos x="5179" y="1545"/>
              </a:cxn>
              <a:cxn ang="0">
                <a:pos x="4983" y="1203"/>
              </a:cxn>
              <a:cxn ang="0">
                <a:pos x="4740" y="895"/>
              </a:cxn>
              <a:cxn ang="0">
                <a:pos x="4456" y="624"/>
              </a:cxn>
              <a:cxn ang="0">
                <a:pos x="4136" y="395"/>
              </a:cxn>
              <a:cxn ang="0">
                <a:pos x="3783" y="215"/>
              </a:cxn>
              <a:cxn ang="0">
                <a:pos x="3404" y="87"/>
              </a:cxn>
              <a:cxn ang="0">
                <a:pos x="3002" y="14"/>
              </a:cxn>
              <a:cxn ang="0">
                <a:pos x="2585" y="4"/>
              </a:cxn>
              <a:cxn ang="0">
                <a:pos x="2177" y="56"/>
              </a:cxn>
              <a:cxn ang="0">
                <a:pos x="1790" y="166"/>
              </a:cxn>
              <a:cxn ang="0">
                <a:pos x="1428" y="330"/>
              </a:cxn>
              <a:cxn ang="0">
                <a:pos x="1096" y="542"/>
              </a:cxn>
              <a:cxn ang="0">
                <a:pos x="799" y="800"/>
              </a:cxn>
              <a:cxn ang="0">
                <a:pos x="542" y="1096"/>
              </a:cxn>
              <a:cxn ang="0">
                <a:pos x="329" y="1428"/>
              </a:cxn>
              <a:cxn ang="0">
                <a:pos x="166" y="1789"/>
              </a:cxn>
              <a:cxn ang="0">
                <a:pos x="55" y="2177"/>
              </a:cxn>
              <a:cxn ang="0">
                <a:pos x="3" y="2584"/>
              </a:cxn>
              <a:cxn ang="0">
                <a:pos x="15" y="3002"/>
              </a:cxn>
              <a:cxn ang="0">
                <a:pos x="86" y="3404"/>
              </a:cxn>
              <a:cxn ang="0">
                <a:pos x="215" y="3783"/>
              </a:cxn>
              <a:cxn ang="0">
                <a:pos x="396" y="4135"/>
              </a:cxn>
              <a:cxn ang="0">
                <a:pos x="624" y="4455"/>
              </a:cxn>
              <a:cxn ang="0">
                <a:pos x="894" y="4739"/>
              </a:cxn>
              <a:cxn ang="0">
                <a:pos x="1203" y="4982"/>
              </a:cxn>
              <a:cxn ang="0">
                <a:pos x="1545" y="5179"/>
              </a:cxn>
              <a:cxn ang="0">
                <a:pos x="1916" y="5325"/>
              </a:cxn>
              <a:cxn ang="0">
                <a:pos x="2311" y="5417"/>
              </a:cxn>
              <a:cxn ang="0">
                <a:pos x="2724" y="5449"/>
              </a:cxn>
            </a:cxnLst>
            <a:rect l="0" t="0" r="r" b="b"/>
            <a:pathLst>
              <a:path w="5449" h="5449">
                <a:moveTo>
                  <a:pt x="2724" y="5449"/>
                </a:moveTo>
                <a:lnTo>
                  <a:pt x="2864" y="5445"/>
                </a:lnTo>
                <a:lnTo>
                  <a:pt x="3002" y="5434"/>
                </a:lnTo>
                <a:lnTo>
                  <a:pt x="3138" y="5417"/>
                </a:lnTo>
                <a:lnTo>
                  <a:pt x="3273" y="5393"/>
                </a:lnTo>
                <a:lnTo>
                  <a:pt x="3404" y="5362"/>
                </a:lnTo>
                <a:lnTo>
                  <a:pt x="3533" y="5325"/>
                </a:lnTo>
                <a:lnTo>
                  <a:pt x="3660" y="5283"/>
                </a:lnTo>
                <a:lnTo>
                  <a:pt x="3783" y="5234"/>
                </a:lnTo>
                <a:lnTo>
                  <a:pt x="3903" y="5179"/>
                </a:lnTo>
                <a:lnTo>
                  <a:pt x="4022" y="5118"/>
                </a:lnTo>
                <a:lnTo>
                  <a:pt x="4136" y="5053"/>
                </a:lnTo>
                <a:lnTo>
                  <a:pt x="4246" y="4982"/>
                </a:lnTo>
                <a:lnTo>
                  <a:pt x="4353" y="4906"/>
                </a:lnTo>
                <a:lnTo>
                  <a:pt x="4456" y="4825"/>
                </a:lnTo>
                <a:lnTo>
                  <a:pt x="4555" y="4739"/>
                </a:lnTo>
                <a:lnTo>
                  <a:pt x="4649" y="4649"/>
                </a:lnTo>
                <a:lnTo>
                  <a:pt x="4740" y="4554"/>
                </a:lnTo>
                <a:lnTo>
                  <a:pt x="4826" y="4455"/>
                </a:lnTo>
                <a:lnTo>
                  <a:pt x="4906" y="4352"/>
                </a:lnTo>
                <a:lnTo>
                  <a:pt x="4983" y="4245"/>
                </a:lnTo>
                <a:lnTo>
                  <a:pt x="5054" y="4135"/>
                </a:lnTo>
                <a:lnTo>
                  <a:pt x="5119" y="4021"/>
                </a:lnTo>
                <a:lnTo>
                  <a:pt x="5179" y="3904"/>
                </a:lnTo>
                <a:lnTo>
                  <a:pt x="5234" y="3783"/>
                </a:lnTo>
                <a:lnTo>
                  <a:pt x="5283" y="3659"/>
                </a:lnTo>
                <a:lnTo>
                  <a:pt x="5326" y="3533"/>
                </a:lnTo>
                <a:lnTo>
                  <a:pt x="5363" y="3404"/>
                </a:lnTo>
                <a:lnTo>
                  <a:pt x="5393" y="3272"/>
                </a:lnTo>
                <a:lnTo>
                  <a:pt x="5418" y="3139"/>
                </a:lnTo>
                <a:lnTo>
                  <a:pt x="5435" y="3002"/>
                </a:lnTo>
                <a:lnTo>
                  <a:pt x="5445" y="2864"/>
                </a:lnTo>
                <a:lnTo>
                  <a:pt x="5449" y="2724"/>
                </a:lnTo>
                <a:lnTo>
                  <a:pt x="5445" y="2584"/>
                </a:lnTo>
                <a:lnTo>
                  <a:pt x="5435" y="2447"/>
                </a:lnTo>
                <a:lnTo>
                  <a:pt x="5418" y="2310"/>
                </a:lnTo>
                <a:lnTo>
                  <a:pt x="5393" y="2177"/>
                </a:lnTo>
                <a:lnTo>
                  <a:pt x="5363" y="2045"/>
                </a:lnTo>
                <a:lnTo>
                  <a:pt x="5326" y="1916"/>
                </a:lnTo>
                <a:lnTo>
                  <a:pt x="5283" y="1789"/>
                </a:lnTo>
                <a:lnTo>
                  <a:pt x="5234" y="1666"/>
                </a:lnTo>
                <a:lnTo>
                  <a:pt x="5179" y="1545"/>
                </a:lnTo>
                <a:lnTo>
                  <a:pt x="5119" y="1428"/>
                </a:lnTo>
                <a:lnTo>
                  <a:pt x="5054" y="1314"/>
                </a:lnTo>
                <a:lnTo>
                  <a:pt x="4983" y="1203"/>
                </a:lnTo>
                <a:lnTo>
                  <a:pt x="4906" y="1096"/>
                </a:lnTo>
                <a:lnTo>
                  <a:pt x="4826" y="994"/>
                </a:lnTo>
                <a:lnTo>
                  <a:pt x="4740" y="895"/>
                </a:lnTo>
                <a:lnTo>
                  <a:pt x="4649" y="800"/>
                </a:lnTo>
                <a:lnTo>
                  <a:pt x="4555" y="709"/>
                </a:lnTo>
                <a:lnTo>
                  <a:pt x="4456" y="624"/>
                </a:lnTo>
                <a:lnTo>
                  <a:pt x="4353" y="542"/>
                </a:lnTo>
                <a:lnTo>
                  <a:pt x="4246" y="467"/>
                </a:lnTo>
                <a:lnTo>
                  <a:pt x="4136" y="395"/>
                </a:lnTo>
                <a:lnTo>
                  <a:pt x="4022" y="330"/>
                </a:lnTo>
                <a:lnTo>
                  <a:pt x="3903" y="270"/>
                </a:lnTo>
                <a:lnTo>
                  <a:pt x="3783" y="215"/>
                </a:lnTo>
                <a:lnTo>
                  <a:pt x="3660" y="166"/>
                </a:lnTo>
                <a:lnTo>
                  <a:pt x="3533" y="123"/>
                </a:lnTo>
                <a:lnTo>
                  <a:pt x="3404" y="87"/>
                </a:lnTo>
                <a:lnTo>
                  <a:pt x="3273" y="56"/>
                </a:lnTo>
                <a:lnTo>
                  <a:pt x="3138" y="32"/>
                </a:lnTo>
                <a:lnTo>
                  <a:pt x="3002" y="14"/>
                </a:lnTo>
                <a:lnTo>
                  <a:pt x="2864" y="4"/>
                </a:lnTo>
                <a:lnTo>
                  <a:pt x="2724" y="0"/>
                </a:lnTo>
                <a:lnTo>
                  <a:pt x="2585" y="4"/>
                </a:lnTo>
                <a:lnTo>
                  <a:pt x="2447" y="14"/>
                </a:lnTo>
                <a:lnTo>
                  <a:pt x="2311" y="32"/>
                </a:lnTo>
                <a:lnTo>
                  <a:pt x="2177" y="56"/>
                </a:lnTo>
                <a:lnTo>
                  <a:pt x="2045" y="87"/>
                </a:lnTo>
                <a:lnTo>
                  <a:pt x="1916" y="123"/>
                </a:lnTo>
                <a:lnTo>
                  <a:pt x="1790" y="166"/>
                </a:lnTo>
                <a:lnTo>
                  <a:pt x="1665" y="215"/>
                </a:lnTo>
                <a:lnTo>
                  <a:pt x="1545" y="270"/>
                </a:lnTo>
                <a:lnTo>
                  <a:pt x="1428" y="330"/>
                </a:lnTo>
                <a:lnTo>
                  <a:pt x="1314" y="395"/>
                </a:lnTo>
                <a:lnTo>
                  <a:pt x="1203" y="467"/>
                </a:lnTo>
                <a:lnTo>
                  <a:pt x="1096" y="542"/>
                </a:lnTo>
                <a:lnTo>
                  <a:pt x="993" y="624"/>
                </a:lnTo>
                <a:lnTo>
                  <a:pt x="894" y="709"/>
                </a:lnTo>
                <a:lnTo>
                  <a:pt x="799" y="800"/>
                </a:lnTo>
                <a:lnTo>
                  <a:pt x="710" y="895"/>
                </a:lnTo>
                <a:lnTo>
                  <a:pt x="624" y="994"/>
                </a:lnTo>
                <a:lnTo>
                  <a:pt x="542" y="1096"/>
                </a:lnTo>
                <a:lnTo>
                  <a:pt x="466" y="1203"/>
                </a:lnTo>
                <a:lnTo>
                  <a:pt x="396" y="1314"/>
                </a:lnTo>
                <a:lnTo>
                  <a:pt x="329" y="1428"/>
                </a:lnTo>
                <a:lnTo>
                  <a:pt x="269" y="1545"/>
                </a:lnTo>
                <a:lnTo>
                  <a:pt x="215" y="1666"/>
                </a:lnTo>
                <a:lnTo>
                  <a:pt x="166" y="1789"/>
                </a:lnTo>
                <a:lnTo>
                  <a:pt x="123" y="1916"/>
                </a:lnTo>
                <a:lnTo>
                  <a:pt x="86" y="2045"/>
                </a:lnTo>
                <a:lnTo>
                  <a:pt x="55" y="2177"/>
                </a:lnTo>
                <a:lnTo>
                  <a:pt x="32" y="2310"/>
                </a:lnTo>
                <a:lnTo>
                  <a:pt x="15" y="2447"/>
                </a:lnTo>
                <a:lnTo>
                  <a:pt x="3" y="2584"/>
                </a:lnTo>
                <a:lnTo>
                  <a:pt x="0" y="2724"/>
                </a:lnTo>
                <a:lnTo>
                  <a:pt x="3" y="2864"/>
                </a:lnTo>
                <a:lnTo>
                  <a:pt x="15" y="3002"/>
                </a:lnTo>
                <a:lnTo>
                  <a:pt x="32" y="3139"/>
                </a:lnTo>
                <a:lnTo>
                  <a:pt x="55" y="3272"/>
                </a:lnTo>
                <a:lnTo>
                  <a:pt x="86" y="3404"/>
                </a:lnTo>
                <a:lnTo>
                  <a:pt x="123" y="3533"/>
                </a:lnTo>
                <a:lnTo>
                  <a:pt x="166" y="3659"/>
                </a:lnTo>
                <a:lnTo>
                  <a:pt x="215" y="3783"/>
                </a:lnTo>
                <a:lnTo>
                  <a:pt x="269" y="3904"/>
                </a:lnTo>
                <a:lnTo>
                  <a:pt x="329" y="4021"/>
                </a:lnTo>
                <a:lnTo>
                  <a:pt x="396" y="4135"/>
                </a:lnTo>
                <a:lnTo>
                  <a:pt x="466" y="4245"/>
                </a:lnTo>
                <a:lnTo>
                  <a:pt x="542" y="4352"/>
                </a:lnTo>
                <a:lnTo>
                  <a:pt x="624" y="4455"/>
                </a:lnTo>
                <a:lnTo>
                  <a:pt x="710" y="4554"/>
                </a:lnTo>
                <a:lnTo>
                  <a:pt x="799" y="4649"/>
                </a:lnTo>
                <a:lnTo>
                  <a:pt x="894" y="4739"/>
                </a:lnTo>
                <a:lnTo>
                  <a:pt x="993" y="4825"/>
                </a:lnTo>
                <a:lnTo>
                  <a:pt x="1096" y="4906"/>
                </a:lnTo>
                <a:lnTo>
                  <a:pt x="1203" y="4982"/>
                </a:lnTo>
                <a:lnTo>
                  <a:pt x="1314" y="5053"/>
                </a:lnTo>
                <a:lnTo>
                  <a:pt x="1428" y="5118"/>
                </a:lnTo>
                <a:lnTo>
                  <a:pt x="1545" y="5179"/>
                </a:lnTo>
                <a:lnTo>
                  <a:pt x="1665" y="5234"/>
                </a:lnTo>
                <a:lnTo>
                  <a:pt x="1790" y="5283"/>
                </a:lnTo>
                <a:lnTo>
                  <a:pt x="1916" y="5325"/>
                </a:lnTo>
                <a:lnTo>
                  <a:pt x="2045" y="5362"/>
                </a:lnTo>
                <a:lnTo>
                  <a:pt x="2177" y="5393"/>
                </a:lnTo>
                <a:lnTo>
                  <a:pt x="2311" y="5417"/>
                </a:lnTo>
                <a:lnTo>
                  <a:pt x="2447" y="5434"/>
                </a:lnTo>
                <a:lnTo>
                  <a:pt x="2585" y="5445"/>
                </a:lnTo>
                <a:lnTo>
                  <a:pt x="2724" y="5449"/>
                </a:lnTo>
                <a:close/>
              </a:path>
            </a:pathLst>
          </a:custGeom>
          <a:solidFill>
            <a:srgbClr val="FFE2B8"/>
          </a:solidFill>
          <a:ln w="9525">
            <a:noFill/>
            <a:round/>
            <a:headEnd/>
            <a:tailEnd/>
          </a:ln>
        </p:spPr>
        <p:txBody>
          <a:bodyPr vert="horz" wrap="square" lIns="0" tIns="0" rIns="0" bIns="0" numCol="1" anchor="ctr" anchorCtr="1" compatLnSpc="1">
            <a:prstTxWarp prst="textNoShape">
              <a:avLst/>
            </a:prstTxWarp>
          </a:bodyPr>
          <a:lstStyle/>
          <a:p>
            <a:pPr algn="ctr">
              <a:defRPr/>
            </a:pPr>
            <a:endParaRPr lang="en-US" altLang="zh-CN" kern="0" dirty="0">
              <a:solidFill>
                <a:srgbClr val="000000"/>
              </a:solidFill>
              <a:latin typeface="宋体" panose="02010600030101010101" pitchFamily="2" charset="-122"/>
              <a:cs typeface="Arial" panose="020B0604020202020204" pitchFamily="34" charset="0"/>
            </a:endParaRPr>
          </a:p>
          <a:p>
            <a:pPr algn="ctr">
              <a:defRPr/>
            </a:pPr>
            <a:r>
              <a:rPr lang="en-US" altLang="zh-CN" kern="0" dirty="0">
                <a:solidFill>
                  <a:srgbClr val="000000"/>
                </a:solidFill>
                <a:latin typeface="宋体" panose="02010600030101010101" pitchFamily="2" charset="-122"/>
                <a:cs typeface="Arial" panose="020B0604020202020204" pitchFamily="34" charset="0"/>
              </a:rPr>
              <a:t>Kunpeng</a:t>
            </a:r>
          </a:p>
          <a:p>
            <a:pPr algn="ctr">
              <a:defRPr/>
            </a:pPr>
            <a:r>
              <a:rPr lang="en-US" altLang="zh-CN" kern="0" dirty="0">
                <a:solidFill>
                  <a:srgbClr val="000000"/>
                </a:solidFill>
                <a:latin typeface="宋体" panose="02010600030101010101" pitchFamily="2" charset="-122"/>
                <a:cs typeface="Arial" panose="020B0604020202020204" pitchFamily="34" charset="0"/>
              </a:rPr>
              <a:t>920</a:t>
            </a:r>
            <a:endParaRPr lang="zh-CN" altLang="en-US" kern="0" dirty="0">
              <a:solidFill>
                <a:srgbClr val="000000"/>
              </a:solidFill>
              <a:latin typeface="宋体" panose="02010600030101010101" pitchFamily="2" charset="-122"/>
              <a:cs typeface="Arial" panose="020B0604020202020204" pitchFamily="34" charset="0"/>
            </a:endParaRPr>
          </a:p>
          <a:p>
            <a:pPr algn="ctr">
              <a:defRPr/>
            </a:pPr>
            <a:endParaRPr lang="zh-CN" altLang="en-US" sz="1349" kern="0" dirty="0">
              <a:solidFill>
                <a:srgbClr val="000000"/>
              </a:solidFill>
              <a:latin typeface="宋体" panose="02010600030101010101" pitchFamily="2" charset="-122"/>
            </a:endParaRPr>
          </a:p>
        </p:txBody>
      </p:sp>
      <p:sp>
        <p:nvSpPr>
          <p:cNvPr id="174" name="Freeform 65"/>
          <p:cNvSpPr>
            <a:spLocks/>
          </p:cNvSpPr>
          <p:nvPr/>
        </p:nvSpPr>
        <p:spPr bwMode="auto">
          <a:xfrm>
            <a:off x="3700486" y="2949675"/>
            <a:ext cx="1059275" cy="929335"/>
          </a:xfrm>
          <a:custGeom>
            <a:avLst/>
            <a:gdLst/>
            <a:ahLst/>
            <a:cxnLst>
              <a:cxn ang="0">
                <a:pos x="2633" y="4767"/>
              </a:cxn>
              <a:cxn ang="0">
                <a:pos x="2985" y="4704"/>
              </a:cxn>
              <a:cxn ang="0">
                <a:pos x="3319" y="4592"/>
              </a:cxn>
              <a:cxn ang="0">
                <a:pos x="3627" y="4433"/>
              </a:cxn>
              <a:cxn ang="0">
                <a:pos x="3908" y="4233"/>
              </a:cxn>
              <a:cxn ang="0">
                <a:pos x="4157" y="3996"/>
              </a:cxn>
              <a:cxn ang="0">
                <a:pos x="4370" y="3725"/>
              </a:cxn>
              <a:cxn ang="0">
                <a:pos x="4543" y="3425"/>
              </a:cxn>
              <a:cxn ang="0">
                <a:pos x="4671" y="3099"/>
              </a:cxn>
              <a:cxn ang="0">
                <a:pos x="4751" y="2754"/>
              </a:cxn>
              <a:cxn ang="0">
                <a:pos x="4779" y="2390"/>
              </a:cxn>
              <a:cxn ang="0">
                <a:pos x="4751" y="2027"/>
              </a:cxn>
              <a:cxn ang="0">
                <a:pos x="4671" y="1681"/>
              </a:cxn>
              <a:cxn ang="0">
                <a:pos x="4543" y="1356"/>
              </a:cxn>
              <a:cxn ang="0">
                <a:pos x="4370" y="1056"/>
              </a:cxn>
              <a:cxn ang="0">
                <a:pos x="4157" y="785"/>
              </a:cxn>
              <a:cxn ang="0">
                <a:pos x="3908" y="547"/>
              </a:cxn>
              <a:cxn ang="0">
                <a:pos x="3627" y="348"/>
              </a:cxn>
              <a:cxn ang="0">
                <a:pos x="3319" y="189"/>
              </a:cxn>
              <a:cxn ang="0">
                <a:pos x="2985" y="77"/>
              </a:cxn>
              <a:cxn ang="0">
                <a:pos x="2633" y="14"/>
              </a:cxn>
              <a:cxn ang="0">
                <a:pos x="2267" y="4"/>
              </a:cxn>
              <a:cxn ang="0">
                <a:pos x="1909" y="49"/>
              </a:cxn>
              <a:cxn ang="0">
                <a:pos x="1569" y="146"/>
              </a:cxn>
              <a:cxn ang="0">
                <a:pos x="1252" y="290"/>
              </a:cxn>
              <a:cxn ang="0">
                <a:pos x="962" y="476"/>
              </a:cxn>
              <a:cxn ang="0">
                <a:pos x="701" y="702"/>
              </a:cxn>
              <a:cxn ang="0">
                <a:pos x="475" y="962"/>
              </a:cxn>
              <a:cxn ang="0">
                <a:pos x="289" y="1253"/>
              </a:cxn>
              <a:cxn ang="0">
                <a:pos x="145" y="1571"/>
              </a:cxn>
              <a:cxn ang="0">
                <a:pos x="48" y="1910"/>
              </a:cxn>
              <a:cxn ang="0">
                <a:pos x="3" y="2268"/>
              </a:cxn>
              <a:cxn ang="0">
                <a:pos x="12" y="2634"/>
              </a:cxn>
              <a:cxn ang="0">
                <a:pos x="75" y="2986"/>
              </a:cxn>
              <a:cxn ang="0">
                <a:pos x="188" y="3319"/>
              </a:cxn>
              <a:cxn ang="0">
                <a:pos x="346" y="3628"/>
              </a:cxn>
              <a:cxn ang="0">
                <a:pos x="547" y="3909"/>
              </a:cxn>
              <a:cxn ang="0">
                <a:pos x="784" y="4158"/>
              </a:cxn>
              <a:cxn ang="0">
                <a:pos x="1055" y="4371"/>
              </a:cxn>
              <a:cxn ang="0">
                <a:pos x="1355" y="4544"/>
              </a:cxn>
              <a:cxn ang="0">
                <a:pos x="1680" y="4672"/>
              </a:cxn>
              <a:cxn ang="0">
                <a:pos x="2026" y="4752"/>
              </a:cxn>
              <a:cxn ang="0">
                <a:pos x="2389" y="4779"/>
              </a:cxn>
            </a:cxnLst>
            <a:rect l="0" t="0" r="r" b="b"/>
            <a:pathLst>
              <a:path w="4779" h="4779">
                <a:moveTo>
                  <a:pt x="2389" y="4779"/>
                </a:moveTo>
                <a:lnTo>
                  <a:pt x="2513" y="4776"/>
                </a:lnTo>
                <a:lnTo>
                  <a:pt x="2633" y="4767"/>
                </a:lnTo>
                <a:lnTo>
                  <a:pt x="2752" y="4752"/>
                </a:lnTo>
                <a:lnTo>
                  <a:pt x="2870" y="4732"/>
                </a:lnTo>
                <a:lnTo>
                  <a:pt x="2985" y="4704"/>
                </a:lnTo>
                <a:lnTo>
                  <a:pt x="3099" y="4672"/>
                </a:lnTo>
                <a:lnTo>
                  <a:pt x="3210" y="4635"/>
                </a:lnTo>
                <a:lnTo>
                  <a:pt x="3319" y="4592"/>
                </a:lnTo>
                <a:lnTo>
                  <a:pt x="3424" y="4544"/>
                </a:lnTo>
                <a:lnTo>
                  <a:pt x="3527" y="4491"/>
                </a:lnTo>
                <a:lnTo>
                  <a:pt x="3627" y="4433"/>
                </a:lnTo>
                <a:lnTo>
                  <a:pt x="3724" y="4371"/>
                </a:lnTo>
                <a:lnTo>
                  <a:pt x="3818" y="4305"/>
                </a:lnTo>
                <a:lnTo>
                  <a:pt x="3908" y="4233"/>
                </a:lnTo>
                <a:lnTo>
                  <a:pt x="3995" y="4158"/>
                </a:lnTo>
                <a:lnTo>
                  <a:pt x="4078" y="4078"/>
                </a:lnTo>
                <a:lnTo>
                  <a:pt x="4157" y="3996"/>
                </a:lnTo>
                <a:lnTo>
                  <a:pt x="4233" y="3909"/>
                </a:lnTo>
                <a:lnTo>
                  <a:pt x="4303" y="3818"/>
                </a:lnTo>
                <a:lnTo>
                  <a:pt x="4370" y="3725"/>
                </a:lnTo>
                <a:lnTo>
                  <a:pt x="4432" y="3628"/>
                </a:lnTo>
                <a:lnTo>
                  <a:pt x="4490" y="3528"/>
                </a:lnTo>
                <a:lnTo>
                  <a:pt x="4543" y="3425"/>
                </a:lnTo>
                <a:lnTo>
                  <a:pt x="4590" y="3319"/>
                </a:lnTo>
                <a:lnTo>
                  <a:pt x="4634" y="3210"/>
                </a:lnTo>
                <a:lnTo>
                  <a:pt x="4671" y="3099"/>
                </a:lnTo>
                <a:lnTo>
                  <a:pt x="4704" y="2986"/>
                </a:lnTo>
                <a:lnTo>
                  <a:pt x="4730" y="2871"/>
                </a:lnTo>
                <a:lnTo>
                  <a:pt x="4751" y="2754"/>
                </a:lnTo>
                <a:lnTo>
                  <a:pt x="4767" y="2634"/>
                </a:lnTo>
                <a:lnTo>
                  <a:pt x="4776" y="2513"/>
                </a:lnTo>
                <a:lnTo>
                  <a:pt x="4779" y="2390"/>
                </a:lnTo>
                <a:lnTo>
                  <a:pt x="4776" y="2268"/>
                </a:lnTo>
                <a:lnTo>
                  <a:pt x="4767" y="2146"/>
                </a:lnTo>
                <a:lnTo>
                  <a:pt x="4751" y="2027"/>
                </a:lnTo>
                <a:lnTo>
                  <a:pt x="4730" y="1910"/>
                </a:lnTo>
                <a:lnTo>
                  <a:pt x="4704" y="1795"/>
                </a:lnTo>
                <a:lnTo>
                  <a:pt x="4671" y="1681"/>
                </a:lnTo>
                <a:lnTo>
                  <a:pt x="4634" y="1571"/>
                </a:lnTo>
                <a:lnTo>
                  <a:pt x="4590" y="1462"/>
                </a:lnTo>
                <a:lnTo>
                  <a:pt x="4543" y="1356"/>
                </a:lnTo>
                <a:lnTo>
                  <a:pt x="4490" y="1253"/>
                </a:lnTo>
                <a:lnTo>
                  <a:pt x="4432" y="1153"/>
                </a:lnTo>
                <a:lnTo>
                  <a:pt x="4370" y="1056"/>
                </a:lnTo>
                <a:lnTo>
                  <a:pt x="4303" y="962"/>
                </a:lnTo>
                <a:lnTo>
                  <a:pt x="4233" y="872"/>
                </a:lnTo>
                <a:lnTo>
                  <a:pt x="4157" y="785"/>
                </a:lnTo>
                <a:lnTo>
                  <a:pt x="4078" y="702"/>
                </a:lnTo>
                <a:lnTo>
                  <a:pt x="3995" y="623"/>
                </a:lnTo>
                <a:lnTo>
                  <a:pt x="3908" y="547"/>
                </a:lnTo>
                <a:lnTo>
                  <a:pt x="3818" y="476"/>
                </a:lnTo>
                <a:lnTo>
                  <a:pt x="3724" y="410"/>
                </a:lnTo>
                <a:lnTo>
                  <a:pt x="3627" y="348"/>
                </a:lnTo>
                <a:lnTo>
                  <a:pt x="3527" y="290"/>
                </a:lnTo>
                <a:lnTo>
                  <a:pt x="3424" y="237"/>
                </a:lnTo>
                <a:lnTo>
                  <a:pt x="3319" y="189"/>
                </a:lnTo>
                <a:lnTo>
                  <a:pt x="3210" y="146"/>
                </a:lnTo>
                <a:lnTo>
                  <a:pt x="3099" y="108"/>
                </a:lnTo>
                <a:lnTo>
                  <a:pt x="2985" y="77"/>
                </a:lnTo>
                <a:lnTo>
                  <a:pt x="2870" y="49"/>
                </a:lnTo>
                <a:lnTo>
                  <a:pt x="2752" y="29"/>
                </a:lnTo>
                <a:lnTo>
                  <a:pt x="2633" y="14"/>
                </a:lnTo>
                <a:lnTo>
                  <a:pt x="2513" y="4"/>
                </a:lnTo>
                <a:lnTo>
                  <a:pt x="2389" y="0"/>
                </a:lnTo>
                <a:lnTo>
                  <a:pt x="2267" y="4"/>
                </a:lnTo>
                <a:lnTo>
                  <a:pt x="2146" y="14"/>
                </a:lnTo>
                <a:lnTo>
                  <a:pt x="2026" y="29"/>
                </a:lnTo>
                <a:lnTo>
                  <a:pt x="1909" y="49"/>
                </a:lnTo>
                <a:lnTo>
                  <a:pt x="1793" y="77"/>
                </a:lnTo>
                <a:lnTo>
                  <a:pt x="1680" y="108"/>
                </a:lnTo>
                <a:lnTo>
                  <a:pt x="1569" y="146"/>
                </a:lnTo>
                <a:lnTo>
                  <a:pt x="1461" y="189"/>
                </a:lnTo>
                <a:lnTo>
                  <a:pt x="1355" y="237"/>
                </a:lnTo>
                <a:lnTo>
                  <a:pt x="1252" y="290"/>
                </a:lnTo>
                <a:lnTo>
                  <a:pt x="1152" y="348"/>
                </a:lnTo>
                <a:lnTo>
                  <a:pt x="1055" y="410"/>
                </a:lnTo>
                <a:lnTo>
                  <a:pt x="962" y="476"/>
                </a:lnTo>
                <a:lnTo>
                  <a:pt x="871" y="547"/>
                </a:lnTo>
                <a:lnTo>
                  <a:pt x="784" y="623"/>
                </a:lnTo>
                <a:lnTo>
                  <a:pt x="701" y="702"/>
                </a:lnTo>
                <a:lnTo>
                  <a:pt x="622" y="785"/>
                </a:lnTo>
                <a:lnTo>
                  <a:pt x="547" y="872"/>
                </a:lnTo>
                <a:lnTo>
                  <a:pt x="475" y="962"/>
                </a:lnTo>
                <a:lnTo>
                  <a:pt x="409" y="1056"/>
                </a:lnTo>
                <a:lnTo>
                  <a:pt x="346" y="1153"/>
                </a:lnTo>
                <a:lnTo>
                  <a:pt x="289" y="1253"/>
                </a:lnTo>
                <a:lnTo>
                  <a:pt x="236" y="1356"/>
                </a:lnTo>
                <a:lnTo>
                  <a:pt x="188" y="1462"/>
                </a:lnTo>
                <a:lnTo>
                  <a:pt x="145" y="1571"/>
                </a:lnTo>
                <a:lnTo>
                  <a:pt x="108" y="1681"/>
                </a:lnTo>
                <a:lnTo>
                  <a:pt x="75" y="1795"/>
                </a:lnTo>
                <a:lnTo>
                  <a:pt x="48" y="1910"/>
                </a:lnTo>
                <a:lnTo>
                  <a:pt x="27" y="2027"/>
                </a:lnTo>
                <a:lnTo>
                  <a:pt x="12" y="2146"/>
                </a:lnTo>
                <a:lnTo>
                  <a:pt x="3" y="2268"/>
                </a:lnTo>
                <a:lnTo>
                  <a:pt x="0" y="2390"/>
                </a:lnTo>
                <a:lnTo>
                  <a:pt x="3" y="2513"/>
                </a:lnTo>
                <a:lnTo>
                  <a:pt x="12" y="2634"/>
                </a:lnTo>
                <a:lnTo>
                  <a:pt x="27" y="2754"/>
                </a:lnTo>
                <a:lnTo>
                  <a:pt x="48" y="2871"/>
                </a:lnTo>
                <a:lnTo>
                  <a:pt x="75" y="2986"/>
                </a:lnTo>
                <a:lnTo>
                  <a:pt x="108" y="3099"/>
                </a:lnTo>
                <a:lnTo>
                  <a:pt x="145" y="3210"/>
                </a:lnTo>
                <a:lnTo>
                  <a:pt x="188" y="3319"/>
                </a:lnTo>
                <a:lnTo>
                  <a:pt x="236" y="3425"/>
                </a:lnTo>
                <a:lnTo>
                  <a:pt x="289" y="3528"/>
                </a:lnTo>
                <a:lnTo>
                  <a:pt x="346" y="3628"/>
                </a:lnTo>
                <a:lnTo>
                  <a:pt x="409" y="3725"/>
                </a:lnTo>
                <a:lnTo>
                  <a:pt x="475" y="3818"/>
                </a:lnTo>
                <a:lnTo>
                  <a:pt x="547" y="3909"/>
                </a:lnTo>
                <a:lnTo>
                  <a:pt x="622" y="3996"/>
                </a:lnTo>
                <a:lnTo>
                  <a:pt x="701" y="4078"/>
                </a:lnTo>
                <a:lnTo>
                  <a:pt x="784" y="4158"/>
                </a:lnTo>
                <a:lnTo>
                  <a:pt x="871" y="4233"/>
                </a:lnTo>
                <a:lnTo>
                  <a:pt x="962" y="4305"/>
                </a:lnTo>
                <a:lnTo>
                  <a:pt x="1055" y="4371"/>
                </a:lnTo>
                <a:lnTo>
                  <a:pt x="1152" y="4433"/>
                </a:lnTo>
                <a:lnTo>
                  <a:pt x="1252" y="4491"/>
                </a:lnTo>
                <a:lnTo>
                  <a:pt x="1355" y="4544"/>
                </a:lnTo>
                <a:lnTo>
                  <a:pt x="1461" y="4592"/>
                </a:lnTo>
                <a:lnTo>
                  <a:pt x="1569" y="4635"/>
                </a:lnTo>
                <a:lnTo>
                  <a:pt x="1680" y="4672"/>
                </a:lnTo>
                <a:lnTo>
                  <a:pt x="1793" y="4704"/>
                </a:lnTo>
                <a:lnTo>
                  <a:pt x="1909" y="4732"/>
                </a:lnTo>
                <a:lnTo>
                  <a:pt x="2026" y="4752"/>
                </a:lnTo>
                <a:lnTo>
                  <a:pt x="2146" y="4767"/>
                </a:lnTo>
                <a:lnTo>
                  <a:pt x="2267" y="4776"/>
                </a:lnTo>
                <a:lnTo>
                  <a:pt x="2389" y="4779"/>
                </a:lnTo>
                <a:close/>
              </a:path>
            </a:pathLst>
          </a:custGeom>
          <a:noFill/>
          <a:ln w="9525">
            <a:noFill/>
            <a:round/>
            <a:headEnd/>
            <a:tailEnd/>
          </a:ln>
        </p:spPr>
        <p:txBody>
          <a:bodyPr vert="horz" wrap="square" lIns="91416" tIns="45708" rIns="91416" bIns="45708" numCol="1" anchor="ctr" anchorCtr="0" compatLnSpc="1">
            <a:prstTxWarp prst="textNoShape">
              <a:avLst/>
            </a:prstTxWarp>
          </a:bodyPr>
          <a:lstStyle/>
          <a:p>
            <a:pPr algn="ctr">
              <a:defRPr/>
            </a:pPr>
            <a:endParaRPr lang="zh-CN" altLang="en-US" sz="1500" kern="0" dirty="0">
              <a:solidFill>
                <a:srgbClr val="000000"/>
              </a:solidFill>
              <a:latin typeface="宋体" panose="02010600030101010101" pitchFamily="2" charset="-122"/>
              <a:cs typeface="Arial" panose="020B0604020202020204" pitchFamily="34" charset="0"/>
            </a:endParaRPr>
          </a:p>
        </p:txBody>
      </p:sp>
      <p:sp>
        <p:nvSpPr>
          <p:cNvPr id="175" name="Freeform 6"/>
          <p:cNvSpPr>
            <a:spLocks/>
          </p:cNvSpPr>
          <p:nvPr/>
        </p:nvSpPr>
        <p:spPr bwMode="auto">
          <a:xfrm>
            <a:off x="4971271" y="2888689"/>
            <a:ext cx="720332" cy="719363"/>
          </a:xfrm>
          <a:custGeom>
            <a:avLst/>
            <a:gdLst/>
            <a:ahLst/>
            <a:cxnLst>
              <a:cxn ang="0">
                <a:pos x="2041" y="3695"/>
              </a:cxn>
              <a:cxn ang="0">
                <a:pos x="2314" y="3646"/>
              </a:cxn>
              <a:cxn ang="0">
                <a:pos x="2572" y="3558"/>
              </a:cxn>
              <a:cxn ang="0">
                <a:pos x="2811" y="3435"/>
              </a:cxn>
              <a:cxn ang="0">
                <a:pos x="3028" y="3280"/>
              </a:cxn>
              <a:cxn ang="0">
                <a:pos x="3222" y="3096"/>
              </a:cxn>
              <a:cxn ang="0">
                <a:pos x="3387" y="2887"/>
              </a:cxn>
              <a:cxn ang="0">
                <a:pos x="3521" y="2653"/>
              </a:cxn>
              <a:cxn ang="0">
                <a:pos x="3620" y="2402"/>
              </a:cxn>
              <a:cxn ang="0">
                <a:pos x="3683" y="2134"/>
              </a:cxn>
              <a:cxn ang="0">
                <a:pos x="3704" y="1853"/>
              </a:cxn>
              <a:cxn ang="0">
                <a:pos x="3683" y="1570"/>
              </a:cxn>
              <a:cxn ang="0">
                <a:pos x="3620" y="1302"/>
              </a:cxn>
              <a:cxn ang="0">
                <a:pos x="3521" y="1051"/>
              </a:cxn>
              <a:cxn ang="0">
                <a:pos x="3387" y="818"/>
              </a:cxn>
              <a:cxn ang="0">
                <a:pos x="3222" y="608"/>
              </a:cxn>
              <a:cxn ang="0">
                <a:pos x="3028" y="424"/>
              </a:cxn>
              <a:cxn ang="0">
                <a:pos x="2811" y="269"/>
              </a:cxn>
              <a:cxn ang="0">
                <a:pos x="2572" y="146"/>
              </a:cxn>
              <a:cxn ang="0">
                <a:pos x="2314" y="59"/>
              </a:cxn>
              <a:cxn ang="0">
                <a:pos x="2041" y="10"/>
              </a:cxn>
              <a:cxn ang="0">
                <a:pos x="1757" y="3"/>
              </a:cxn>
              <a:cxn ang="0">
                <a:pos x="1479" y="38"/>
              </a:cxn>
              <a:cxn ang="0">
                <a:pos x="1216" y="113"/>
              </a:cxn>
              <a:cxn ang="0">
                <a:pos x="971" y="224"/>
              </a:cxn>
              <a:cxn ang="0">
                <a:pos x="745" y="369"/>
              </a:cxn>
              <a:cxn ang="0">
                <a:pos x="544" y="544"/>
              </a:cxn>
              <a:cxn ang="0">
                <a:pos x="369" y="745"/>
              </a:cxn>
              <a:cxn ang="0">
                <a:pos x="224" y="971"/>
              </a:cxn>
              <a:cxn ang="0">
                <a:pos x="113" y="1217"/>
              </a:cxn>
              <a:cxn ang="0">
                <a:pos x="37" y="1480"/>
              </a:cxn>
              <a:cxn ang="0">
                <a:pos x="3" y="1757"/>
              </a:cxn>
              <a:cxn ang="0">
                <a:pos x="10" y="2041"/>
              </a:cxn>
              <a:cxn ang="0">
                <a:pos x="59" y="2314"/>
              </a:cxn>
              <a:cxn ang="0">
                <a:pos x="145" y="2572"/>
              </a:cxn>
              <a:cxn ang="0">
                <a:pos x="269" y="2811"/>
              </a:cxn>
              <a:cxn ang="0">
                <a:pos x="424" y="3028"/>
              </a:cxn>
              <a:cxn ang="0">
                <a:pos x="608" y="3222"/>
              </a:cxn>
              <a:cxn ang="0">
                <a:pos x="818" y="3387"/>
              </a:cxn>
              <a:cxn ang="0">
                <a:pos x="1050" y="3521"/>
              </a:cxn>
              <a:cxn ang="0">
                <a:pos x="1302" y="3620"/>
              </a:cxn>
              <a:cxn ang="0">
                <a:pos x="1570" y="3683"/>
              </a:cxn>
              <a:cxn ang="0">
                <a:pos x="1852" y="3704"/>
              </a:cxn>
            </a:cxnLst>
            <a:rect l="0" t="0" r="r" b="b"/>
            <a:pathLst>
              <a:path w="3704" h="3704">
                <a:moveTo>
                  <a:pt x="1852" y="3704"/>
                </a:moveTo>
                <a:lnTo>
                  <a:pt x="1947" y="3702"/>
                </a:lnTo>
                <a:lnTo>
                  <a:pt x="2041" y="3695"/>
                </a:lnTo>
                <a:lnTo>
                  <a:pt x="2134" y="3683"/>
                </a:lnTo>
                <a:lnTo>
                  <a:pt x="2224" y="3666"/>
                </a:lnTo>
                <a:lnTo>
                  <a:pt x="2314" y="3646"/>
                </a:lnTo>
                <a:lnTo>
                  <a:pt x="2402" y="3620"/>
                </a:lnTo>
                <a:lnTo>
                  <a:pt x="2487" y="3591"/>
                </a:lnTo>
                <a:lnTo>
                  <a:pt x="2572" y="3558"/>
                </a:lnTo>
                <a:lnTo>
                  <a:pt x="2653" y="3521"/>
                </a:lnTo>
                <a:lnTo>
                  <a:pt x="2734" y="3480"/>
                </a:lnTo>
                <a:lnTo>
                  <a:pt x="2811" y="3435"/>
                </a:lnTo>
                <a:lnTo>
                  <a:pt x="2887" y="3387"/>
                </a:lnTo>
                <a:lnTo>
                  <a:pt x="2959" y="3335"/>
                </a:lnTo>
                <a:lnTo>
                  <a:pt x="3028" y="3280"/>
                </a:lnTo>
                <a:lnTo>
                  <a:pt x="3096" y="3222"/>
                </a:lnTo>
                <a:lnTo>
                  <a:pt x="3161" y="3161"/>
                </a:lnTo>
                <a:lnTo>
                  <a:pt x="3222" y="3096"/>
                </a:lnTo>
                <a:lnTo>
                  <a:pt x="3280" y="3028"/>
                </a:lnTo>
                <a:lnTo>
                  <a:pt x="3335" y="2959"/>
                </a:lnTo>
                <a:lnTo>
                  <a:pt x="3387" y="2887"/>
                </a:lnTo>
                <a:lnTo>
                  <a:pt x="3435" y="2811"/>
                </a:lnTo>
                <a:lnTo>
                  <a:pt x="3480" y="2734"/>
                </a:lnTo>
                <a:lnTo>
                  <a:pt x="3521" y="2653"/>
                </a:lnTo>
                <a:lnTo>
                  <a:pt x="3558" y="2572"/>
                </a:lnTo>
                <a:lnTo>
                  <a:pt x="3591" y="2487"/>
                </a:lnTo>
                <a:lnTo>
                  <a:pt x="3620" y="2402"/>
                </a:lnTo>
                <a:lnTo>
                  <a:pt x="3646" y="2314"/>
                </a:lnTo>
                <a:lnTo>
                  <a:pt x="3666" y="2224"/>
                </a:lnTo>
                <a:lnTo>
                  <a:pt x="3683" y="2134"/>
                </a:lnTo>
                <a:lnTo>
                  <a:pt x="3695" y="2041"/>
                </a:lnTo>
                <a:lnTo>
                  <a:pt x="3702" y="1947"/>
                </a:lnTo>
                <a:lnTo>
                  <a:pt x="3704" y="1853"/>
                </a:lnTo>
                <a:lnTo>
                  <a:pt x="3702" y="1757"/>
                </a:lnTo>
                <a:lnTo>
                  <a:pt x="3695" y="1663"/>
                </a:lnTo>
                <a:lnTo>
                  <a:pt x="3683" y="1570"/>
                </a:lnTo>
                <a:lnTo>
                  <a:pt x="3666" y="1480"/>
                </a:lnTo>
                <a:lnTo>
                  <a:pt x="3646" y="1390"/>
                </a:lnTo>
                <a:lnTo>
                  <a:pt x="3620" y="1302"/>
                </a:lnTo>
                <a:lnTo>
                  <a:pt x="3591" y="1217"/>
                </a:lnTo>
                <a:lnTo>
                  <a:pt x="3558" y="1132"/>
                </a:lnTo>
                <a:lnTo>
                  <a:pt x="3521" y="1051"/>
                </a:lnTo>
                <a:lnTo>
                  <a:pt x="3480" y="971"/>
                </a:lnTo>
                <a:lnTo>
                  <a:pt x="3435" y="893"/>
                </a:lnTo>
                <a:lnTo>
                  <a:pt x="3387" y="818"/>
                </a:lnTo>
                <a:lnTo>
                  <a:pt x="3335" y="745"/>
                </a:lnTo>
                <a:lnTo>
                  <a:pt x="3280" y="676"/>
                </a:lnTo>
                <a:lnTo>
                  <a:pt x="3222" y="608"/>
                </a:lnTo>
                <a:lnTo>
                  <a:pt x="3161" y="544"/>
                </a:lnTo>
                <a:lnTo>
                  <a:pt x="3096" y="482"/>
                </a:lnTo>
                <a:lnTo>
                  <a:pt x="3028" y="424"/>
                </a:lnTo>
                <a:lnTo>
                  <a:pt x="2959" y="369"/>
                </a:lnTo>
                <a:lnTo>
                  <a:pt x="2887" y="317"/>
                </a:lnTo>
                <a:lnTo>
                  <a:pt x="2811" y="269"/>
                </a:lnTo>
                <a:lnTo>
                  <a:pt x="2734" y="224"/>
                </a:lnTo>
                <a:lnTo>
                  <a:pt x="2653" y="183"/>
                </a:lnTo>
                <a:lnTo>
                  <a:pt x="2572" y="146"/>
                </a:lnTo>
                <a:lnTo>
                  <a:pt x="2487" y="113"/>
                </a:lnTo>
                <a:lnTo>
                  <a:pt x="2402" y="84"/>
                </a:lnTo>
                <a:lnTo>
                  <a:pt x="2314" y="59"/>
                </a:lnTo>
                <a:lnTo>
                  <a:pt x="2224" y="38"/>
                </a:lnTo>
                <a:lnTo>
                  <a:pt x="2134" y="21"/>
                </a:lnTo>
                <a:lnTo>
                  <a:pt x="2041" y="10"/>
                </a:lnTo>
                <a:lnTo>
                  <a:pt x="1947" y="3"/>
                </a:lnTo>
                <a:lnTo>
                  <a:pt x="1852" y="0"/>
                </a:lnTo>
                <a:lnTo>
                  <a:pt x="1757" y="3"/>
                </a:lnTo>
                <a:lnTo>
                  <a:pt x="1663" y="10"/>
                </a:lnTo>
                <a:lnTo>
                  <a:pt x="1570" y="21"/>
                </a:lnTo>
                <a:lnTo>
                  <a:pt x="1479" y="38"/>
                </a:lnTo>
                <a:lnTo>
                  <a:pt x="1390" y="59"/>
                </a:lnTo>
                <a:lnTo>
                  <a:pt x="1302" y="84"/>
                </a:lnTo>
                <a:lnTo>
                  <a:pt x="1216" y="113"/>
                </a:lnTo>
                <a:lnTo>
                  <a:pt x="1132" y="146"/>
                </a:lnTo>
                <a:lnTo>
                  <a:pt x="1050" y="183"/>
                </a:lnTo>
                <a:lnTo>
                  <a:pt x="971" y="224"/>
                </a:lnTo>
                <a:lnTo>
                  <a:pt x="892" y="269"/>
                </a:lnTo>
                <a:lnTo>
                  <a:pt x="818" y="317"/>
                </a:lnTo>
                <a:lnTo>
                  <a:pt x="745" y="369"/>
                </a:lnTo>
                <a:lnTo>
                  <a:pt x="675" y="424"/>
                </a:lnTo>
                <a:lnTo>
                  <a:pt x="608" y="482"/>
                </a:lnTo>
                <a:lnTo>
                  <a:pt x="544" y="544"/>
                </a:lnTo>
                <a:lnTo>
                  <a:pt x="482" y="608"/>
                </a:lnTo>
                <a:lnTo>
                  <a:pt x="424" y="676"/>
                </a:lnTo>
                <a:lnTo>
                  <a:pt x="369" y="745"/>
                </a:lnTo>
                <a:lnTo>
                  <a:pt x="317" y="818"/>
                </a:lnTo>
                <a:lnTo>
                  <a:pt x="269" y="893"/>
                </a:lnTo>
                <a:lnTo>
                  <a:pt x="224" y="971"/>
                </a:lnTo>
                <a:lnTo>
                  <a:pt x="183" y="1051"/>
                </a:lnTo>
                <a:lnTo>
                  <a:pt x="145" y="1132"/>
                </a:lnTo>
                <a:lnTo>
                  <a:pt x="113" y="1217"/>
                </a:lnTo>
                <a:lnTo>
                  <a:pt x="83" y="1302"/>
                </a:lnTo>
                <a:lnTo>
                  <a:pt x="59" y="1390"/>
                </a:lnTo>
                <a:lnTo>
                  <a:pt x="37" y="1480"/>
                </a:lnTo>
                <a:lnTo>
                  <a:pt x="21" y="1570"/>
                </a:lnTo>
                <a:lnTo>
                  <a:pt x="10" y="1663"/>
                </a:lnTo>
                <a:lnTo>
                  <a:pt x="3" y="1757"/>
                </a:lnTo>
                <a:lnTo>
                  <a:pt x="0" y="1853"/>
                </a:lnTo>
                <a:lnTo>
                  <a:pt x="3" y="1947"/>
                </a:lnTo>
                <a:lnTo>
                  <a:pt x="10" y="2041"/>
                </a:lnTo>
                <a:lnTo>
                  <a:pt x="21" y="2134"/>
                </a:lnTo>
                <a:lnTo>
                  <a:pt x="37" y="2224"/>
                </a:lnTo>
                <a:lnTo>
                  <a:pt x="59" y="2314"/>
                </a:lnTo>
                <a:lnTo>
                  <a:pt x="83" y="2402"/>
                </a:lnTo>
                <a:lnTo>
                  <a:pt x="113" y="2487"/>
                </a:lnTo>
                <a:lnTo>
                  <a:pt x="145" y="2572"/>
                </a:lnTo>
                <a:lnTo>
                  <a:pt x="183" y="2653"/>
                </a:lnTo>
                <a:lnTo>
                  <a:pt x="224" y="2734"/>
                </a:lnTo>
                <a:lnTo>
                  <a:pt x="269" y="2811"/>
                </a:lnTo>
                <a:lnTo>
                  <a:pt x="317" y="2887"/>
                </a:lnTo>
                <a:lnTo>
                  <a:pt x="369" y="2959"/>
                </a:lnTo>
                <a:lnTo>
                  <a:pt x="424" y="3028"/>
                </a:lnTo>
                <a:lnTo>
                  <a:pt x="482" y="3096"/>
                </a:lnTo>
                <a:lnTo>
                  <a:pt x="544" y="3161"/>
                </a:lnTo>
                <a:lnTo>
                  <a:pt x="608" y="3222"/>
                </a:lnTo>
                <a:lnTo>
                  <a:pt x="675" y="3280"/>
                </a:lnTo>
                <a:lnTo>
                  <a:pt x="745" y="3335"/>
                </a:lnTo>
                <a:lnTo>
                  <a:pt x="818" y="3387"/>
                </a:lnTo>
                <a:lnTo>
                  <a:pt x="892" y="3435"/>
                </a:lnTo>
                <a:lnTo>
                  <a:pt x="971" y="3480"/>
                </a:lnTo>
                <a:lnTo>
                  <a:pt x="1050" y="3521"/>
                </a:lnTo>
                <a:lnTo>
                  <a:pt x="1132" y="3558"/>
                </a:lnTo>
                <a:lnTo>
                  <a:pt x="1216" y="3591"/>
                </a:lnTo>
                <a:lnTo>
                  <a:pt x="1302" y="3620"/>
                </a:lnTo>
                <a:lnTo>
                  <a:pt x="1390" y="3646"/>
                </a:lnTo>
                <a:lnTo>
                  <a:pt x="1479" y="3666"/>
                </a:lnTo>
                <a:lnTo>
                  <a:pt x="1570" y="3683"/>
                </a:lnTo>
                <a:lnTo>
                  <a:pt x="1663" y="3695"/>
                </a:lnTo>
                <a:lnTo>
                  <a:pt x="1757" y="3702"/>
                </a:lnTo>
                <a:lnTo>
                  <a:pt x="1852" y="3704"/>
                </a:lnTo>
                <a:close/>
              </a:path>
            </a:pathLst>
          </a:custGeom>
          <a:solidFill>
            <a:srgbClr val="FFE2B8"/>
          </a:solidFill>
          <a:ln w="9525">
            <a:noFill/>
            <a:round/>
            <a:headEnd/>
            <a:tailEnd/>
          </a:ln>
        </p:spPr>
        <p:txBody>
          <a:bodyPr vert="horz" wrap="square" lIns="91416" tIns="45708" rIns="91416" bIns="45708" numCol="1" anchor="ctr" anchorCtr="0" compatLnSpc="1">
            <a:prstTxWarp prst="textNoShape">
              <a:avLst/>
            </a:prstTxWarp>
          </a:bodyPr>
          <a:lstStyle/>
          <a:p>
            <a:pPr algn="ctr">
              <a:buClr>
                <a:srgbClr val="A2A2A2"/>
              </a:buClr>
              <a:buSzPct val="70000"/>
              <a:buFont typeface="Monotype Sorts" pitchFamily="2" charset="2"/>
              <a:buNone/>
            </a:pPr>
            <a:r>
              <a:rPr lang="zh-CN" altLang="en-US" sz="1349" dirty="0">
                <a:solidFill>
                  <a:srgbClr val="000000"/>
                </a:solidFill>
                <a:latin typeface="宋体" panose="02010600030101010101" pitchFamily="2" charset="-122"/>
              </a:rPr>
              <a:t>加速</a:t>
            </a:r>
          </a:p>
        </p:txBody>
      </p:sp>
      <p:sp>
        <p:nvSpPr>
          <p:cNvPr id="177" name="Freeform 9"/>
          <p:cNvSpPr>
            <a:spLocks/>
          </p:cNvSpPr>
          <p:nvPr/>
        </p:nvSpPr>
        <p:spPr bwMode="auto">
          <a:xfrm>
            <a:off x="3374928" y="1990307"/>
            <a:ext cx="745605" cy="745605"/>
          </a:xfrm>
          <a:custGeom>
            <a:avLst/>
            <a:gdLst/>
            <a:ahLst/>
            <a:cxnLst>
              <a:cxn ang="0">
                <a:pos x="2114" y="3826"/>
              </a:cxn>
              <a:cxn ang="0">
                <a:pos x="2397" y="3775"/>
              </a:cxn>
              <a:cxn ang="0">
                <a:pos x="2664" y="3685"/>
              </a:cxn>
              <a:cxn ang="0">
                <a:pos x="2912" y="3557"/>
              </a:cxn>
              <a:cxn ang="0">
                <a:pos x="3137" y="3397"/>
              </a:cxn>
              <a:cxn ang="0">
                <a:pos x="3337" y="3207"/>
              </a:cxn>
              <a:cxn ang="0">
                <a:pos x="3508" y="2989"/>
              </a:cxn>
              <a:cxn ang="0">
                <a:pos x="3646" y="2748"/>
              </a:cxn>
              <a:cxn ang="0">
                <a:pos x="3750" y="2487"/>
              </a:cxn>
              <a:cxn ang="0">
                <a:pos x="3815" y="2209"/>
              </a:cxn>
              <a:cxn ang="0">
                <a:pos x="3836" y="1918"/>
              </a:cxn>
              <a:cxn ang="0">
                <a:pos x="3815" y="1626"/>
              </a:cxn>
              <a:cxn ang="0">
                <a:pos x="3750" y="1349"/>
              </a:cxn>
              <a:cxn ang="0">
                <a:pos x="3646" y="1087"/>
              </a:cxn>
              <a:cxn ang="0">
                <a:pos x="3508" y="847"/>
              </a:cxn>
              <a:cxn ang="0">
                <a:pos x="3337" y="630"/>
              </a:cxn>
              <a:cxn ang="0">
                <a:pos x="3137" y="439"/>
              </a:cxn>
              <a:cxn ang="0">
                <a:pos x="2912" y="278"/>
              </a:cxn>
              <a:cxn ang="0">
                <a:pos x="2664" y="151"/>
              </a:cxn>
              <a:cxn ang="0">
                <a:pos x="2397" y="60"/>
              </a:cxn>
              <a:cxn ang="0">
                <a:pos x="2114" y="10"/>
              </a:cxn>
              <a:cxn ang="0">
                <a:pos x="1820" y="2"/>
              </a:cxn>
              <a:cxn ang="0">
                <a:pos x="1533" y="39"/>
              </a:cxn>
              <a:cxn ang="0">
                <a:pos x="1260" y="117"/>
              </a:cxn>
              <a:cxn ang="0">
                <a:pos x="1005" y="232"/>
              </a:cxn>
              <a:cxn ang="0">
                <a:pos x="772" y="382"/>
              </a:cxn>
              <a:cxn ang="0">
                <a:pos x="563" y="562"/>
              </a:cxn>
              <a:cxn ang="0">
                <a:pos x="382" y="771"/>
              </a:cxn>
              <a:cxn ang="0">
                <a:pos x="233" y="1005"/>
              </a:cxn>
              <a:cxn ang="0">
                <a:pos x="117" y="1259"/>
              </a:cxn>
              <a:cxn ang="0">
                <a:pos x="39" y="1533"/>
              </a:cxn>
              <a:cxn ang="0">
                <a:pos x="3" y="1820"/>
              </a:cxn>
              <a:cxn ang="0">
                <a:pos x="10" y="2113"/>
              </a:cxn>
              <a:cxn ang="0">
                <a:pos x="60" y="2397"/>
              </a:cxn>
              <a:cxn ang="0">
                <a:pos x="151" y="2664"/>
              </a:cxn>
              <a:cxn ang="0">
                <a:pos x="278" y="2911"/>
              </a:cxn>
              <a:cxn ang="0">
                <a:pos x="439" y="3136"/>
              </a:cxn>
              <a:cxn ang="0">
                <a:pos x="630" y="3336"/>
              </a:cxn>
              <a:cxn ang="0">
                <a:pos x="847" y="3507"/>
              </a:cxn>
              <a:cxn ang="0">
                <a:pos x="1088" y="3646"/>
              </a:cxn>
              <a:cxn ang="0">
                <a:pos x="1349" y="3749"/>
              </a:cxn>
              <a:cxn ang="0">
                <a:pos x="1627" y="3814"/>
              </a:cxn>
              <a:cxn ang="0">
                <a:pos x="1918" y="3836"/>
              </a:cxn>
            </a:cxnLst>
            <a:rect l="0" t="0" r="r" b="b"/>
            <a:pathLst>
              <a:path w="3836" h="3836">
                <a:moveTo>
                  <a:pt x="1918" y="3836"/>
                </a:moveTo>
                <a:lnTo>
                  <a:pt x="2017" y="3833"/>
                </a:lnTo>
                <a:lnTo>
                  <a:pt x="2114" y="3826"/>
                </a:lnTo>
                <a:lnTo>
                  <a:pt x="2210" y="3814"/>
                </a:lnTo>
                <a:lnTo>
                  <a:pt x="2304" y="3797"/>
                </a:lnTo>
                <a:lnTo>
                  <a:pt x="2397" y="3775"/>
                </a:lnTo>
                <a:lnTo>
                  <a:pt x="2488" y="3749"/>
                </a:lnTo>
                <a:lnTo>
                  <a:pt x="2576" y="3719"/>
                </a:lnTo>
                <a:lnTo>
                  <a:pt x="2664" y="3685"/>
                </a:lnTo>
                <a:lnTo>
                  <a:pt x="2749" y="3646"/>
                </a:lnTo>
                <a:lnTo>
                  <a:pt x="2831" y="3604"/>
                </a:lnTo>
                <a:lnTo>
                  <a:pt x="2912" y="3557"/>
                </a:lnTo>
                <a:lnTo>
                  <a:pt x="2989" y="3507"/>
                </a:lnTo>
                <a:lnTo>
                  <a:pt x="3065" y="3454"/>
                </a:lnTo>
                <a:lnTo>
                  <a:pt x="3137" y="3397"/>
                </a:lnTo>
                <a:lnTo>
                  <a:pt x="3207" y="3336"/>
                </a:lnTo>
                <a:lnTo>
                  <a:pt x="3273" y="3273"/>
                </a:lnTo>
                <a:lnTo>
                  <a:pt x="3337" y="3207"/>
                </a:lnTo>
                <a:lnTo>
                  <a:pt x="3398" y="3136"/>
                </a:lnTo>
                <a:lnTo>
                  <a:pt x="3455" y="3064"/>
                </a:lnTo>
                <a:lnTo>
                  <a:pt x="3508" y="2989"/>
                </a:lnTo>
                <a:lnTo>
                  <a:pt x="3558" y="2911"/>
                </a:lnTo>
                <a:lnTo>
                  <a:pt x="3605" y="2831"/>
                </a:lnTo>
                <a:lnTo>
                  <a:pt x="3646" y="2748"/>
                </a:lnTo>
                <a:lnTo>
                  <a:pt x="3685" y="2664"/>
                </a:lnTo>
                <a:lnTo>
                  <a:pt x="3720" y="2576"/>
                </a:lnTo>
                <a:lnTo>
                  <a:pt x="3750" y="2487"/>
                </a:lnTo>
                <a:lnTo>
                  <a:pt x="3776" y="2397"/>
                </a:lnTo>
                <a:lnTo>
                  <a:pt x="3797" y="2304"/>
                </a:lnTo>
                <a:lnTo>
                  <a:pt x="3815" y="2209"/>
                </a:lnTo>
                <a:lnTo>
                  <a:pt x="3827" y="2113"/>
                </a:lnTo>
                <a:lnTo>
                  <a:pt x="3834" y="2017"/>
                </a:lnTo>
                <a:lnTo>
                  <a:pt x="3836" y="1918"/>
                </a:lnTo>
                <a:lnTo>
                  <a:pt x="3834" y="1820"/>
                </a:lnTo>
                <a:lnTo>
                  <a:pt x="3827" y="1722"/>
                </a:lnTo>
                <a:lnTo>
                  <a:pt x="3815" y="1626"/>
                </a:lnTo>
                <a:lnTo>
                  <a:pt x="3797" y="1533"/>
                </a:lnTo>
                <a:lnTo>
                  <a:pt x="3776" y="1440"/>
                </a:lnTo>
                <a:lnTo>
                  <a:pt x="3750" y="1349"/>
                </a:lnTo>
                <a:lnTo>
                  <a:pt x="3720" y="1259"/>
                </a:lnTo>
                <a:lnTo>
                  <a:pt x="3685" y="1173"/>
                </a:lnTo>
                <a:lnTo>
                  <a:pt x="3646" y="1087"/>
                </a:lnTo>
                <a:lnTo>
                  <a:pt x="3605" y="1005"/>
                </a:lnTo>
                <a:lnTo>
                  <a:pt x="3558" y="924"/>
                </a:lnTo>
                <a:lnTo>
                  <a:pt x="3508" y="847"/>
                </a:lnTo>
                <a:lnTo>
                  <a:pt x="3455" y="771"/>
                </a:lnTo>
                <a:lnTo>
                  <a:pt x="3398" y="699"/>
                </a:lnTo>
                <a:lnTo>
                  <a:pt x="3337" y="630"/>
                </a:lnTo>
                <a:lnTo>
                  <a:pt x="3273" y="562"/>
                </a:lnTo>
                <a:lnTo>
                  <a:pt x="3207" y="499"/>
                </a:lnTo>
                <a:lnTo>
                  <a:pt x="3137" y="439"/>
                </a:lnTo>
                <a:lnTo>
                  <a:pt x="3065" y="382"/>
                </a:lnTo>
                <a:lnTo>
                  <a:pt x="2989" y="328"/>
                </a:lnTo>
                <a:lnTo>
                  <a:pt x="2912" y="278"/>
                </a:lnTo>
                <a:lnTo>
                  <a:pt x="2831" y="232"/>
                </a:lnTo>
                <a:lnTo>
                  <a:pt x="2749" y="190"/>
                </a:lnTo>
                <a:lnTo>
                  <a:pt x="2664" y="151"/>
                </a:lnTo>
                <a:lnTo>
                  <a:pt x="2576" y="117"/>
                </a:lnTo>
                <a:lnTo>
                  <a:pt x="2488" y="87"/>
                </a:lnTo>
                <a:lnTo>
                  <a:pt x="2397" y="60"/>
                </a:lnTo>
                <a:lnTo>
                  <a:pt x="2304" y="39"/>
                </a:lnTo>
                <a:lnTo>
                  <a:pt x="2210" y="22"/>
                </a:lnTo>
                <a:lnTo>
                  <a:pt x="2114" y="10"/>
                </a:lnTo>
                <a:lnTo>
                  <a:pt x="2017" y="2"/>
                </a:lnTo>
                <a:lnTo>
                  <a:pt x="1918" y="0"/>
                </a:lnTo>
                <a:lnTo>
                  <a:pt x="1820" y="2"/>
                </a:lnTo>
                <a:lnTo>
                  <a:pt x="1722" y="10"/>
                </a:lnTo>
                <a:lnTo>
                  <a:pt x="1627" y="22"/>
                </a:lnTo>
                <a:lnTo>
                  <a:pt x="1533" y="39"/>
                </a:lnTo>
                <a:lnTo>
                  <a:pt x="1440" y="60"/>
                </a:lnTo>
                <a:lnTo>
                  <a:pt x="1349" y="87"/>
                </a:lnTo>
                <a:lnTo>
                  <a:pt x="1260" y="117"/>
                </a:lnTo>
                <a:lnTo>
                  <a:pt x="1173" y="151"/>
                </a:lnTo>
                <a:lnTo>
                  <a:pt x="1088" y="190"/>
                </a:lnTo>
                <a:lnTo>
                  <a:pt x="1005" y="232"/>
                </a:lnTo>
                <a:lnTo>
                  <a:pt x="926" y="278"/>
                </a:lnTo>
                <a:lnTo>
                  <a:pt x="847" y="328"/>
                </a:lnTo>
                <a:lnTo>
                  <a:pt x="772" y="382"/>
                </a:lnTo>
                <a:lnTo>
                  <a:pt x="699" y="439"/>
                </a:lnTo>
                <a:lnTo>
                  <a:pt x="630" y="499"/>
                </a:lnTo>
                <a:lnTo>
                  <a:pt x="563" y="562"/>
                </a:lnTo>
                <a:lnTo>
                  <a:pt x="500" y="630"/>
                </a:lnTo>
                <a:lnTo>
                  <a:pt x="439" y="699"/>
                </a:lnTo>
                <a:lnTo>
                  <a:pt x="382" y="771"/>
                </a:lnTo>
                <a:lnTo>
                  <a:pt x="328" y="847"/>
                </a:lnTo>
                <a:lnTo>
                  <a:pt x="278" y="924"/>
                </a:lnTo>
                <a:lnTo>
                  <a:pt x="233" y="1005"/>
                </a:lnTo>
                <a:lnTo>
                  <a:pt x="190" y="1087"/>
                </a:lnTo>
                <a:lnTo>
                  <a:pt x="151" y="1173"/>
                </a:lnTo>
                <a:lnTo>
                  <a:pt x="117" y="1259"/>
                </a:lnTo>
                <a:lnTo>
                  <a:pt x="87" y="1349"/>
                </a:lnTo>
                <a:lnTo>
                  <a:pt x="60" y="1440"/>
                </a:lnTo>
                <a:lnTo>
                  <a:pt x="39" y="1533"/>
                </a:lnTo>
                <a:lnTo>
                  <a:pt x="23" y="1626"/>
                </a:lnTo>
                <a:lnTo>
                  <a:pt x="10" y="1722"/>
                </a:lnTo>
                <a:lnTo>
                  <a:pt x="3" y="1820"/>
                </a:lnTo>
                <a:lnTo>
                  <a:pt x="0" y="1918"/>
                </a:lnTo>
                <a:lnTo>
                  <a:pt x="3" y="2017"/>
                </a:lnTo>
                <a:lnTo>
                  <a:pt x="10" y="2113"/>
                </a:lnTo>
                <a:lnTo>
                  <a:pt x="23" y="2209"/>
                </a:lnTo>
                <a:lnTo>
                  <a:pt x="39" y="2304"/>
                </a:lnTo>
                <a:lnTo>
                  <a:pt x="60" y="2397"/>
                </a:lnTo>
                <a:lnTo>
                  <a:pt x="87" y="2487"/>
                </a:lnTo>
                <a:lnTo>
                  <a:pt x="117" y="2576"/>
                </a:lnTo>
                <a:lnTo>
                  <a:pt x="151" y="2664"/>
                </a:lnTo>
                <a:lnTo>
                  <a:pt x="190" y="2748"/>
                </a:lnTo>
                <a:lnTo>
                  <a:pt x="233" y="2831"/>
                </a:lnTo>
                <a:lnTo>
                  <a:pt x="278" y="2911"/>
                </a:lnTo>
                <a:lnTo>
                  <a:pt x="328" y="2989"/>
                </a:lnTo>
                <a:lnTo>
                  <a:pt x="382" y="3064"/>
                </a:lnTo>
                <a:lnTo>
                  <a:pt x="439" y="3136"/>
                </a:lnTo>
                <a:lnTo>
                  <a:pt x="500" y="3207"/>
                </a:lnTo>
                <a:lnTo>
                  <a:pt x="563" y="3273"/>
                </a:lnTo>
                <a:lnTo>
                  <a:pt x="630" y="3336"/>
                </a:lnTo>
                <a:lnTo>
                  <a:pt x="699" y="3397"/>
                </a:lnTo>
                <a:lnTo>
                  <a:pt x="772" y="3454"/>
                </a:lnTo>
                <a:lnTo>
                  <a:pt x="847" y="3507"/>
                </a:lnTo>
                <a:lnTo>
                  <a:pt x="926" y="3557"/>
                </a:lnTo>
                <a:lnTo>
                  <a:pt x="1005" y="3604"/>
                </a:lnTo>
                <a:lnTo>
                  <a:pt x="1088" y="3646"/>
                </a:lnTo>
                <a:lnTo>
                  <a:pt x="1173" y="3685"/>
                </a:lnTo>
                <a:lnTo>
                  <a:pt x="1260" y="3719"/>
                </a:lnTo>
                <a:lnTo>
                  <a:pt x="1349" y="3749"/>
                </a:lnTo>
                <a:lnTo>
                  <a:pt x="1440" y="3775"/>
                </a:lnTo>
                <a:lnTo>
                  <a:pt x="1533" y="3797"/>
                </a:lnTo>
                <a:lnTo>
                  <a:pt x="1627" y="3814"/>
                </a:lnTo>
                <a:lnTo>
                  <a:pt x="1722" y="3826"/>
                </a:lnTo>
                <a:lnTo>
                  <a:pt x="1820" y="3833"/>
                </a:lnTo>
                <a:lnTo>
                  <a:pt x="1918" y="3836"/>
                </a:lnTo>
                <a:close/>
              </a:path>
            </a:pathLst>
          </a:custGeom>
          <a:solidFill>
            <a:srgbClr val="C00000"/>
          </a:solidFill>
          <a:ln w="9525">
            <a:noFill/>
            <a:round/>
            <a:headEnd/>
            <a:tailEnd/>
          </a:ln>
        </p:spPr>
        <p:txBody>
          <a:bodyPr vert="horz" wrap="square" lIns="91416" tIns="45708" rIns="91416" bIns="45708" numCol="1" anchor="ctr" anchorCtr="0" compatLnSpc="1">
            <a:prstTxWarp prst="textNoShape">
              <a:avLst/>
            </a:prstTxWarp>
          </a:bodyPr>
          <a:lstStyle/>
          <a:p>
            <a:pPr algn="ctr">
              <a:buClr>
                <a:srgbClr val="A2A2A2"/>
              </a:buClr>
              <a:buSzPct val="70000"/>
              <a:buFont typeface="Monotype Sorts" pitchFamily="2" charset="2"/>
              <a:buNone/>
            </a:pPr>
            <a:r>
              <a:rPr lang="zh-CN" altLang="en-US" sz="1349" dirty="0">
                <a:solidFill>
                  <a:schemeClr val="bg1"/>
                </a:solidFill>
                <a:latin typeface="宋体" panose="02010600030101010101" pitchFamily="2" charset="-122"/>
              </a:rPr>
              <a:t>性能</a:t>
            </a:r>
          </a:p>
        </p:txBody>
      </p:sp>
      <p:sp>
        <p:nvSpPr>
          <p:cNvPr id="178" name="Freeform 10"/>
          <p:cNvSpPr>
            <a:spLocks/>
          </p:cNvSpPr>
          <p:nvPr/>
        </p:nvSpPr>
        <p:spPr bwMode="auto">
          <a:xfrm>
            <a:off x="3448878" y="4130706"/>
            <a:ext cx="745605" cy="745605"/>
          </a:xfrm>
          <a:custGeom>
            <a:avLst/>
            <a:gdLst/>
            <a:ahLst/>
            <a:cxnLst>
              <a:cxn ang="0">
                <a:pos x="2114" y="3825"/>
              </a:cxn>
              <a:cxn ang="0">
                <a:pos x="2397" y="3774"/>
              </a:cxn>
              <a:cxn ang="0">
                <a:pos x="2664" y="3685"/>
              </a:cxn>
              <a:cxn ang="0">
                <a:pos x="2911" y="3557"/>
              </a:cxn>
              <a:cxn ang="0">
                <a:pos x="3137" y="3396"/>
              </a:cxn>
              <a:cxn ang="0">
                <a:pos x="3336" y="3206"/>
              </a:cxn>
              <a:cxn ang="0">
                <a:pos x="3508" y="2989"/>
              </a:cxn>
              <a:cxn ang="0">
                <a:pos x="3646" y="2748"/>
              </a:cxn>
              <a:cxn ang="0">
                <a:pos x="3749" y="2486"/>
              </a:cxn>
              <a:cxn ang="0">
                <a:pos x="3814" y="2209"/>
              </a:cxn>
              <a:cxn ang="0">
                <a:pos x="3836" y="1918"/>
              </a:cxn>
              <a:cxn ang="0">
                <a:pos x="3814" y="1626"/>
              </a:cxn>
              <a:cxn ang="0">
                <a:pos x="3749" y="1348"/>
              </a:cxn>
              <a:cxn ang="0">
                <a:pos x="3646" y="1087"/>
              </a:cxn>
              <a:cxn ang="0">
                <a:pos x="3508" y="847"/>
              </a:cxn>
              <a:cxn ang="0">
                <a:pos x="3336" y="629"/>
              </a:cxn>
              <a:cxn ang="0">
                <a:pos x="3137" y="438"/>
              </a:cxn>
              <a:cxn ang="0">
                <a:pos x="2911" y="278"/>
              </a:cxn>
              <a:cxn ang="0">
                <a:pos x="2664" y="151"/>
              </a:cxn>
              <a:cxn ang="0">
                <a:pos x="2397" y="60"/>
              </a:cxn>
              <a:cxn ang="0">
                <a:pos x="2114" y="9"/>
              </a:cxn>
              <a:cxn ang="0">
                <a:pos x="1820" y="2"/>
              </a:cxn>
              <a:cxn ang="0">
                <a:pos x="1533" y="39"/>
              </a:cxn>
              <a:cxn ang="0">
                <a:pos x="1260" y="116"/>
              </a:cxn>
              <a:cxn ang="0">
                <a:pos x="1005" y="231"/>
              </a:cxn>
              <a:cxn ang="0">
                <a:pos x="771" y="381"/>
              </a:cxn>
              <a:cxn ang="0">
                <a:pos x="563" y="562"/>
              </a:cxn>
              <a:cxn ang="0">
                <a:pos x="382" y="771"/>
              </a:cxn>
              <a:cxn ang="0">
                <a:pos x="232" y="1005"/>
              </a:cxn>
              <a:cxn ang="0">
                <a:pos x="117" y="1259"/>
              </a:cxn>
              <a:cxn ang="0">
                <a:pos x="39" y="1531"/>
              </a:cxn>
              <a:cxn ang="0">
                <a:pos x="2" y="1819"/>
              </a:cxn>
              <a:cxn ang="0">
                <a:pos x="10" y="2113"/>
              </a:cxn>
              <a:cxn ang="0">
                <a:pos x="60" y="2396"/>
              </a:cxn>
              <a:cxn ang="0">
                <a:pos x="151" y="2663"/>
              </a:cxn>
              <a:cxn ang="0">
                <a:pos x="278" y="2910"/>
              </a:cxn>
              <a:cxn ang="0">
                <a:pos x="439" y="3136"/>
              </a:cxn>
              <a:cxn ang="0">
                <a:pos x="630" y="3336"/>
              </a:cxn>
              <a:cxn ang="0">
                <a:pos x="847" y="3507"/>
              </a:cxn>
              <a:cxn ang="0">
                <a:pos x="1087" y="3646"/>
              </a:cxn>
              <a:cxn ang="0">
                <a:pos x="1349" y="3749"/>
              </a:cxn>
              <a:cxn ang="0">
                <a:pos x="1626" y="3813"/>
              </a:cxn>
              <a:cxn ang="0">
                <a:pos x="1918" y="3835"/>
              </a:cxn>
            </a:cxnLst>
            <a:rect l="0" t="0" r="r" b="b"/>
            <a:pathLst>
              <a:path w="3836" h="3835">
                <a:moveTo>
                  <a:pt x="1918" y="3835"/>
                </a:moveTo>
                <a:lnTo>
                  <a:pt x="2017" y="3832"/>
                </a:lnTo>
                <a:lnTo>
                  <a:pt x="2114" y="3825"/>
                </a:lnTo>
                <a:lnTo>
                  <a:pt x="2209" y="3813"/>
                </a:lnTo>
                <a:lnTo>
                  <a:pt x="2304" y="3797"/>
                </a:lnTo>
                <a:lnTo>
                  <a:pt x="2397" y="3774"/>
                </a:lnTo>
                <a:lnTo>
                  <a:pt x="2488" y="3749"/>
                </a:lnTo>
                <a:lnTo>
                  <a:pt x="2576" y="3718"/>
                </a:lnTo>
                <a:lnTo>
                  <a:pt x="2664" y="3685"/>
                </a:lnTo>
                <a:lnTo>
                  <a:pt x="2748" y="3646"/>
                </a:lnTo>
                <a:lnTo>
                  <a:pt x="2831" y="3603"/>
                </a:lnTo>
                <a:lnTo>
                  <a:pt x="2911" y="3557"/>
                </a:lnTo>
                <a:lnTo>
                  <a:pt x="2989" y="3507"/>
                </a:lnTo>
                <a:lnTo>
                  <a:pt x="3064" y="3453"/>
                </a:lnTo>
                <a:lnTo>
                  <a:pt x="3137" y="3396"/>
                </a:lnTo>
                <a:lnTo>
                  <a:pt x="3207" y="3336"/>
                </a:lnTo>
                <a:lnTo>
                  <a:pt x="3273" y="3273"/>
                </a:lnTo>
                <a:lnTo>
                  <a:pt x="3336" y="3206"/>
                </a:lnTo>
                <a:lnTo>
                  <a:pt x="3398" y="3136"/>
                </a:lnTo>
                <a:lnTo>
                  <a:pt x="3455" y="3064"/>
                </a:lnTo>
                <a:lnTo>
                  <a:pt x="3508" y="2989"/>
                </a:lnTo>
                <a:lnTo>
                  <a:pt x="3558" y="2910"/>
                </a:lnTo>
                <a:lnTo>
                  <a:pt x="3604" y="2831"/>
                </a:lnTo>
                <a:lnTo>
                  <a:pt x="3646" y="2748"/>
                </a:lnTo>
                <a:lnTo>
                  <a:pt x="3685" y="2663"/>
                </a:lnTo>
                <a:lnTo>
                  <a:pt x="3720" y="2576"/>
                </a:lnTo>
                <a:lnTo>
                  <a:pt x="3749" y="2486"/>
                </a:lnTo>
                <a:lnTo>
                  <a:pt x="3776" y="2396"/>
                </a:lnTo>
                <a:lnTo>
                  <a:pt x="3797" y="2303"/>
                </a:lnTo>
                <a:lnTo>
                  <a:pt x="3814" y="2209"/>
                </a:lnTo>
                <a:lnTo>
                  <a:pt x="3827" y="2113"/>
                </a:lnTo>
                <a:lnTo>
                  <a:pt x="3834" y="2015"/>
                </a:lnTo>
                <a:lnTo>
                  <a:pt x="3836" y="1918"/>
                </a:lnTo>
                <a:lnTo>
                  <a:pt x="3834" y="1819"/>
                </a:lnTo>
                <a:lnTo>
                  <a:pt x="3827" y="1722"/>
                </a:lnTo>
                <a:lnTo>
                  <a:pt x="3814" y="1626"/>
                </a:lnTo>
                <a:lnTo>
                  <a:pt x="3797" y="1531"/>
                </a:lnTo>
                <a:lnTo>
                  <a:pt x="3776" y="1439"/>
                </a:lnTo>
                <a:lnTo>
                  <a:pt x="3749" y="1348"/>
                </a:lnTo>
                <a:lnTo>
                  <a:pt x="3720" y="1259"/>
                </a:lnTo>
                <a:lnTo>
                  <a:pt x="3685" y="1172"/>
                </a:lnTo>
                <a:lnTo>
                  <a:pt x="3646" y="1087"/>
                </a:lnTo>
                <a:lnTo>
                  <a:pt x="3604" y="1005"/>
                </a:lnTo>
                <a:lnTo>
                  <a:pt x="3558" y="924"/>
                </a:lnTo>
                <a:lnTo>
                  <a:pt x="3508" y="847"/>
                </a:lnTo>
                <a:lnTo>
                  <a:pt x="3455" y="771"/>
                </a:lnTo>
                <a:lnTo>
                  <a:pt x="3398" y="699"/>
                </a:lnTo>
                <a:lnTo>
                  <a:pt x="3336" y="629"/>
                </a:lnTo>
                <a:lnTo>
                  <a:pt x="3273" y="562"/>
                </a:lnTo>
                <a:lnTo>
                  <a:pt x="3207" y="499"/>
                </a:lnTo>
                <a:lnTo>
                  <a:pt x="3137" y="438"/>
                </a:lnTo>
                <a:lnTo>
                  <a:pt x="3064" y="381"/>
                </a:lnTo>
                <a:lnTo>
                  <a:pt x="2989" y="328"/>
                </a:lnTo>
                <a:lnTo>
                  <a:pt x="2911" y="278"/>
                </a:lnTo>
                <a:lnTo>
                  <a:pt x="2831" y="231"/>
                </a:lnTo>
                <a:lnTo>
                  <a:pt x="2748" y="189"/>
                </a:lnTo>
                <a:lnTo>
                  <a:pt x="2664" y="151"/>
                </a:lnTo>
                <a:lnTo>
                  <a:pt x="2576" y="116"/>
                </a:lnTo>
                <a:lnTo>
                  <a:pt x="2488" y="85"/>
                </a:lnTo>
                <a:lnTo>
                  <a:pt x="2397" y="60"/>
                </a:lnTo>
                <a:lnTo>
                  <a:pt x="2304" y="39"/>
                </a:lnTo>
                <a:lnTo>
                  <a:pt x="2209" y="21"/>
                </a:lnTo>
                <a:lnTo>
                  <a:pt x="2114" y="9"/>
                </a:lnTo>
                <a:lnTo>
                  <a:pt x="2017" y="2"/>
                </a:lnTo>
                <a:lnTo>
                  <a:pt x="1918" y="0"/>
                </a:lnTo>
                <a:lnTo>
                  <a:pt x="1820" y="2"/>
                </a:lnTo>
                <a:lnTo>
                  <a:pt x="1722" y="9"/>
                </a:lnTo>
                <a:lnTo>
                  <a:pt x="1626" y="21"/>
                </a:lnTo>
                <a:lnTo>
                  <a:pt x="1533" y="39"/>
                </a:lnTo>
                <a:lnTo>
                  <a:pt x="1440" y="60"/>
                </a:lnTo>
                <a:lnTo>
                  <a:pt x="1349" y="85"/>
                </a:lnTo>
                <a:lnTo>
                  <a:pt x="1260" y="116"/>
                </a:lnTo>
                <a:lnTo>
                  <a:pt x="1173" y="151"/>
                </a:lnTo>
                <a:lnTo>
                  <a:pt x="1087" y="189"/>
                </a:lnTo>
                <a:lnTo>
                  <a:pt x="1005" y="231"/>
                </a:lnTo>
                <a:lnTo>
                  <a:pt x="924" y="278"/>
                </a:lnTo>
                <a:lnTo>
                  <a:pt x="847" y="328"/>
                </a:lnTo>
                <a:lnTo>
                  <a:pt x="771" y="381"/>
                </a:lnTo>
                <a:lnTo>
                  <a:pt x="699" y="438"/>
                </a:lnTo>
                <a:lnTo>
                  <a:pt x="630" y="499"/>
                </a:lnTo>
                <a:lnTo>
                  <a:pt x="563" y="562"/>
                </a:lnTo>
                <a:lnTo>
                  <a:pt x="499" y="629"/>
                </a:lnTo>
                <a:lnTo>
                  <a:pt x="439" y="699"/>
                </a:lnTo>
                <a:lnTo>
                  <a:pt x="382" y="771"/>
                </a:lnTo>
                <a:lnTo>
                  <a:pt x="328" y="847"/>
                </a:lnTo>
                <a:lnTo>
                  <a:pt x="278" y="924"/>
                </a:lnTo>
                <a:lnTo>
                  <a:pt x="232" y="1005"/>
                </a:lnTo>
                <a:lnTo>
                  <a:pt x="190" y="1087"/>
                </a:lnTo>
                <a:lnTo>
                  <a:pt x="151" y="1172"/>
                </a:lnTo>
                <a:lnTo>
                  <a:pt x="117" y="1259"/>
                </a:lnTo>
                <a:lnTo>
                  <a:pt x="87" y="1348"/>
                </a:lnTo>
                <a:lnTo>
                  <a:pt x="60" y="1439"/>
                </a:lnTo>
                <a:lnTo>
                  <a:pt x="39" y="1531"/>
                </a:lnTo>
                <a:lnTo>
                  <a:pt x="22" y="1626"/>
                </a:lnTo>
                <a:lnTo>
                  <a:pt x="10" y="1722"/>
                </a:lnTo>
                <a:lnTo>
                  <a:pt x="2" y="1819"/>
                </a:lnTo>
                <a:lnTo>
                  <a:pt x="0" y="1918"/>
                </a:lnTo>
                <a:lnTo>
                  <a:pt x="2" y="2015"/>
                </a:lnTo>
                <a:lnTo>
                  <a:pt x="10" y="2113"/>
                </a:lnTo>
                <a:lnTo>
                  <a:pt x="22" y="2209"/>
                </a:lnTo>
                <a:lnTo>
                  <a:pt x="39" y="2303"/>
                </a:lnTo>
                <a:lnTo>
                  <a:pt x="60" y="2396"/>
                </a:lnTo>
                <a:lnTo>
                  <a:pt x="87" y="2486"/>
                </a:lnTo>
                <a:lnTo>
                  <a:pt x="117" y="2576"/>
                </a:lnTo>
                <a:lnTo>
                  <a:pt x="151" y="2663"/>
                </a:lnTo>
                <a:lnTo>
                  <a:pt x="190" y="2748"/>
                </a:lnTo>
                <a:lnTo>
                  <a:pt x="232" y="2831"/>
                </a:lnTo>
                <a:lnTo>
                  <a:pt x="278" y="2910"/>
                </a:lnTo>
                <a:lnTo>
                  <a:pt x="328" y="2989"/>
                </a:lnTo>
                <a:lnTo>
                  <a:pt x="382" y="3064"/>
                </a:lnTo>
                <a:lnTo>
                  <a:pt x="439" y="3136"/>
                </a:lnTo>
                <a:lnTo>
                  <a:pt x="499" y="3206"/>
                </a:lnTo>
                <a:lnTo>
                  <a:pt x="563" y="3273"/>
                </a:lnTo>
                <a:lnTo>
                  <a:pt x="630" y="3336"/>
                </a:lnTo>
                <a:lnTo>
                  <a:pt x="699" y="3396"/>
                </a:lnTo>
                <a:lnTo>
                  <a:pt x="771" y="3453"/>
                </a:lnTo>
                <a:lnTo>
                  <a:pt x="847" y="3507"/>
                </a:lnTo>
                <a:lnTo>
                  <a:pt x="924" y="3557"/>
                </a:lnTo>
                <a:lnTo>
                  <a:pt x="1005" y="3603"/>
                </a:lnTo>
                <a:lnTo>
                  <a:pt x="1087" y="3646"/>
                </a:lnTo>
                <a:lnTo>
                  <a:pt x="1173" y="3685"/>
                </a:lnTo>
                <a:lnTo>
                  <a:pt x="1260" y="3718"/>
                </a:lnTo>
                <a:lnTo>
                  <a:pt x="1349" y="3749"/>
                </a:lnTo>
                <a:lnTo>
                  <a:pt x="1440" y="3774"/>
                </a:lnTo>
                <a:lnTo>
                  <a:pt x="1533" y="3797"/>
                </a:lnTo>
                <a:lnTo>
                  <a:pt x="1626" y="3813"/>
                </a:lnTo>
                <a:lnTo>
                  <a:pt x="1722" y="3825"/>
                </a:lnTo>
                <a:lnTo>
                  <a:pt x="1820" y="3832"/>
                </a:lnTo>
                <a:lnTo>
                  <a:pt x="1918" y="3835"/>
                </a:lnTo>
                <a:close/>
              </a:path>
            </a:pathLst>
          </a:custGeom>
          <a:solidFill>
            <a:srgbClr val="FF9933"/>
          </a:solidFill>
          <a:ln w="9525">
            <a:noFill/>
            <a:round/>
            <a:headEnd/>
            <a:tailEnd/>
          </a:ln>
        </p:spPr>
        <p:txBody>
          <a:bodyPr vert="horz" wrap="square" lIns="91416" tIns="45708" rIns="91416" bIns="45708" numCol="1" anchor="ctr" anchorCtr="0" compatLnSpc="1">
            <a:prstTxWarp prst="textNoShape">
              <a:avLst/>
            </a:prstTxWarp>
          </a:bodyPr>
          <a:lstStyle/>
          <a:p>
            <a:pPr algn="ctr">
              <a:buClr>
                <a:srgbClr val="A2A2A2"/>
              </a:buClr>
              <a:buSzPct val="70000"/>
              <a:buFont typeface="Monotype Sorts" pitchFamily="2" charset="2"/>
              <a:buNone/>
            </a:pPr>
            <a:r>
              <a:rPr lang="zh-CN" altLang="en-US" sz="1349" dirty="0">
                <a:solidFill>
                  <a:srgbClr val="000000"/>
                </a:solidFill>
                <a:latin typeface="宋体" panose="02010600030101010101" pitchFamily="2" charset="-122"/>
              </a:rPr>
              <a:t>集成</a:t>
            </a:r>
            <a:endParaRPr lang="en-US" altLang="zh-CN" sz="1349" dirty="0">
              <a:solidFill>
                <a:srgbClr val="000000"/>
              </a:solidFill>
              <a:latin typeface="宋体" panose="02010600030101010101" pitchFamily="2" charset="-122"/>
            </a:endParaRPr>
          </a:p>
        </p:txBody>
      </p:sp>
      <p:sp>
        <p:nvSpPr>
          <p:cNvPr id="4" name="矩形 3"/>
          <p:cNvSpPr/>
          <p:nvPr/>
        </p:nvSpPr>
        <p:spPr>
          <a:xfrm>
            <a:off x="504589" y="1622724"/>
            <a:ext cx="2985629" cy="1075744"/>
          </a:xfrm>
          <a:prstGeom prst="rect">
            <a:avLst/>
          </a:prstGeom>
        </p:spPr>
        <p:txBody>
          <a:bodyPr wrap="square">
            <a:spAutoFit/>
          </a:bodyPr>
          <a:lstStyle/>
          <a:p>
            <a:pPr>
              <a:lnSpc>
                <a:spcPct val="130000"/>
              </a:lnSpc>
              <a:defRPr/>
            </a:pPr>
            <a:r>
              <a:rPr lang="en-US" altLang="zh-CN" sz="1000" dirty="0">
                <a:solidFill>
                  <a:srgbClr val="C00000"/>
                </a:solidFill>
                <a:latin typeface="宋体" panose="02010600030101010101" pitchFamily="2" charset="-122"/>
              </a:rPr>
              <a:t>① CPU</a:t>
            </a:r>
            <a:r>
              <a:rPr lang="zh-CN" altLang="en-US" sz="1000" dirty="0">
                <a:solidFill>
                  <a:srgbClr val="C00000"/>
                </a:solidFill>
                <a:latin typeface="宋体" panose="02010600030101010101" pitchFamily="2" charset="-122"/>
              </a:rPr>
              <a:t>性能是关键：</a:t>
            </a:r>
            <a:endParaRPr lang="en-US" altLang="zh-CN" sz="1000" dirty="0">
              <a:solidFill>
                <a:srgbClr val="C00000"/>
              </a:solidFill>
              <a:latin typeface="宋体" panose="02010600030101010101" pitchFamily="2" charset="-122"/>
            </a:endParaRPr>
          </a:p>
          <a:p>
            <a:pPr marL="162000" indent="-162000">
              <a:lnSpc>
                <a:spcPct val="130000"/>
              </a:lnSpc>
              <a:buSzPct val="60000"/>
              <a:buFont typeface="Wingdings" panose="05000000000000000000" pitchFamily="2" charset="2"/>
              <a:buChar char="l"/>
              <a:defRPr/>
            </a:pPr>
            <a:r>
              <a:rPr lang="zh-CN" altLang="en-US" sz="1000" dirty="0">
                <a:solidFill>
                  <a:srgbClr val="000000"/>
                </a:solidFill>
                <a:latin typeface="宋体" panose="02010600030101010101" pitchFamily="2" charset="-122"/>
              </a:rPr>
              <a:t>通过自研泰山核和多核，性能是</a:t>
            </a:r>
            <a:r>
              <a:rPr lang="en-US" altLang="zh-CN" sz="1000" dirty="0" err="1">
                <a:solidFill>
                  <a:srgbClr val="000000"/>
                </a:solidFill>
                <a:latin typeface="宋体" panose="02010600030101010101" pitchFamily="2" charset="-122"/>
              </a:rPr>
              <a:t>SkyLake</a:t>
            </a:r>
            <a:r>
              <a:rPr lang="en-US" altLang="zh-CN" sz="1000" dirty="0">
                <a:solidFill>
                  <a:srgbClr val="000000"/>
                </a:solidFill>
                <a:latin typeface="宋体" panose="02010600030101010101" pitchFamily="2" charset="-122"/>
              </a:rPr>
              <a:t> 6148</a:t>
            </a:r>
            <a:r>
              <a:rPr lang="zh-CN" altLang="en-US" sz="1000" dirty="0">
                <a:solidFill>
                  <a:srgbClr val="000000"/>
                </a:solidFill>
                <a:latin typeface="宋体" panose="02010600030101010101" pitchFamily="2" charset="-122"/>
              </a:rPr>
              <a:t>的</a:t>
            </a:r>
            <a:r>
              <a:rPr lang="en-US" altLang="zh-CN" sz="1000" dirty="0">
                <a:solidFill>
                  <a:srgbClr val="000000"/>
                </a:solidFill>
                <a:latin typeface="宋体" panose="02010600030101010101" pitchFamily="2" charset="-122"/>
              </a:rPr>
              <a:t>1.4</a:t>
            </a:r>
            <a:r>
              <a:rPr lang="zh-CN" altLang="en-US" sz="1000" dirty="0">
                <a:solidFill>
                  <a:srgbClr val="000000"/>
                </a:solidFill>
                <a:latin typeface="宋体" panose="02010600030101010101" pitchFamily="2" charset="-122"/>
              </a:rPr>
              <a:t>倍，达到</a:t>
            </a:r>
            <a:r>
              <a:rPr lang="zh-CN" altLang="en-US" sz="1000" dirty="0">
                <a:solidFill>
                  <a:srgbClr val="C00000"/>
                </a:solidFill>
                <a:latin typeface="宋体" panose="02010600030101010101" pitchFamily="2" charset="-122"/>
              </a:rPr>
              <a:t>下一代</a:t>
            </a:r>
            <a:r>
              <a:rPr lang="en-US" altLang="zh-CN" sz="1000" dirty="0">
                <a:solidFill>
                  <a:srgbClr val="C00000"/>
                </a:solidFill>
                <a:latin typeface="宋体" panose="02010600030101010101" pitchFamily="2" charset="-122"/>
              </a:rPr>
              <a:t>XEON V6</a:t>
            </a:r>
            <a:r>
              <a:rPr lang="zh-CN" altLang="en-US" sz="1000" dirty="0">
                <a:solidFill>
                  <a:srgbClr val="C00000"/>
                </a:solidFill>
                <a:latin typeface="宋体" panose="02010600030101010101" pitchFamily="2" charset="-122"/>
              </a:rPr>
              <a:t>性能。</a:t>
            </a:r>
            <a:endParaRPr lang="en-US" altLang="zh-CN" sz="1000" dirty="0">
              <a:solidFill>
                <a:srgbClr val="C00000"/>
              </a:solidFill>
              <a:latin typeface="宋体" panose="02010600030101010101" pitchFamily="2" charset="-122"/>
            </a:endParaRPr>
          </a:p>
          <a:p>
            <a:pPr marL="162000" indent="-162000">
              <a:lnSpc>
                <a:spcPct val="130000"/>
              </a:lnSpc>
              <a:buSzPct val="60000"/>
              <a:buFont typeface="Wingdings" panose="05000000000000000000" pitchFamily="2" charset="2"/>
              <a:buChar char="l"/>
              <a:defRPr/>
            </a:pPr>
            <a:r>
              <a:rPr lang="zh-CN" altLang="en-US" sz="1000" dirty="0">
                <a:solidFill>
                  <a:srgbClr val="000000"/>
                </a:solidFill>
                <a:latin typeface="宋体" panose="02010600030101010101" pitchFamily="2" charset="-122"/>
              </a:rPr>
              <a:t>多</a:t>
            </a:r>
            <a:r>
              <a:rPr lang="en-US" altLang="zh-CN" sz="1000" dirty="0">
                <a:solidFill>
                  <a:srgbClr val="000000"/>
                </a:solidFill>
                <a:latin typeface="宋体" panose="02010600030101010101" pitchFamily="2" charset="-122"/>
              </a:rPr>
              <a:t>P</a:t>
            </a:r>
            <a:r>
              <a:rPr lang="zh-CN" altLang="en-US" sz="1000" dirty="0">
                <a:solidFill>
                  <a:srgbClr val="000000"/>
                </a:solidFill>
                <a:latin typeface="宋体" panose="02010600030101010101" pitchFamily="2" charset="-122"/>
              </a:rPr>
              <a:t>架构支撑产品性能扩展。</a:t>
            </a:r>
            <a:endParaRPr lang="en-US" altLang="zh-CN" sz="1000" dirty="0">
              <a:solidFill>
                <a:srgbClr val="000000"/>
              </a:solidFill>
              <a:latin typeface="宋体" panose="02010600030101010101" pitchFamily="2" charset="-122"/>
            </a:endParaRPr>
          </a:p>
          <a:p>
            <a:pPr marL="162000" indent="-162000">
              <a:lnSpc>
                <a:spcPct val="130000"/>
              </a:lnSpc>
              <a:buSzPct val="60000"/>
              <a:buFont typeface="Wingdings" panose="05000000000000000000" pitchFamily="2" charset="2"/>
              <a:buChar char="l"/>
            </a:pPr>
            <a:r>
              <a:rPr lang="zh-CN" altLang="en-US" sz="1000" dirty="0">
                <a:solidFill>
                  <a:srgbClr val="000000"/>
                </a:solidFill>
                <a:latin typeface="宋体" panose="02010600030101010101" pitchFamily="2" charset="-122"/>
              </a:rPr>
              <a:t>性能不低于友商的同时，保持</a:t>
            </a:r>
            <a:r>
              <a:rPr lang="en-US" altLang="zh-CN" sz="1000" dirty="0">
                <a:solidFill>
                  <a:srgbClr val="C00000"/>
                </a:solidFill>
                <a:latin typeface="宋体" panose="02010600030101010101" pitchFamily="2" charset="-122"/>
              </a:rPr>
              <a:t>26%+</a:t>
            </a:r>
            <a:r>
              <a:rPr lang="zh-CN" altLang="en-US" sz="1000" dirty="0">
                <a:solidFill>
                  <a:srgbClr val="000000"/>
                </a:solidFill>
                <a:latin typeface="宋体" panose="02010600030101010101" pitchFamily="2" charset="-122"/>
              </a:rPr>
              <a:t>功耗优势。</a:t>
            </a:r>
            <a:endParaRPr lang="en-US" altLang="zh-CN" sz="1000" dirty="0">
              <a:solidFill>
                <a:srgbClr val="C00000"/>
              </a:solidFill>
              <a:latin typeface="宋体" panose="02010600030101010101" pitchFamily="2" charset="-122"/>
            </a:endParaRPr>
          </a:p>
        </p:txBody>
      </p:sp>
      <p:sp>
        <p:nvSpPr>
          <p:cNvPr id="7" name="矩形 6"/>
          <p:cNvSpPr/>
          <p:nvPr/>
        </p:nvSpPr>
        <p:spPr>
          <a:xfrm>
            <a:off x="501379" y="3663794"/>
            <a:ext cx="3377684" cy="675634"/>
          </a:xfrm>
          <a:prstGeom prst="rect">
            <a:avLst/>
          </a:prstGeom>
        </p:spPr>
        <p:txBody>
          <a:bodyPr wrap="square">
            <a:spAutoFit/>
          </a:bodyPr>
          <a:lstStyle/>
          <a:p>
            <a:pPr>
              <a:lnSpc>
                <a:spcPct val="130000"/>
              </a:lnSpc>
            </a:pPr>
            <a:r>
              <a:rPr lang="en-US" altLang="zh-CN" sz="1000" dirty="0">
                <a:solidFill>
                  <a:srgbClr val="C00000"/>
                </a:solidFill>
                <a:latin typeface="宋体" panose="02010600030101010101" pitchFamily="2" charset="-122"/>
              </a:rPr>
              <a:t>② SoC</a:t>
            </a:r>
            <a:r>
              <a:rPr lang="zh-CN" altLang="en-US" sz="1000" dirty="0">
                <a:solidFill>
                  <a:srgbClr val="C00000"/>
                </a:solidFill>
                <a:latin typeface="宋体" panose="02010600030101010101" pitchFamily="2" charset="-122"/>
              </a:rPr>
              <a:t>高度集成</a:t>
            </a:r>
            <a:r>
              <a:rPr lang="zh-CN" altLang="en-US" sz="1000" dirty="0">
                <a:solidFill>
                  <a:srgbClr val="000000"/>
                </a:solidFill>
                <a:latin typeface="宋体" panose="02010600030101010101" pitchFamily="2" charset="-122"/>
              </a:rPr>
              <a:t>：丰富的</a:t>
            </a:r>
            <a:r>
              <a:rPr lang="en-US" altLang="zh-CN" sz="1000" dirty="0">
                <a:solidFill>
                  <a:srgbClr val="000000"/>
                </a:solidFill>
                <a:latin typeface="宋体" panose="02010600030101010101" pitchFamily="2" charset="-122"/>
              </a:rPr>
              <a:t>IO</a:t>
            </a:r>
            <a:r>
              <a:rPr lang="zh-CN" altLang="en-US" sz="1000" dirty="0">
                <a:solidFill>
                  <a:srgbClr val="000000"/>
                </a:solidFill>
                <a:latin typeface="宋体" panose="02010600030101010101" pitchFamily="2" charset="-122"/>
              </a:rPr>
              <a:t>接口，支撑硬件极简设计</a:t>
            </a:r>
            <a:endParaRPr lang="en-US" altLang="zh-CN" sz="1000" dirty="0">
              <a:solidFill>
                <a:srgbClr val="000000"/>
              </a:solidFill>
              <a:latin typeface="宋体" panose="02010600030101010101" pitchFamily="2" charset="-122"/>
            </a:endParaRPr>
          </a:p>
          <a:p>
            <a:pPr marL="162000" indent="-162000">
              <a:lnSpc>
                <a:spcPct val="130000"/>
              </a:lnSpc>
              <a:buSzPct val="60000"/>
              <a:buFont typeface="Wingdings" panose="05000000000000000000" pitchFamily="2" charset="2"/>
              <a:buChar char="l"/>
            </a:pPr>
            <a:r>
              <a:rPr lang="en-US" altLang="zh-CN" sz="1000" dirty="0">
                <a:solidFill>
                  <a:srgbClr val="000000"/>
                </a:solidFill>
                <a:latin typeface="宋体" panose="02010600030101010101" pitchFamily="2" charset="-122"/>
              </a:rPr>
              <a:t>8 Channel DDR4</a:t>
            </a:r>
            <a:r>
              <a:rPr lang="zh-CN" altLang="en-US" sz="1000" dirty="0">
                <a:solidFill>
                  <a:srgbClr val="000000"/>
                </a:solidFill>
                <a:latin typeface="宋体" panose="02010600030101010101" pitchFamily="2" charset="-122"/>
              </a:rPr>
              <a:t>。</a:t>
            </a:r>
            <a:endParaRPr lang="en-US" altLang="zh-CN" sz="1000" dirty="0">
              <a:solidFill>
                <a:srgbClr val="000000"/>
              </a:solidFill>
              <a:latin typeface="宋体" panose="02010600030101010101" pitchFamily="2" charset="-122"/>
            </a:endParaRPr>
          </a:p>
          <a:p>
            <a:pPr marL="162000" indent="-162000">
              <a:lnSpc>
                <a:spcPct val="130000"/>
              </a:lnSpc>
              <a:buSzPct val="60000"/>
              <a:buFont typeface="Wingdings" panose="05000000000000000000" pitchFamily="2" charset="2"/>
              <a:buChar char="l"/>
            </a:pPr>
            <a:r>
              <a:rPr lang="en-US" altLang="zh-CN" sz="1000" dirty="0">
                <a:solidFill>
                  <a:srgbClr val="000000"/>
                </a:solidFill>
                <a:latin typeface="宋体" panose="02010600030101010101" pitchFamily="2" charset="-122"/>
              </a:rPr>
              <a:t>PCIe4.0</a:t>
            </a:r>
            <a:r>
              <a:rPr lang="zh-CN" altLang="en-US" sz="1000" dirty="0">
                <a:solidFill>
                  <a:srgbClr val="000000"/>
                </a:solidFill>
                <a:latin typeface="宋体" panose="02010600030101010101" pitchFamily="2" charset="-122"/>
              </a:rPr>
              <a:t>、</a:t>
            </a:r>
            <a:r>
              <a:rPr lang="en-US" altLang="zh-CN" sz="1000" dirty="0">
                <a:solidFill>
                  <a:srgbClr val="000000"/>
                </a:solidFill>
                <a:latin typeface="宋体" panose="02010600030101010101" pitchFamily="2" charset="-122"/>
              </a:rPr>
              <a:t>100GE</a:t>
            </a:r>
            <a:r>
              <a:rPr lang="zh-CN" altLang="en-US" sz="1000" dirty="0">
                <a:solidFill>
                  <a:srgbClr val="000000"/>
                </a:solidFill>
                <a:latin typeface="宋体" panose="02010600030101010101" pitchFamily="2" charset="-122"/>
              </a:rPr>
              <a:t>、</a:t>
            </a:r>
            <a:r>
              <a:rPr lang="en-US" altLang="zh-CN" sz="1000" dirty="0">
                <a:solidFill>
                  <a:srgbClr val="000000"/>
                </a:solidFill>
                <a:latin typeface="宋体" panose="02010600030101010101" pitchFamily="2" charset="-122"/>
              </a:rPr>
              <a:t>SAS3.0</a:t>
            </a:r>
            <a:r>
              <a:rPr lang="zh-CN" altLang="en-US" sz="1000" dirty="0">
                <a:solidFill>
                  <a:srgbClr val="000000"/>
                </a:solidFill>
                <a:latin typeface="宋体" panose="02010600030101010101" pitchFamily="2" charset="-122"/>
              </a:rPr>
              <a:t>、</a:t>
            </a:r>
            <a:r>
              <a:rPr lang="en-US" altLang="zh-CN" sz="1000" dirty="0">
                <a:solidFill>
                  <a:srgbClr val="000000"/>
                </a:solidFill>
                <a:latin typeface="宋体" panose="02010600030101010101" pitchFamily="2" charset="-122"/>
              </a:rPr>
              <a:t>NVME</a:t>
            </a:r>
            <a:r>
              <a:rPr lang="zh-CN" altLang="en-US" sz="1000" dirty="0">
                <a:solidFill>
                  <a:srgbClr val="000000"/>
                </a:solidFill>
                <a:latin typeface="宋体" panose="02010600030101010101" pitchFamily="2" charset="-122"/>
              </a:rPr>
              <a:t>、</a:t>
            </a:r>
            <a:r>
              <a:rPr lang="en-US" altLang="zh-CN" sz="1000" dirty="0">
                <a:solidFill>
                  <a:srgbClr val="000000"/>
                </a:solidFill>
                <a:latin typeface="宋体" panose="02010600030101010101" pitchFamily="2" charset="-122"/>
              </a:rPr>
              <a:t>RoCE v2</a:t>
            </a:r>
          </a:p>
        </p:txBody>
      </p:sp>
      <p:sp>
        <p:nvSpPr>
          <p:cNvPr id="228" name="矩形 227"/>
          <p:cNvSpPr/>
          <p:nvPr/>
        </p:nvSpPr>
        <p:spPr>
          <a:xfrm>
            <a:off x="5532034" y="1752870"/>
            <a:ext cx="2874416" cy="1515864"/>
          </a:xfrm>
          <a:prstGeom prst="rect">
            <a:avLst/>
          </a:prstGeom>
        </p:spPr>
        <p:txBody>
          <a:bodyPr wrap="square">
            <a:spAutoFit/>
          </a:bodyPr>
          <a:lstStyle/>
          <a:p>
            <a:pPr>
              <a:lnSpc>
                <a:spcPct val="130000"/>
              </a:lnSpc>
            </a:pPr>
            <a:r>
              <a:rPr lang="zh-CN" altLang="en-US" sz="1100" dirty="0">
                <a:solidFill>
                  <a:srgbClr val="C00000"/>
                </a:solidFill>
                <a:latin typeface="宋体" panose="02010600030101010101" pitchFamily="2" charset="-122"/>
              </a:rPr>
              <a:t>③ 芯片和产品</a:t>
            </a:r>
            <a:r>
              <a:rPr lang="en-US" altLang="zh-CN" sz="1100" dirty="0">
                <a:solidFill>
                  <a:srgbClr val="C00000"/>
                </a:solidFill>
                <a:latin typeface="宋体" panose="02010600030101010101" pitchFamily="2" charset="-122"/>
              </a:rPr>
              <a:t>Co-Design</a:t>
            </a:r>
            <a:r>
              <a:rPr lang="zh-CN" altLang="en-US" sz="1100" dirty="0">
                <a:solidFill>
                  <a:srgbClr val="C00000"/>
                </a:solidFill>
                <a:latin typeface="宋体" panose="02010600030101010101" pitchFamily="2" charset="-122"/>
              </a:rPr>
              <a:t>，架构创新：</a:t>
            </a:r>
            <a:r>
              <a:rPr lang="en-US" altLang="zh-CN" sz="1100" dirty="0">
                <a:solidFill>
                  <a:srgbClr val="000000"/>
                </a:solidFill>
                <a:latin typeface="宋体" panose="02010600030101010101" pitchFamily="2" charset="-122"/>
              </a:rPr>
              <a:t>X86</a:t>
            </a:r>
            <a:r>
              <a:rPr lang="zh-CN" altLang="en-US" sz="1100" dirty="0">
                <a:solidFill>
                  <a:srgbClr val="000000"/>
                </a:solidFill>
                <a:latin typeface="宋体" panose="02010600030101010101" pitchFamily="2" charset="-122"/>
              </a:rPr>
              <a:t>性能提升乏力，异构加速卸载成为常态</a:t>
            </a:r>
            <a:endParaRPr lang="en-US" altLang="zh-CN" sz="1100" dirty="0">
              <a:solidFill>
                <a:srgbClr val="000000"/>
              </a:solidFill>
              <a:latin typeface="宋体" panose="02010600030101010101" pitchFamily="2" charset="-122"/>
            </a:endParaRPr>
          </a:p>
          <a:p>
            <a:pPr marL="162000" indent="-162000">
              <a:lnSpc>
                <a:spcPct val="130000"/>
              </a:lnSpc>
              <a:buSzPct val="60000"/>
              <a:buFont typeface="Wingdings" panose="05000000000000000000" pitchFamily="2" charset="2"/>
              <a:buChar char="l"/>
            </a:pPr>
            <a:r>
              <a:rPr lang="zh-CN" altLang="en-US" sz="1000" dirty="0">
                <a:solidFill>
                  <a:srgbClr val="000000"/>
                </a:solidFill>
                <a:latin typeface="宋体" panose="02010600030101010101" pitchFamily="2" charset="-122"/>
              </a:rPr>
              <a:t>内置</a:t>
            </a:r>
            <a:r>
              <a:rPr lang="en-US" altLang="zh-CN" sz="1000" dirty="0">
                <a:solidFill>
                  <a:srgbClr val="000000"/>
                </a:solidFill>
                <a:latin typeface="宋体" panose="02010600030101010101" pitchFamily="2" charset="-122"/>
              </a:rPr>
              <a:t>RAID</a:t>
            </a:r>
            <a:r>
              <a:rPr lang="zh-CN" altLang="en-US" sz="1000" dirty="0">
                <a:solidFill>
                  <a:srgbClr val="000000"/>
                </a:solidFill>
                <a:latin typeface="宋体" panose="02010600030101010101" pitchFamily="2" charset="-122"/>
              </a:rPr>
              <a:t>、</a:t>
            </a:r>
            <a:r>
              <a:rPr lang="en-US" altLang="zh-CN" sz="1000" dirty="0">
                <a:solidFill>
                  <a:srgbClr val="000000"/>
                </a:solidFill>
                <a:latin typeface="宋体" panose="02010600030101010101" pitchFamily="2" charset="-122"/>
              </a:rPr>
              <a:t>RSA/SEC</a:t>
            </a:r>
            <a:r>
              <a:rPr lang="zh-CN" altLang="en-US" sz="1000" dirty="0">
                <a:solidFill>
                  <a:srgbClr val="000000"/>
                </a:solidFill>
                <a:latin typeface="宋体" panose="02010600030101010101" pitchFamily="2" charset="-122"/>
              </a:rPr>
              <a:t>、</a:t>
            </a:r>
            <a:r>
              <a:rPr lang="en-US" altLang="zh-CN" sz="1000" dirty="0">
                <a:solidFill>
                  <a:srgbClr val="000000"/>
                </a:solidFill>
                <a:latin typeface="宋体" panose="02010600030101010101" pitchFamily="2" charset="-122"/>
              </a:rPr>
              <a:t>GZIP</a:t>
            </a:r>
            <a:r>
              <a:rPr lang="zh-CN" altLang="en-US" sz="1000" dirty="0">
                <a:solidFill>
                  <a:srgbClr val="000000"/>
                </a:solidFill>
                <a:latin typeface="宋体" panose="02010600030101010101" pitchFamily="2" charset="-122"/>
              </a:rPr>
              <a:t>、</a:t>
            </a:r>
            <a:r>
              <a:rPr lang="en-US" altLang="zh-CN" sz="1000" dirty="0">
                <a:solidFill>
                  <a:srgbClr val="000000"/>
                </a:solidFill>
                <a:latin typeface="宋体" panose="02010600030101010101" pitchFamily="2" charset="-122"/>
              </a:rPr>
              <a:t>EC</a:t>
            </a:r>
            <a:r>
              <a:rPr lang="zh-CN" altLang="en-US" sz="1000" dirty="0">
                <a:solidFill>
                  <a:srgbClr val="000000"/>
                </a:solidFill>
                <a:latin typeface="宋体" panose="02010600030101010101" pitchFamily="2" charset="-122"/>
              </a:rPr>
              <a:t>、重删、</a:t>
            </a:r>
            <a:r>
              <a:rPr lang="en-US" altLang="zh-CN" sz="1000" dirty="0">
                <a:solidFill>
                  <a:srgbClr val="000000"/>
                </a:solidFill>
                <a:latin typeface="宋体" panose="02010600030101010101" pitchFamily="2" charset="-122"/>
              </a:rPr>
              <a:t>POE</a:t>
            </a:r>
            <a:r>
              <a:rPr lang="zh-CN" altLang="en-US" sz="1000" dirty="0">
                <a:solidFill>
                  <a:srgbClr val="000000"/>
                </a:solidFill>
                <a:latin typeface="宋体" panose="02010600030101010101" pitchFamily="2" charset="-122"/>
              </a:rPr>
              <a:t>加速，为产品提供</a:t>
            </a:r>
            <a:r>
              <a:rPr lang="en-US" altLang="zh-CN" sz="1000" dirty="0">
                <a:solidFill>
                  <a:srgbClr val="000000"/>
                </a:solidFill>
                <a:latin typeface="宋体" panose="02010600030101010101" pitchFamily="2" charset="-122"/>
              </a:rPr>
              <a:t>In-Line</a:t>
            </a:r>
            <a:r>
              <a:rPr lang="zh-CN" altLang="en-US" sz="1000" dirty="0">
                <a:solidFill>
                  <a:srgbClr val="000000"/>
                </a:solidFill>
                <a:latin typeface="宋体" panose="02010600030101010101" pitchFamily="2" charset="-122"/>
              </a:rPr>
              <a:t>业务加速，免锁队列和</a:t>
            </a:r>
            <a:r>
              <a:rPr lang="en-US" altLang="zh-CN" sz="1000" dirty="0">
                <a:solidFill>
                  <a:srgbClr val="000000"/>
                </a:solidFill>
                <a:latin typeface="宋体" panose="02010600030101010101" pitchFamily="2" charset="-122"/>
              </a:rPr>
              <a:t>SSD NVMe DMA</a:t>
            </a:r>
            <a:r>
              <a:rPr lang="zh-CN" altLang="en-US" sz="1000" dirty="0">
                <a:solidFill>
                  <a:srgbClr val="000000"/>
                </a:solidFill>
                <a:latin typeface="宋体" panose="02010600030101010101" pitchFamily="2" charset="-122"/>
              </a:rPr>
              <a:t>加速。 </a:t>
            </a:r>
            <a:endParaRPr lang="en-US" altLang="zh-CN" sz="1000" dirty="0">
              <a:solidFill>
                <a:srgbClr val="000000"/>
              </a:solidFill>
              <a:latin typeface="宋体" panose="02010600030101010101" pitchFamily="2" charset="-122"/>
            </a:endParaRPr>
          </a:p>
          <a:p>
            <a:pPr marL="162000" indent="-162000">
              <a:lnSpc>
                <a:spcPct val="130000"/>
              </a:lnSpc>
              <a:buSzPct val="60000"/>
              <a:buFont typeface="Wingdings" panose="05000000000000000000" pitchFamily="2" charset="2"/>
              <a:buChar char="l"/>
            </a:pPr>
            <a:r>
              <a:rPr lang="zh-CN" altLang="en-US" sz="1000" dirty="0">
                <a:solidFill>
                  <a:srgbClr val="000000"/>
                </a:solidFill>
                <a:latin typeface="宋体" panose="02010600030101010101" pitchFamily="2" charset="-122"/>
              </a:rPr>
              <a:t>外接扩展加速</a:t>
            </a:r>
            <a:r>
              <a:rPr lang="en-US" altLang="zh-CN" sz="1000" dirty="0">
                <a:solidFill>
                  <a:srgbClr val="000000"/>
                </a:solidFill>
                <a:latin typeface="宋体" panose="02010600030101010101" pitchFamily="2" charset="-122"/>
              </a:rPr>
              <a:t>(CCIX</a:t>
            </a:r>
            <a:r>
              <a:rPr lang="zh-CN" altLang="en-US" sz="1000" dirty="0">
                <a:solidFill>
                  <a:srgbClr val="000000"/>
                </a:solidFill>
                <a:latin typeface="宋体" panose="02010600030101010101" pitchFamily="2" charset="-122"/>
              </a:rPr>
              <a:t>、</a:t>
            </a:r>
            <a:r>
              <a:rPr lang="en-US" altLang="zh-CN" sz="1000" dirty="0">
                <a:solidFill>
                  <a:srgbClr val="000000"/>
                </a:solidFill>
                <a:latin typeface="宋体" panose="02010600030101010101" pitchFamily="2" charset="-122"/>
              </a:rPr>
              <a:t>SDI)</a:t>
            </a:r>
            <a:r>
              <a:rPr lang="zh-CN" altLang="en-US" sz="1000" dirty="0">
                <a:solidFill>
                  <a:srgbClr val="000000"/>
                </a:solidFill>
                <a:latin typeface="宋体" panose="02010600030101010101" pitchFamily="2" charset="-122"/>
              </a:rPr>
              <a:t>， 承载存储和云业务卸载架构创新。</a:t>
            </a:r>
          </a:p>
        </p:txBody>
      </p:sp>
      <p:sp>
        <p:nvSpPr>
          <p:cNvPr id="138" name="Rectangle 26"/>
          <p:cNvSpPr>
            <a:spLocks noChangeArrowheads="1"/>
          </p:cNvSpPr>
          <p:nvPr/>
        </p:nvSpPr>
        <p:spPr bwMode="auto">
          <a:xfrm>
            <a:off x="3717866" y="3864073"/>
            <a:ext cx="360650" cy="13607"/>
          </a:xfrm>
          <a:prstGeom prst="rect">
            <a:avLst/>
          </a:prstGeom>
          <a:solidFill>
            <a:srgbClr val="FF9933"/>
          </a:solidFill>
          <a:ln w="9525">
            <a:noFill/>
            <a:miter lim="800000"/>
            <a:headEnd/>
            <a:tailEnd/>
          </a:ln>
        </p:spPr>
        <p:txBody>
          <a:bodyPr vert="horz" wrap="square" lIns="91416" tIns="45708" rIns="91416" bIns="45708" numCol="1" anchor="t" anchorCtr="0" compatLnSpc="1">
            <a:prstTxWarp prst="textNoShape">
              <a:avLst/>
            </a:prstTxWarp>
          </a:bodyPr>
          <a:lstStyle/>
          <a:p>
            <a:pPr>
              <a:defRPr/>
            </a:pPr>
            <a:endParaRPr lang="zh-CN" altLang="en-US" sz="1349" kern="0" dirty="0">
              <a:solidFill>
                <a:srgbClr val="000000"/>
              </a:solidFill>
              <a:latin typeface="宋体" panose="02010600030101010101" pitchFamily="2" charset="-122"/>
            </a:endParaRPr>
          </a:p>
        </p:txBody>
      </p:sp>
      <p:sp>
        <p:nvSpPr>
          <p:cNvPr id="27" name="Rectangle 22"/>
          <p:cNvSpPr>
            <a:spLocks noChangeArrowheads="1"/>
          </p:cNvSpPr>
          <p:nvPr/>
        </p:nvSpPr>
        <p:spPr bwMode="auto">
          <a:xfrm rot="5400000">
            <a:off x="3560165" y="4032726"/>
            <a:ext cx="322740" cy="13607"/>
          </a:xfrm>
          <a:prstGeom prst="rect">
            <a:avLst/>
          </a:prstGeom>
          <a:solidFill>
            <a:srgbClr val="FF9933"/>
          </a:solidFill>
          <a:ln w="12700">
            <a:noFill/>
            <a:miter lim="800000"/>
            <a:headEnd/>
            <a:tailEnd/>
          </a:ln>
        </p:spPr>
        <p:txBody>
          <a:bodyPr vert="horz" wrap="square" lIns="91416" tIns="45708" rIns="91416" bIns="45708" numCol="1" anchor="t" anchorCtr="0" compatLnSpc="1">
            <a:prstTxWarp prst="textNoShape">
              <a:avLst/>
            </a:prstTxWarp>
          </a:bodyPr>
          <a:lstStyle/>
          <a:p>
            <a:pPr>
              <a:defRPr/>
            </a:pPr>
            <a:endParaRPr lang="zh-CN" altLang="en-US" sz="1349" kern="0" dirty="0">
              <a:solidFill>
                <a:srgbClr val="000000"/>
              </a:solidFill>
              <a:latin typeface="宋体" panose="02010600030101010101" pitchFamily="2" charset="-122"/>
            </a:endParaRPr>
          </a:p>
        </p:txBody>
      </p:sp>
      <p:pic>
        <p:nvPicPr>
          <p:cNvPr id="8" name="图片 7"/>
          <p:cNvPicPr>
            <a:picLocks noChangeAspect="1"/>
          </p:cNvPicPr>
          <p:nvPr/>
        </p:nvPicPr>
        <p:blipFill>
          <a:blip r:embed="rId3"/>
          <a:stretch>
            <a:fillRect/>
          </a:stretch>
        </p:blipFill>
        <p:spPr>
          <a:xfrm>
            <a:off x="4664165" y="3918032"/>
            <a:ext cx="3894750" cy="1572650"/>
          </a:xfrm>
          <a:prstGeom prst="rect">
            <a:avLst/>
          </a:prstGeom>
        </p:spPr>
      </p:pic>
      <p:pic>
        <p:nvPicPr>
          <p:cNvPr id="10" name="图片 9"/>
          <p:cNvPicPr>
            <a:picLocks noChangeAspect="1"/>
          </p:cNvPicPr>
          <p:nvPr/>
        </p:nvPicPr>
        <p:blipFill>
          <a:blip r:embed="rId4"/>
          <a:stretch>
            <a:fillRect/>
          </a:stretch>
        </p:blipFill>
        <p:spPr>
          <a:xfrm>
            <a:off x="570235" y="4308572"/>
            <a:ext cx="2628458" cy="1202088"/>
          </a:xfrm>
          <a:prstGeom prst="rect">
            <a:avLst/>
          </a:prstGeom>
        </p:spPr>
      </p:pic>
      <p:pic>
        <p:nvPicPr>
          <p:cNvPr id="5" name="图片 4"/>
          <p:cNvPicPr>
            <a:picLocks noChangeAspect="1"/>
          </p:cNvPicPr>
          <p:nvPr/>
        </p:nvPicPr>
        <p:blipFill>
          <a:blip r:embed="rId5"/>
          <a:stretch>
            <a:fillRect/>
          </a:stretch>
        </p:blipFill>
        <p:spPr>
          <a:xfrm>
            <a:off x="563758" y="2684390"/>
            <a:ext cx="2619104" cy="999969"/>
          </a:xfrm>
          <a:prstGeom prst="rect">
            <a:avLst/>
          </a:prstGeom>
        </p:spPr>
      </p:pic>
      <p:sp>
        <p:nvSpPr>
          <p:cNvPr id="2" name="标题 1"/>
          <p:cNvSpPr>
            <a:spLocks noGrp="1"/>
          </p:cNvSpPr>
          <p:nvPr>
            <p:ph type="title"/>
          </p:nvPr>
        </p:nvSpPr>
        <p:spPr>
          <a:xfrm>
            <a:off x="641043" y="448750"/>
            <a:ext cx="8046244" cy="485982"/>
          </a:xfrm>
        </p:spPr>
        <p:txBody>
          <a:bodyPr>
            <a:normAutofit fontScale="90000"/>
          </a:bodyPr>
          <a:lstStyle/>
          <a:p>
            <a:pPr eaLnBrk="1" hangingPunct="1"/>
            <a:r>
              <a:rPr lang="zh-CN" altLang="en-US" sz="3100" b="1" dirty="0">
                <a:solidFill>
                  <a:srgbClr val="0000FF"/>
                </a:solidFill>
                <a:latin typeface="+mj-lt"/>
                <a:ea typeface="+mj-ea"/>
              </a:rPr>
              <a:t>鲲鹏</a:t>
            </a:r>
            <a:r>
              <a:rPr lang="en-US" altLang="zh-CN" sz="3100" b="1" dirty="0">
                <a:solidFill>
                  <a:srgbClr val="0000FF"/>
                </a:solidFill>
                <a:latin typeface="+mj-lt"/>
                <a:ea typeface="+mj-ea"/>
              </a:rPr>
              <a:t>920</a:t>
            </a:r>
            <a:r>
              <a:rPr lang="zh-CN" altLang="en-US" sz="3100" b="1" dirty="0">
                <a:solidFill>
                  <a:srgbClr val="0000FF"/>
                </a:solidFill>
                <a:latin typeface="+mj-lt"/>
                <a:ea typeface="+mj-ea"/>
              </a:rPr>
              <a:t>芯片概览：高性能、高集成、异构加速</a:t>
            </a:r>
          </a:p>
        </p:txBody>
      </p:sp>
      <p:sp>
        <p:nvSpPr>
          <p:cNvPr id="137" name="Rectangle 25"/>
          <p:cNvSpPr>
            <a:spLocks noChangeArrowheads="1"/>
          </p:cNvSpPr>
          <p:nvPr/>
        </p:nvSpPr>
        <p:spPr bwMode="auto">
          <a:xfrm flipV="1">
            <a:off x="4664165" y="3261976"/>
            <a:ext cx="385349" cy="34289"/>
          </a:xfrm>
          <a:prstGeom prst="rect">
            <a:avLst/>
          </a:prstGeom>
          <a:solidFill>
            <a:srgbClr val="FFE2B8"/>
          </a:solidFill>
          <a:ln w="9525">
            <a:noFill/>
            <a:miter lim="800000"/>
            <a:headEnd/>
            <a:tailEnd/>
          </a:ln>
        </p:spPr>
        <p:txBody>
          <a:bodyPr vert="horz" wrap="square" lIns="91416" tIns="45708" rIns="91416" bIns="45708" numCol="1" anchor="t" anchorCtr="0" compatLnSpc="1">
            <a:prstTxWarp prst="textNoShape">
              <a:avLst/>
            </a:prstTxWarp>
          </a:bodyPr>
          <a:lstStyle/>
          <a:p>
            <a:pPr>
              <a:defRPr/>
            </a:pPr>
            <a:endParaRPr lang="zh-CN" altLang="en-US" sz="1349" kern="0" dirty="0">
              <a:solidFill>
                <a:srgbClr val="000000"/>
              </a:solidFill>
              <a:latin typeface="宋体" panose="02010600030101010101" pitchFamily="2" charset="-122"/>
            </a:endParaRPr>
          </a:p>
        </p:txBody>
      </p:sp>
    </p:spTree>
    <p:extLst>
      <p:ext uri="{BB962C8B-B14F-4D97-AF65-F5344CB8AC3E}">
        <p14:creationId xmlns:p14="http://schemas.microsoft.com/office/powerpoint/2010/main" val="35975833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副标题 1"/>
          <p:cNvSpPr txBox="1">
            <a:spLocks/>
          </p:cNvSpPr>
          <p:nvPr/>
        </p:nvSpPr>
        <p:spPr>
          <a:xfrm>
            <a:off x="1240899" y="4918270"/>
            <a:ext cx="1366585" cy="346577"/>
          </a:xfrm>
          <a:prstGeom prst="rect">
            <a:avLst/>
          </a:prstGeom>
        </p:spPr>
        <p:txBody>
          <a:bodyPr lIns="0" tIns="0" rIns="0" bIns="0" anchor="t">
            <a:normAutofit fontScale="40000" lnSpcReduction="20000"/>
          </a:bodyPr>
          <a:lstStyle>
            <a:lvl1pPr marL="0" indent="0" algn="l" defTabSz="1187798" rtl="0" eaLnBrk="1" latinLnBrk="0" hangingPunct="1">
              <a:lnSpc>
                <a:spcPts val="3430"/>
              </a:lnSpc>
              <a:spcBef>
                <a:spcPts val="0"/>
              </a:spcBef>
              <a:buFont typeface="Arial" panose="020B0604020202020204" pitchFamily="34" charset="0"/>
              <a:buNone/>
              <a:defRPr sz="2800" kern="1200" baseline="0">
                <a:solidFill>
                  <a:schemeClr val="tx1"/>
                </a:solidFill>
                <a:latin typeface="Microsoft YaHei" panose="020B0503020204020204" pitchFamily="34" charset="-122"/>
                <a:ea typeface="Microsoft YaHei" panose="020B0503020204020204" pitchFamily="34" charset="-122"/>
                <a:cs typeface="+mn-cs"/>
              </a:defRPr>
            </a:lvl1pPr>
            <a:lvl2pPr marL="593900" indent="0" algn="ctr"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2pPr>
            <a:lvl3pPr marL="1187798" indent="0" algn="ctr"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3pPr>
            <a:lvl4pPr marL="1781699"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4pPr>
            <a:lvl5pPr marL="2375598"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5pPr>
            <a:lvl6pPr marL="2969497"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6pPr>
            <a:lvl7pPr marL="3563396"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7pPr>
            <a:lvl8pPr marL="4157297"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8pPr>
            <a:lvl9pPr marL="4751195"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9pPr>
          </a:lstStyle>
          <a:p>
            <a:pPr algn="ctr" fontAlgn="t">
              <a:spcAft>
                <a:spcPct val="0"/>
              </a:spcAft>
            </a:pPr>
            <a:r>
              <a:rPr lang="zh-CN" altLang="en-US" sz="1199" dirty="0">
                <a:solidFill>
                  <a:srgbClr val="1D1D1A"/>
                </a:solidFill>
                <a:latin typeface="宋体" panose="02010600030101010101" pitchFamily="2" charset="-122"/>
                <a:ea typeface="宋体" panose="02010600030101010101" pitchFamily="2" charset="-122"/>
                <a:sym typeface="微软雅黑" panose="020B0503020204020204" pitchFamily="34" charset="-122"/>
              </a:rPr>
              <a:t>高集成：</a:t>
            </a:r>
            <a:r>
              <a:rPr lang="en-US" altLang="zh-CN" sz="1199" dirty="0">
                <a:solidFill>
                  <a:srgbClr val="C00000"/>
                </a:solidFill>
                <a:latin typeface="宋体" panose="02010600030101010101" pitchFamily="2" charset="-122"/>
                <a:ea typeface="宋体" panose="02010600030101010101" pitchFamily="2" charset="-122"/>
                <a:sym typeface="微软雅黑" panose="020B0503020204020204" pitchFamily="34" charset="-122"/>
              </a:rPr>
              <a:t>4in1</a:t>
            </a:r>
          </a:p>
        </p:txBody>
      </p:sp>
      <p:grpSp>
        <p:nvGrpSpPr>
          <p:cNvPr id="51" name="组合 50"/>
          <p:cNvGrpSpPr/>
          <p:nvPr/>
        </p:nvGrpSpPr>
        <p:grpSpPr>
          <a:xfrm>
            <a:off x="2974879" y="2005199"/>
            <a:ext cx="4405241" cy="3004202"/>
            <a:chOff x="881594" y="2244456"/>
            <a:chExt cx="4252657" cy="2805099"/>
          </a:xfrm>
        </p:grpSpPr>
        <p:grpSp>
          <p:nvGrpSpPr>
            <p:cNvPr id="52" name="成组"/>
            <p:cNvGrpSpPr/>
            <p:nvPr/>
          </p:nvGrpSpPr>
          <p:grpSpPr>
            <a:xfrm>
              <a:off x="881594" y="2244456"/>
              <a:ext cx="4252657" cy="2805099"/>
              <a:chOff x="0" y="0"/>
              <a:chExt cx="8818052" cy="5816485"/>
            </a:xfrm>
          </p:grpSpPr>
          <p:sp>
            <p:nvSpPr>
              <p:cNvPr id="108" name="矩形"/>
              <p:cNvSpPr/>
              <p:nvPr/>
            </p:nvSpPr>
            <p:spPr>
              <a:xfrm>
                <a:off x="13122" y="4267561"/>
                <a:ext cx="8802584" cy="1548924"/>
              </a:xfrm>
              <a:prstGeom prst="rect">
                <a:avLst/>
              </a:prstGeom>
              <a:gradFill flip="none" rotWithShape="1">
                <a:gsLst>
                  <a:gs pos="0">
                    <a:srgbClr val="30B5C5">
                      <a:alpha val="0"/>
                    </a:srgbClr>
                  </a:gs>
                  <a:gs pos="100000">
                    <a:srgbClr val="30B5C5">
                      <a:alpha val="15000"/>
                    </a:srgbClr>
                  </a:gs>
                </a:gsLst>
                <a:lin ang="16200000" scaled="0"/>
              </a:gradFill>
              <a:ln w="3175" cap="flat">
                <a:noFill/>
                <a:miter lim="400000"/>
              </a:ln>
              <a:effectLst/>
            </p:spPr>
            <p:txBody>
              <a:bodyPr wrap="square" lIns="11560" tIns="11560" rIns="11560" bIns="11560" numCol="1" anchor="ctr">
                <a:noAutofit/>
              </a:bodyPr>
              <a:lstStyle/>
              <a:p>
                <a:pPr defTabSz="815993" fontAlgn="t" hangingPunct="0">
                  <a:defRPr sz="2200" b="0">
                    <a:solidFill>
                      <a:srgbClr val="000000"/>
                    </a:solidFill>
                    <a:latin typeface="Arial"/>
                    <a:ea typeface="Arial"/>
                    <a:cs typeface="Arial"/>
                    <a:sym typeface="Arial"/>
                  </a:defRPr>
                </a:pPr>
                <a:endParaRPr sz="1199" kern="0" dirty="0">
                  <a:solidFill>
                    <a:srgbClr val="1D1D1A"/>
                  </a:solidFill>
                  <a:latin typeface="宋体" panose="02010600030101010101" pitchFamily="2" charset="-122"/>
                  <a:cs typeface="Arial"/>
                  <a:sym typeface="微软雅黑" panose="020B0503020204020204" pitchFamily="34" charset="-122"/>
                </a:endParaRPr>
              </a:p>
            </p:txBody>
          </p:sp>
          <p:sp>
            <p:nvSpPr>
              <p:cNvPr id="109" name="形状"/>
              <p:cNvSpPr/>
              <p:nvPr/>
            </p:nvSpPr>
            <p:spPr>
              <a:xfrm>
                <a:off x="10776" y="3278488"/>
                <a:ext cx="8807277" cy="963881"/>
              </a:xfrm>
              <a:custGeom>
                <a:avLst/>
                <a:gdLst/>
                <a:ahLst/>
                <a:cxnLst>
                  <a:cxn ang="0">
                    <a:pos x="wd2" y="hd2"/>
                  </a:cxn>
                  <a:cxn ang="5400000">
                    <a:pos x="wd2" y="hd2"/>
                  </a:cxn>
                  <a:cxn ang="10800000">
                    <a:pos x="wd2" y="hd2"/>
                  </a:cxn>
                  <a:cxn ang="16200000">
                    <a:pos x="wd2" y="hd2"/>
                  </a:cxn>
                </a:cxnLst>
                <a:rect l="0" t="0" r="r" b="b"/>
                <a:pathLst>
                  <a:path w="21600" h="21600" extrusionOk="0">
                    <a:moveTo>
                      <a:pt x="5112" y="803"/>
                    </a:moveTo>
                    <a:lnTo>
                      <a:pt x="0" y="21545"/>
                    </a:lnTo>
                    <a:lnTo>
                      <a:pt x="21600" y="21600"/>
                    </a:lnTo>
                    <a:lnTo>
                      <a:pt x="16523" y="0"/>
                    </a:lnTo>
                    <a:lnTo>
                      <a:pt x="5112" y="803"/>
                    </a:lnTo>
                    <a:close/>
                  </a:path>
                </a:pathLst>
              </a:custGeom>
              <a:gradFill flip="none" rotWithShape="1">
                <a:gsLst>
                  <a:gs pos="0">
                    <a:srgbClr val="30B5C5">
                      <a:alpha val="0"/>
                    </a:srgbClr>
                  </a:gs>
                  <a:gs pos="100000">
                    <a:srgbClr val="30B5C5">
                      <a:alpha val="15000"/>
                    </a:srgbClr>
                  </a:gs>
                </a:gsLst>
                <a:lin ang="5400000" scaled="0"/>
              </a:gradFill>
              <a:ln w="3175" cap="flat">
                <a:noFill/>
                <a:miter lim="400000"/>
              </a:ln>
              <a:effectLst/>
            </p:spPr>
            <p:txBody>
              <a:bodyPr wrap="square" lIns="11560" tIns="11560" rIns="11560" bIns="11560" numCol="1" anchor="ctr">
                <a:noAutofit/>
              </a:bodyPr>
              <a:lstStyle/>
              <a:p>
                <a:pPr defTabSz="815993" fontAlgn="t" hangingPunct="0">
                  <a:defRPr sz="2200" b="0">
                    <a:solidFill>
                      <a:srgbClr val="000000"/>
                    </a:solidFill>
                    <a:latin typeface="Arial"/>
                    <a:ea typeface="Arial"/>
                    <a:cs typeface="Arial"/>
                    <a:sym typeface="Arial"/>
                  </a:defRPr>
                </a:pPr>
                <a:endParaRPr sz="1199" kern="0" dirty="0">
                  <a:solidFill>
                    <a:srgbClr val="1D1D1A"/>
                  </a:solidFill>
                  <a:latin typeface="宋体" panose="02010600030101010101" pitchFamily="2" charset="-122"/>
                  <a:cs typeface="Arial"/>
                  <a:sym typeface="微软雅黑" panose="020B0503020204020204" pitchFamily="34" charset="-122"/>
                </a:endParaRPr>
              </a:p>
            </p:txBody>
          </p:sp>
          <p:sp>
            <p:nvSpPr>
              <p:cNvPr id="110" name="矩形"/>
              <p:cNvSpPr/>
              <p:nvPr/>
            </p:nvSpPr>
            <p:spPr>
              <a:xfrm rot="10800000" flipH="1">
                <a:off x="2525" y="0"/>
                <a:ext cx="8802584" cy="1552300"/>
              </a:xfrm>
              <a:prstGeom prst="rect">
                <a:avLst/>
              </a:prstGeom>
              <a:gradFill flip="none" rotWithShape="1">
                <a:gsLst>
                  <a:gs pos="0">
                    <a:srgbClr val="30B5C5">
                      <a:alpha val="0"/>
                    </a:srgbClr>
                  </a:gs>
                  <a:gs pos="100000">
                    <a:srgbClr val="30B5C5">
                      <a:alpha val="15000"/>
                    </a:srgbClr>
                  </a:gs>
                </a:gsLst>
                <a:lin ang="16200000" scaled="0"/>
              </a:gradFill>
              <a:ln w="3175" cap="flat">
                <a:noFill/>
                <a:miter lim="400000"/>
              </a:ln>
              <a:effectLst/>
            </p:spPr>
            <p:txBody>
              <a:bodyPr wrap="square" lIns="11560" tIns="11560" rIns="11560" bIns="11560" numCol="1" anchor="ctr">
                <a:noAutofit/>
              </a:bodyPr>
              <a:lstStyle/>
              <a:p>
                <a:pPr defTabSz="815993" fontAlgn="t" hangingPunct="0">
                  <a:defRPr sz="2200" b="0">
                    <a:solidFill>
                      <a:srgbClr val="000000"/>
                    </a:solidFill>
                    <a:latin typeface="Arial"/>
                    <a:ea typeface="Arial"/>
                    <a:cs typeface="Arial"/>
                    <a:sym typeface="Arial"/>
                  </a:defRPr>
                </a:pPr>
                <a:endParaRPr sz="1199" kern="0" dirty="0">
                  <a:solidFill>
                    <a:srgbClr val="1D1D1A"/>
                  </a:solidFill>
                  <a:latin typeface="宋体" panose="02010600030101010101" pitchFamily="2" charset="-122"/>
                  <a:cs typeface="Arial"/>
                  <a:sym typeface="微软雅黑" panose="020B0503020204020204" pitchFamily="34" charset="-122"/>
                </a:endParaRPr>
              </a:p>
            </p:txBody>
          </p:sp>
          <p:sp>
            <p:nvSpPr>
              <p:cNvPr id="111" name="形状"/>
              <p:cNvSpPr/>
              <p:nvPr/>
            </p:nvSpPr>
            <p:spPr>
              <a:xfrm rot="10800000" flipH="1">
                <a:off x="0" y="1577493"/>
                <a:ext cx="8807277" cy="963881"/>
              </a:xfrm>
              <a:custGeom>
                <a:avLst/>
                <a:gdLst/>
                <a:ahLst/>
                <a:cxnLst>
                  <a:cxn ang="0">
                    <a:pos x="wd2" y="hd2"/>
                  </a:cxn>
                  <a:cxn ang="5400000">
                    <a:pos x="wd2" y="hd2"/>
                  </a:cxn>
                  <a:cxn ang="10800000">
                    <a:pos x="wd2" y="hd2"/>
                  </a:cxn>
                  <a:cxn ang="16200000">
                    <a:pos x="wd2" y="hd2"/>
                  </a:cxn>
                </a:cxnLst>
                <a:rect l="0" t="0" r="r" b="b"/>
                <a:pathLst>
                  <a:path w="21600" h="21600" extrusionOk="0">
                    <a:moveTo>
                      <a:pt x="5112" y="803"/>
                    </a:moveTo>
                    <a:lnTo>
                      <a:pt x="0" y="21545"/>
                    </a:lnTo>
                    <a:lnTo>
                      <a:pt x="21600" y="21600"/>
                    </a:lnTo>
                    <a:lnTo>
                      <a:pt x="16523" y="0"/>
                    </a:lnTo>
                    <a:lnTo>
                      <a:pt x="5112" y="803"/>
                    </a:lnTo>
                    <a:close/>
                  </a:path>
                </a:pathLst>
              </a:custGeom>
              <a:gradFill flip="none" rotWithShape="1">
                <a:gsLst>
                  <a:gs pos="0">
                    <a:srgbClr val="30B5C5">
                      <a:alpha val="0"/>
                    </a:srgbClr>
                  </a:gs>
                  <a:gs pos="100000">
                    <a:srgbClr val="30B5C5">
                      <a:alpha val="15000"/>
                    </a:srgbClr>
                  </a:gs>
                </a:gsLst>
                <a:lin ang="5400000" scaled="0"/>
              </a:gradFill>
              <a:ln w="3175" cap="flat">
                <a:noFill/>
                <a:miter lim="400000"/>
              </a:ln>
              <a:effectLst/>
            </p:spPr>
            <p:txBody>
              <a:bodyPr wrap="square" lIns="11560" tIns="11560" rIns="11560" bIns="11560" numCol="1" anchor="ctr">
                <a:noAutofit/>
              </a:bodyPr>
              <a:lstStyle/>
              <a:p>
                <a:pPr defTabSz="815993" fontAlgn="t" hangingPunct="0">
                  <a:defRPr sz="2200" b="0">
                    <a:solidFill>
                      <a:srgbClr val="000000"/>
                    </a:solidFill>
                    <a:latin typeface="Arial"/>
                    <a:ea typeface="Arial"/>
                    <a:cs typeface="Arial"/>
                    <a:sym typeface="Arial"/>
                  </a:defRPr>
                </a:pPr>
                <a:endParaRPr sz="1199" kern="0" dirty="0">
                  <a:solidFill>
                    <a:srgbClr val="1D1D1A"/>
                  </a:solidFill>
                  <a:latin typeface="宋体" panose="02010600030101010101" pitchFamily="2" charset="-122"/>
                  <a:cs typeface="Arial"/>
                  <a:sym typeface="微软雅黑" panose="020B0503020204020204" pitchFamily="34" charset="-122"/>
                </a:endParaRPr>
              </a:p>
            </p:txBody>
          </p:sp>
        </p:grpSp>
        <p:sp>
          <p:nvSpPr>
            <p:cNvPr id="53" name="矩形"/>
            <p:cNvSpPr/>
            <p:nvPr/>
          </p:nvSpPr>
          <p:spPr>
            <a:xfrm>
              <a:off x="4058154" y="4463084"/>
              <a:ext cx="995960" cy="289310"/>
            </a:xfrm>
            <a:prstGeom prst="rect">
              <a:avLst/>
            </a:prstGeom>
            <a:gradFill>
              <a:gsLst>
                <a:gs pos="0">
                  <a:srgbClr val="9FA0A0">
                    <a:alpha val="30000"/>
                  </a:srgbClr>
                </a:gs>
                <a:gs pos="100000">
                  <a:srgbClr val="9FA0A0">
                    <a:alpha val="9000"/>
                  </a:srgbClr>
                </a:gs>
              </a:gsLst>
              <a:lin ang="5400000"/>
            </a:gradFill>
            <a:ln w="3175">
              <a:solidFill>
                <a:srgbClr val="FF0000">
                  <a:alpha val="30000"/>
                </a:srgbClr>
              </a:solidFill>
              <a:miter lim="400000"/>
            </a:ln>
          </p:spPr>
          <p:txBody>
            <a:bodyPr lIns="6773" tIns="6773" rIns="6773" bIns="6773" anchor="ctr"/>
            <a:lstStyle/>
            <a:p>
              <a:pPr algn="ctr" defTabSz="110067" fontAlgn="t" hangingPunct="0"/>
              <a:endParaRPr sz="1049" kern="0" dirty="0">
                <a:solidFill>
                  <a:srgbClr val="1D1D1A"/>
                </a:solidFill>
                <a:latin typeface="宋体" panose="02010600030101010101" pitchFamily="2" charset="-122"/>
                <a:sym typeface="微软雅黑" panose="020B0503020204020204" pitchFamily="34" charset="-122"/>
              </a:endParaRPr>
            </a:p>
          </p:txBody>
        </p:sp>
        <p:sp>
          <p:nvSpPr>
            <p:cNvPr id="54" name="矩形"/>
            <p:cNvSpPr/>
            <p:nvPr/>
          </p:nvSpPr>
          <p:spPr>
            <a:xfrm>
              <a:off x="959524" y="2517686"/>
              <a:ext cx="995959" cy="289310"/>
            </a:xfrm>
            <a:prstGeom prst="rect">
              <a:avLst/>
            </a:prstGeom>
            <a:gradFill>
              <a:gsLst>
                <a:gs pos="0">
                  <a:srgbClr val="9FA0A0">
                    <a:alpha val="30000"/>
                  </a:srgbClr>
                </a:gs>
                <a:gs pos="100000">
                  <a:srgbClr val="9FA0A0">
                    <a:alpha val="9000"/>
                  </a:srgbClr>
                </a:gs>
              </a:gsLst>
              <a:lin ang="5400000"/>
            </a:gradFill>
            <a:ln w="3175">
              <a:solidFill>
                <a:srgbClr val="9FA0A0">
                  <a:alpha val="30000"/>
                </a:srgbClr>
              </a:solidFill>
              <a:miter lim="400000"/>
            </a:ln>
          </p:spPr>
          <p:txBody>
            <a:bodyPr lIns="6773" tIns="6773" rIns="6773" bIns="6773" anchor="ctr"/>
            <a:lstStyle/>
            <a:p>
              <a:pPr algn="ctr" defTabSz="110067" fontAlgn="t" hangingPunct="0">
                <a:defRPr b="0">
                  <a:latin typeface="+mn-lt"/>
                  <a:ea typeface="+mn-ea"/>
                  <a:cs typeface="+mn-cs"/>
                  <a:sym typeface="Helvetica Neue Medium"/>
                </a:defRPr>
              </a:pPr>
              <a:endParaRPr sz="1049" kern="0" dirty="0">
                <a:solidFill>
                  <a:srgbClr val="1D1D1A"/>
                </a:solidFill>
                <a:latin typeface="宋体" panose="02010600030101010101" pitchFamily="2" charset="-122"/>
                <a:sym typeface="微软雅黑" panose="020B0503020204020204" pitchFamily="34" charset="-122"/>
              </a:endParaRPr>
            </a:p>
          </p:txBody>
        </p:sp>
        <p:sp>
          <p:nvSpPr>
            <p:cNvPr id="55" name="矩形"/>
            <p:cNvSpPr/>
            <p:nvPr/>
          </p:nvSpPr>
          <p:spPr>
            <a:xfrm>
              <a:off x="3788110" y="3305795"/>
              <a:ext cx="295189" cy="663604"/>
            </a:xfrm>
            <a:prstGeom prst="rect">
              <a:avLst/>
            </a:prstGeom>
            <a:solidFill>
              <a:srgbClr val="9FA0A0">
                <a:alpha val="15000"/>
              </a:srgbClr>
            </a:solidFill>
            <a:ln w="3175">
              <a:solidFill>
                <a:srgbClr val="6C6C6C">
                  <a:alpha val="50000"/>
                </a:srgbClr>
              </a:solidFill>
              <a:miter lim="400000"/>
            </a:ln>
          </p:spPr>
          <p:txBody>
            <a:bodyPr lIns="6773" tIns="6773" rIns="6773" bIns="6773" anchor="ctr"/>
            <a:lstStyle/>
            <a:p>
              <a:pPr algn="ctr" defTabSz="110067" fontAlgn="t" hangingPunct="0">
                <a:defRPr b="0">
                  <a:latin typeface="+mn-lt"/>
                  <a:ea typeface="+mn-ea"/>
                  <a:cs typeface="+mn-cs"/>
                  <a:sym typeface="Helvetica Neue Medium"/>
                </a:defRPr>
              </a:pPr>
              <a:endParaRPr sz="1049" kern="0" dirty="0">
                <a:solidFill>
                  <a:srgbClr val="1D1D1A"/>
                </a:solidFill>
                <a:latin typeface="宋体" panose="02010600030101010101" pitchFamily="2" charset="-122"/>
                <a:sym typeface="微软雅黑" panose="020B0503020204020204" pitchFamily="34" charset="-122"/>
              </a:endParaRPr>
            </a:p>
          </p:txBody>
        </p:sp>
        <p:sp>
          <p:nvSpPr>
            <p:cNvPr id="56" name="LLC"/>
            <p:cNvSpPr txBox="1"/>
            <p:nvPr/>
          </p:nvSpPr>
          <p:spPr>
            <a:xfrm>
              <a:off x="3815003" y="3547612"/>
              <a:ext cx="241406" cy="190269"/>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525" tIns="9525" rIns="9525" bIns="9525" anchor="ctr">
              <a:spAutoFit/>
            </a:bodyPr>
            <a:lstStyle>
              <a:lvl1pPr>
                <a:defRPr sz="2200" b="0">
                  <a:latin typeface="Huawei Sans"/>
                  <a:ea typeface="Huawei Sans"/>
                  <a:cs typeface="Huawei Sans"/>
                  <a:sym typeface="Huawei Sans"/>
                </a:defRPr>
              </a:lvl1pPr>
            </a:lstStyle>
            <a:p>
              <a:pPr algn="ctr" defTabSz="109538" fontAlgn="t" hangingPunct="0"/>
              <a:r>
                <a:rPr sz="1199" kern="0" dirty="0">
                  <a:solidFill>
                    <a:srgbClr val="1D1D1A"/>
                  </a:solidFill>
                  <a:latin typeface="宋体" panose="02010600030101010101" pitchFamily="2" charset="-122"/>
                  <a:ea typeface="宋体" panose="02010600030101010101" pitchFamily="2" charset="-122"/>
                  <a:sym typeface="微软雅黑" panose="020B0503020204020204" pitchFamily="34" charset="-122"/>
                </a:rPr>
                <a:t>LLC</a:t>
              </a:r>
            </a:p>
          </p:txBody>
        </p:sp>
        <p:sp>
          <p:nvSpPr>
            <p:cNvPr id="57" name="HCCS"/>
            <p:cNvSpPr txBox="1"/>
            <p:nvPr/>
          </p:nvSpPr>
          <p:spPr>
            <a:xfrm>
              <a:off x="1080694" y="2588156"/>
              <a:ext cx="753623" cy="16871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525" tIns="9525" rIns="9525" bIns="9525" anchor="ctr">
              <a:spAutoFit/>
            </a:bodyPr>
            <a:lstStyle>
              <a:lvl1pPr>
                <a:defRPr b="0">
                  <a:latin typeface="Huawei Sans"/>
                  <a:ea typeface="Huawei Sans"/>
                  <a:cs typeface="Huawei Sans"/>
                  <a:sym typeface="Huawei Sans"/>
                </a:defRPr>
              </a:lvl1pPr>
            </a:lstStyle>
            <a:p>
              <a:pPr algn="ctr" defTabSz="109538" fontAlgn="t" hangingPunct="0"/>
              <a:r>
                <a:rPr lang="en-US" sz="1049" b="1" kern="0" dirty="0">
                  <a:solidFill>
                    <a:srgbClr val="C00000"/>
                  </a:solidFill>
                  <a:latin typeface="宋体" panose="02010600030101010101" pitchFamily="2" charset="-122"/>
                  <a:ea typeface="宋体" panose="02010600030101010101" pitchFamily="2" charset="-122"/>
                  <a:sym typeface="微软雅黑" panose="020B0503020204020204" pitchFamily="34" charset="-122"/>
                </a:rPr>
                <a:t>30GT/</a:t>
              </a:r>
              <a:r>
                <a:rPr lang="en-US" altLang="zh-CN" sz="1049" b="1" kern="0" dirty="0">
                  <a:solidFill>
                    <a:srgbClr val="C00000"/>
                  </a:solidFill>
                  <a:latin typeface="宋体" panose="02010600030101010101" pitchFamily="2" charset="-122"/>
                  <a:ea typeface="宋体" panose="02010600030101010101" pitchFamily="2" charset="-122"/>
                  <a:cs typeface="+mn-ea"/>
                  <a:sym typeface="微软雅黑" panose="020B0503020204020204" pitchFamily="34" charset="-122"/>
                </a:rPr>
                <a:t>s</a:t>
              </a:r>
              <a:r>
                <a:rPr lang="en-US" altLang="zh-CN" sz="1049" kern="0" dirty="0">
                  <a:solidFill>
                    <a:srgbClr val="1D1D1A"/>
                  </a:solidFill>
                  <a:latin typeface="宋体" panose="02010600030101010101" pitchFamily="2" charset="-122"/>
                  <a:ea typeface="宋体" panose="02010600030101010101" pitchFamily="2" charset="-122"/>
                  <a:cs typeface="+mn-ea"/>
                  <a:sym typeface="微软雅黑" panose="020B0503020204020204" pitchFamily="34" charset="-122"/>
                </a:rPr>
                <a:t> </a:t>
              </a:r>
              <a:r>
                <a:rPr sz="1049" kern="0" dirty="0">
                  <a:solidFill>
                    <a:srgbClr val="1D1D1A"/>
                  </a:solidFill>
                  <a:latin typeface="宋体" panose="02010600030101010101" pitchFamily="2" charset="-122"/>
                  <a:ea typeface="宋体" panose="02010600030101010101" pitchFamily="2" charset="-122"/>
                  <a:sym typeface="微软雅黑" panose="020B0503020204020204" pitchFamily="34" charset="-122"/>
                </a:rPr>
                <a:t>HCCS</a:t>
              </a:r>
            </a:p>
          </p:txBody>
        </p:sp>
        <p:sp>
          <p:nvSpPr>
            <p:cNvPr id="58" name="矩形"/>
            <p:cNvSpPr/>
            <p:nvPr/>
          </p:nvSpPr>
          <p:spPr>
            <a:xfrm>
              <a:off x="3959419" y="2517686"/>
              <a:ext cx="1126092" cy="289310"/>
            </a:xfrm>
            <a:prstGeom prst="rect">
              <a:avLst/>
            </a:prstGeom>
            <a:gradFill>
              <a:gsLst>
                <a:gs pos="0">
                  <a:srgbClr val="9FA0A0">
                    <a:alpha val="30000"/>
                  </a:srgbClr>
                </a:gs>
                <a:gs pos="100000">
                  <a:srgbClr val="9FA0A0">
                    <a:alpha val="9000"/>
                  </a:srgbClr>
                </a:gs>
              </a:gsLst>
              <a:lin ang="5400000"/>
            </a:gradFill>
            <a:ln w="3175">
              <a:solidFill>
                <a:srgbClr val="FF0000">
                  <a:alpha val="30000"/>
                </a:srgbClr>
              </a:solidFill>
              <a:miter lim="400000"/>
            </a:ln>
          </p:spPr>
          <p:txBody>
            <a:bodyPr lIns="6773" tIns="6773" rIns="6773" bIns="6773" anchor="ctr"/>
            <a:lstStyle/>
            <a:p>
              <a:pPr algn="ctr" defTabSz="110067" fontAlgn="t" hangingPunct="0"/>
              <a:endParaRPr sz="1049" kern="0" dirty="0">
                <a:solidFill>
                  <a:srgbClr val="1D1D1A"/>
                </a:solidFill>
                <a:latin typeface="宋体" panose="02010600030101010101" pitchFamily="2" charset="-122"/>
                <a:sym typeface="微软雅黑" panose="020B0503020204020204" pitchFamily="34" charset="-122"/>
              </a:endParaRPr>
            </a:p>
          </p:txBody>
        </p:sp>
        <p:sp>
          <p:nvSpPr>
            <p:cNvPr id="59" name="矩形"/>
            <p:cNvSpPr/>
            <p:nvPr/>
          </p:nvSpPr>
          <p:spPr>
            <a:xfrm>
              <a:off x="3025277" y="4463084"/>
              <a:ext cx="995959" cy="289310"/>
            </a:xfrm>
            <a:prstGeom prst="rect">
              <a:avLst/>
            </a:prstGeom>
            <a:gradFill>
              <a:gsLst>
                <a:gs pos="0">
                  <a:srgbClr val="9FA0A0">
                    <a:alpha val="30000"/>
                  </a:srgbClr>
                </a:gs>
                <a:gs pos="100000">
                  <a:srgbClr val="9FA0A0">
                    <a:alpha val="9000"/>
                  </a:srgbClr>
                </a:gs>
              </a:gsLst>
              <a:lin ang="5400000"/>
            </a:gradFill>
            <a:ln w="3175">
              <a:solidFill>
                <a:srgbClr val="FF0000">
                  <a:alpha val="30000"/>
                </a:srgbClr>
              </a:solidFill>
              <a:miter lim="400000"/>
            </a:ln>
          </p:spPr>
          <p:txBody>
            <a:bodyPr lIns="6773" tIns="6773" rIns="6773" bIns="6773" anchor="ctr"/>
            <a:lstStyle/>
            <a:p>
              <a:pPr algn="ctr" defTabSz="110067" fontAlgn="t" hangingPunct="0"/>
              <a:endParaRPr sz="1049" kern="0" dirty="0">
                <a:solidFill>
                  <a:srgbClr val="1D1D1A"/>
                </a:solidFill>
                <a:latin typeface="宋体" panose="02010600030101010101" pitchFamily="2" charset="-122"/>
                <a:sym typeface="微软雅黑" panose="020B0503020204020204" pitchFamily="34" charset="-122"/>
              </a:endParaRPr>
            </a:p>
          </p:txBody>
        </p:sp>
        <p:sp>
          <p:nvSpPr>
            <p:cNvPr id="60" name="Local Bus…"/>
            <p:cNvSpPr txBox="1"/>
            <p:nvPr/>
          </p:nvSpPr>
          <p:spPr>
            <a:xfrm>
              <a:off x="4159555" y="4469440"/>
              <a:ext cx="798500" cy="27660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525" tIns="9525" rIns="9525" bIns="9525" anchor="ctr">
              <a:spAutoFit/>
            </a:bodyPr>
            <a:lstStyle/>
            <a:p>
              <a:pPr algn="ctr" defTabSz="109538" fontAlgn="t" hangingPunct="0">
                <a:defRPr b="0">
                  <a:latin typeface="Huawei Sans"/>
                  <a:ea typeface="Huawei Sans"/>
                  <a:cs typeface="Huawei Sans"/>
                  <a:sym typeface="Huawei Sans"/>
                </a:defRPr>
              </a:pPr>
              <a:r>
                <a:rPr sz="900" kern="0" dirty="0">
                  <a:solidFill>
                    <a:srgbClr val="1D1D1A"/>
                  </a:solidFill>
                  <a:latin typeface="宋体" panose="02010600030101010101" pitchFamily="2" charset="-122"/>
                  <a:cs typeface="Huawei Sans"/>
                  <a:sym typeface="微软雅黑" panose="020B0503020204020204" pitchFamily="34" charset="-122"/>
                </a:rPr>
                <a:t>Local Bus</a:t>
              </a:r>
            </a:p>
            <a:p>
              <a:pPr algn="ctr" defTabSz="109538" fontAlgn="t" hangingPunct="0">
                <a:defRPr b="0">
                  <a:latin typeface="Huawei Sans"/>
                  <a:ea typeface="Huawei Sans"/>
                  <a:cs typeface="Huawei Sans"/>
                  <a:sym typeface="Huawei Sans"/>
                </a:defRPr>
              </a:pPr>
              <a:r>
                <a:rPr sz="900" kern="0" dirty="0">
                  <a:solidFill>
                    <a:srgbClr val="1D1D1A"/>
                  </a:solidFill>
                  <a:latin typeface="宋体" panose="02010600030101010101" pitchFamily="2" charset="-122"/>
                  <a:cs typeface="Huawei Sans"/>
                  <a:sym typeface="微软雅黑" panose="020B0503020204020204" pitchFamily="34" charset="-122"/>
                </a:rPr>
                <a:t>NANDC/USB/UART</a:t>
              </a:r>
            </a:p>
          </p:txBody>
        </p:sp>
        <p:sp>
          <p:nvSpPr>
            <p:cNvPr id="61" name="100GE NIC/RoCE"/>
            <p:cNvSpPr txBox="1"/>
            <p:nvPr/>
          </p:nvSpPr>
          <p:spPr>
            <a:xfrm>
              <a:off x="4048075" y="2577985"/>
              <a:ext cx="928488" cy="16871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525" tIns="9525" rIns="9525" bIns="9525" anchor="ctr">
              <a:spAutoFit/>
            </a:bodyPr>
            <a:lstStyle>
              <a:lvl1pPr defTabSz="412750">
                <a:defRPr b="0">
                  <a:latin typeface="+mn-lt"/>
                  <a:ea typeface="+mn-ea"/>
                  <a:cs typeface="+mn-cs"/>
                  <a:sym typeface="Helvetica Neue Medium"/>
                </a:defRPr>
              </a:lvl1pPr>
            </a:lstStyle>
            <a:p>
              <a:pPr algn="ctr" fontAlgn="t" hangingPunct="0">
                <a:spcBef>
                  <a:spcPct val="0"/>
                </a:spcBef>
                <a:spcAft>
                  <a:spcPct val="0"/>
                </a:spcAft>
              </a:pPr>
              <a:r>
                <a:rPr sz="1049" b="1" kern="0" dirty="0">
                  <a:solidFill>
                    <a:srgbClr val="C00000"/>
                  </a:solidFill>
                  <a:latin typeface="宋体" panose="02010600030101010101" pitchFamily="2" charset="-122"/>
                  <a:ea typeface="宋体" panose="02010600030101010101" pitchFamily="2" charset="-122"/>
                  <a:sym typeface="微软雅黑" panose="020B0503020204020204" pitchFamily="34" charset="-122"/>
                </a:rPr>
                <a:t>100GE</a:t>
              </a:r>
              <a:r>
                <a:rPr sz="1049" kern="0" dirty="0">
                  <a:solidFill>
                    <a:srgbClr val="1D1D1A"/>
                  </a:solidFill>
                  <a:latin typeface="宋体" panose="02010600030101010101" pitchFamily="2" charset="-122"/>
                  <a:ea typeface="宋体" panose="02010600030101010101" pitchFamily="2" charset="-122"/>
                  <a:sym typeface="微软雅黑" panose="020B0503020204020204" pitchFamily="34" charset="-122"/>
                </a:rPr>
                <a:t> NIC/RoCE</a:t>
              </a:r>
            </a:p>
          </p:txBody>
        </p:sp>
        <p:sp>
          <p:nvSpPr>
            <p:cNvPr id="62" name="矩形"/>
            <p:cNvSpPr/>
            <p:nvPr/>
          </p:nvSpPr>
          <p:spPr>
            <a:xfrm>
              <a:off x="1992401" y="4459682"/>
              <a:ext cx="995959" cy="289310"/>
            </a:xfrm>
            <a:prstGeom prst="rect">
              <a:avLst/>
            </a:prstGeom>
            <a:gradFill>
              <a:gsLst>
                <a:gs pos="0">
                  <a:srgbClr val="9FA0A0">
                    <a:alpha val="30000"/>
                  </a:srgbClr>
                </a:gs>
                <a:gs pos="100000">
                  <a:srgbClr val="9FA0A0">
                    <a:alpha val="9000"/>
                  </a:srgbClr>
                </a:gs>
              </a:gsLst>
              <a:lin ang="5400000"/>
            </a:gradFill>
            <a:ln w="3175">
              <a:solidFill>
                <a:srgbClr val="9FA0A0">
                  <a:alpha val="30000"/>
                </a:srgbClr>
              </a:solidFill>
              <a:miter lim="400000"/>
            </a:ln>
          </p:spPr>
          <p:txBody>
            <a:bodyPr lIns="6773" tIns="6773" rIns="6773" bIns="6773" anchor="ctr"/>
            <a:lstStyle/>
            <a:p>
              <a:pPr algn="ctr" defTabSz="110067" fontAlgn="t" hangingPunct="0">
                <a:defRPr b="0">
                  <a:latin typeface="+mn-lt"/>
                  <a:ea typeface="+mn-ea"/>
                  <a:cs typeface="+mn-cs"/>
                  <a:sym typeface="Helvetica Neue Medium"/>
                </a:defRPr>
              </a:pPr>
              <a:r>
                <a:rPr lang="en-US" altLang="zh-CN" sz="1049" b="1" kern="0" dirty="0" err="1">
                  <a:solidFill>
                    <a:srgbClr val="C00000"/>
                  </a:solidFill>
                  <a:latin typeface="宋体" panose="02010600030101010101" pitchFamily="2" charset="-122"/>
                  <a:sym typeface="微软雅黑" panose="020B0503020204020204" pitchFamily="34" charset="-122"/>
                </a:rPr>
                <a:t>PCIe</a:t>
              </a:r>
              <a:r>
                <a:rPr lang="en-US" altLang="zh-CN" sz="1049" b="1" kern="0" dirty="0">
                  <a:solidFill>
                    <a:srgbClr val="C00000"/>
                  </a:solidFill>
                  <a:latin typeface="宋体" panose="02010600030101010101" pitchFamily="2" charset="-122"/>
                  <a:sym typeface="微软雅黑" panose="020B0503020204020204" pitchFamily="34" charset="-122"/>
                </a:rPr>
                <a:t> 4.0</a:t>
              </a:r>
            </a:p>
          </p:txBody>
        </p:sp>
        <p:sp>
          <p:nvSpPr>
            <p:cNvPr id="63" name="矩形"/>
            <p:cNvSpPr/>
            <p:nvPr/>
          </p:nvSpPr>
          <p:spPr>
            <a:xfrm>
              <a:off x="959524" y="4459682"/>
              <a:ext cx="995959" cy="289310"/>
            </a:xfrm>
            <a:prstGeom prst="rect">
              <a:avLst/>
            </a:prstGeom>
            <a:gradFill>
              <a:gsLst>
                <a:gs pos="0">
                  <a:srgbClr val="9FA0A0">
                    <a:alpha val="30000"/>
                  </a:srgbClr>
                </a:gs>
                <a:gs pos="100000">
                  <a:srgbClr val="9FA0A0">
                    <a:alpha val="9000"/>
                  </a:srgbClr>
                </a:gs>
              </a:gsLst>
              <a:lin ang="5400000"/>
            </a:gradFill>
            <a:ln w="3175">
              <a:solidFill>
                <a:srgbClr val="9FA0A0">
                  <a:alpha val="30000"/>
                </a:srgbClr>
              </a:solidFill>
              <a:miter lim="400000"/>
            </a:ln>
          </p:spPr>
          <p:txBody>
            <a:bodyPr lIns="6773" tIns="6773" rIns="6773" bIns="6773" anchor="ctr"/>
            <a:lstStyle/>
            <a:p>
              <a:pPr algn="ctr" defTabSz="110067" fontAlgn="t" hangingPunct="0">
                <a:defRPr b="0">
                  <a:latin typeface="+mn-lt"/>
                  <a:ea typeface="+mn-ea"/>
                  <a:cs typeface="+mn-cs"/>
                  <a:sym typeface="Helvetica Neue Medium"/>
                </a:defRPr>
              </a:pPr>
              <a:r>
                <a:rPr lang="en-US" altLang="zh-CN" sz="900" b="1" kern="0" dirty="0">
                  <a:solidFill>
                    <a:srgbClr val="C00000"/>
                  </a:solidFill>
                  <a:latin typeface="宋体" panose="02010600030101010101" pitchFamily="2" charset="-122"/>
                  <a:cs typeface="Huawei Sans"/>
                  <a:sym typeface="Huawei Sans"/>
                </a:rPr>
                <a:t>8</a:t>
              </a:r>
              <a:r>
                <a:rPr lang="zh-CN" altLang="en-US" sz="1049" b="1" kern="0" dirty="0">
                  <a:solidFill>
                    <a:srgbClr val="C00000"/>
                  </a:solidFill>
                  <a:latin typeface="宋体" panose="02010600030101010101" pitchFamily="2" charset="-122"/>
                  <a:cs typeface="Huawei Sans"/>
                  <a:sym typeface="Huawei Sans"/>
                </a:rPr>
                <a:t>通道</a:t>
              </a:r>
              <a:r>
                <a:rPr lang="en-US" altLang="zh-CN" sz="1050" dirty="0">
                  <a:latin typeface="宋体" panose="02010600030101010101" pitchFamily="2" charset="-122"/>
                </a:rPr>
                <a:t>DDR4</a:t>
              </a:r>
              <a:endParaRPr sz="1049" kern="0" dirty="0">
                <a:solidFill>
                  <a:srgbClr val="1D1D1A"/>
                </a:solidFill>
                <a:latin typeface="宋体" panose="02010600030101010101" pitchFamily="2" charset="-122"/>
                <a:sym typeface="微软雅黑" panose="020B0503020204020204" pitchFamily="34" charset="-122"/>
              </a:endParaRPr>
            </a:p>
          </p:txBody>
        </p:sp>
        <p:sp>
          <p:nvSpPr>
            <p:cNvPr id="64" name="SAS / SATA3.0"/>
            <p:cNvSpPr txBox="1"/>
            <p:nvPr/>
          </p:nvSpPr>
          <p:spPr>
            <a:xfrm>
              <a:off x="3116830" y="4469440"/>
              <a:ext cx="798500" cy="27660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525" tIns="9525" rIns="9525" bIns="9525" anchor="ctr">
              <a:spAutoFit/>
            </a:bodyPr>
            <a:lstStyle>
              <a:lvl1pPr>
                <a:defRPr b="0">
                  <a:latin typeface="Huawei Sans"/>
                  <a:ea typeface="Huawei Sans"/>
                  <a:cs typeface="Huawei Sans"/>
                  <a:sym typeface="Huawei Sans"/>
                </a:defRPr>
              </a:lvl1pPr>
            </a:lstStyle>
            <a:p>
              <a:pPr algn="ctr" defTabSz="109538" fontAlgn="t" hangingPunct="0"/>
              <a:r>
                <a:rPr sz="900" kern="0" dirty="0">
                  <a:solidFill>
                    <a:srgbClr val="1D1D1A"/>
                  </a:solidFill>
                  <a:latin typeface="宋体" panose="02010600030101010101" pitchFamily="2" charset="-122"/>
                  <a:ea typeface="宋体" panose="02010600030101010101" pitchFamily="2" charset="-122"/>
                  <a:sym typeface="微软雅黑" panose="020B0503020204020204" pitchFamily="34" charset="-122"/>
                </a:rPr>
                <a:t>SAS / SATA3.0</a:t>
              </a:r>
              <a:r>
                <a:rPr lang="en-US" sz="900" kern="0" dirty="0">
                  <a:solidFill>
                    <a:srgbClr val="1D1D1A"/>
                  </a:solidFill>
                  <a:latin typeface="宋体" panose="02010600030101010101" pitchFamily="2" charset="-122"/>
                  <a:ea typeface="宋体" panose="02010600030101010101" pitchFamily="2" charset="-122"/>
                  <a:sym typeface="微软雅黑" panose="020B0503020204020204" pitchFamily="34" charset="-122"/>
                </a:rPr>
                <a:t> </a:t>
              </a:r>
            </a:p>
            <a:p>
              <a:pPr algn="ctr" defTabSz="109538" fontAlgn="t" hangingPunct="0"/>
              <a:r>
                <a:rPr lang="zh-CN" altLang="en-US" sz="900" kern="0" dirty="0">
                  <a:solidFill>
                    <a:srgbClr val="1D1D1A"/>
                  </a:solidFill>
                  <a:latin typeface="宋体" panose="02010600030101010101" pitchFamily="2" charset="-122"/>
                  <a:ea typeface="宋体" panose="02010600030101010101" pitchFamily="2" charset="-122"/>
                  <a:cs typeface="+mn-ea"/>
                  <a:sym typeface="微软雅黑" panose="020B0503020204020204" pitchFamily="34" charset="-122"/>
                </a:rPr>
                <a:t>控制器</a:t>
              </a:r>
              <a:endParaRPr sz="900" kern="0" dirty="0">
                <a:solidFill>
                  <a:srgbClr val="1D1D1A"/>
                </a:solidFill>
                <a:latin typeface="宋体" panose="02010600030101010101" pitchFamily="2" charset="-122"/>
                <a:ea typeface="宋体" panose="02010600030101010101" pitchFamily="2" charset="-122"/>
                <a:sym typeface="微软雅黑" panose="020B0503020204020204" pitchFamily="34" charset="-122"/>
              </a:endParaRPr>
            </a:p>
          </p:txBody>
        </p:sp>
        <p:grpSp>
          <p:nvGrpSpPr>
            <p:cNvPr id="67" name="成组"/>
            <p:cNvGrpSpPr/>
            <p:nvPr/>
          </p:nvGrpSpPr>
          <p:grpSpPr>
            <a:xfrm>
              <a:off x="2407580" y="3304264"/>
              <a:ext cx="1200685" cy="666667"/>
              <a:chOff x="0" y="0"/>
              <a:chExt cx="2489668" cy="1382358"/>
            </a:xfrm>
          </p:grpSpPr>
          <p:grpSp>
            <p:nvGrpSpPr>
              <p:cNvPr id="81" name="成组"/>
              <p:cNvGrpSpPr/>
              <p:nvPr/>
            </p:nvGrpSpPr>
            <p:grpSpPr>
              <a:xfrm>
                <a:off x="0" y="0"/>
                <a:ext cx="2489669" cy="1382359"/>
                <a:chOff x="0" y="0"/>
                <a:chExt cx="2489668" cy="1382358"/>
              </a:xfrm>
            </p:grpSpPr>
            <p:sp>
              <p:nvSpPr>
                <p:cNvPr id="104" name="矩形"/>
                <p:cNvSpPr/>
                <p:nvPr/>
              </p:nvSpPr>
              <p:spPr>
                <a:xfrm>
                  <a:off x="214624" y="0"/>
                  <a:ext cx="2275045" cy="1190834"/>
                </a:xfrm>
                <a:prstGeom prst="rect">
                  <a:avLst/>
                </a:prstGeom>
                <a:solidFill>
                  <a:srgbClr val="9FA0A0">
                    <a:alpha val="9000"/>
                  </a:srgbClr>
                </a:solidFill>
                <a:ln w="12700" cap="flat">
                  <a:solidFill>
                    <a:srgbClr val="C70001">
                      <a:alpha val="30000"/>
                    </a:srgbClr>
                  </a:solidFill>
                  <a:prstDash val="solid"/>
                  <a:miter lim="400000"/>
                </a:ln>
                <a:effectLst/>
              </p:spPr>
              <p:txBody>
                <a:bodyPr wrap="square" lIns="6773" tIns="6773" rIns="6773" bIns="6773" numCol="1" anchor="ctr">
                  <a:noAutofit/>
                </a:bodyPr>
                <a:lstStyle/>
                <a:p>
                  <a:pPr algn="ctr" defTabSz="110067" fontAlgn="t" hangingPunct="0">
                    <a:defRPr b="0">
                      <a:latin typeface="+mn-lt"/>
                      <a:ea typeface="+mn-ea"/>
                      <a:cs typeface="+mn-cs"/>
                      <a:sym typeface="Helvetica Neue Medium"/>
                    </a:defRPr>
                  </a:pPr>
                  <a:endParaRPr sz="1049" kern="0" dirty="0">
                    <a:solidFill>
                      <a:srgbClr val="1D1D1A"/>
                    </a:solidFill>
                    <a:latin typeface="宋体" panose="02010600030101010101" pitchFamily="2" charset="-122"/>
                    <a:sym typeface="微软雅黑" panose="020B0503020204020204" pitchFamily="34" charset="-122"/>
                  </a:endParaRPr>
                </a:p>
              </p:txBody>
            </p:sp>
            <p:sp>
              <p:nvSpPr>
                <p:cNvPr id="105" name="矩形"/>
                <p:cNvSpPr/>
                <p:nvPr/>
              </p:nvSpPr>
              <p:spPr>
                <a:xfrm>
                  <a:off x="156134" y="45763"/>
                  <a:ext cx="2275046" cy="1190834"/>
                </a:xfrm>
                <a:prstGeom prst="rect">
                  <a:avLst/>
                </a:prstGeom>
                <a:solidFill>
                  <a:srgbClr val="9FA0A0">
                    <a:alpha val="9000"/>
                  </a:srgbClr>
                </a:solidFill>
                <a:ln w="12700" cap="flat">
                  <a:solidFill>
                    <a:srgbClr val="C70001">
                      <a:alpha val="30000"/>
                    </a:srgbClr>
                  </a:solidFill>
                  <a:prstDash val="solid"/>
                  <a:miter lim="400000"/>
                </a:ln>
                <a:effectLst/>
              </p:spPr>
              <p:txBody>
                <a:bodyPr wrap="square" lIns="6773" tIns="6773" rIns="6773" bIns="6773" numCol="1" anchor="ctr">
                  <a:noAutofit/>
                </a:bodyPr>
                <a:lstStyle/>
                <a:p>
                  <a:pPr algn="ctr" defTabSz="110067" fontAlgn="t" hangingPunct="0">
                    <a:defRPr b="0">
                      <a:latin typeface="+mn-lt"/>
                      <a:ea typeface="+mn-ea"/>
                      <a:cs typeface="+mn-cs"/>
                      <a:sym typeface="Helvetica Neue Medium"/>
                    </a:defRPr>
                  </a:pPr>
                  <a:endParaRPr sz="1049" kern="0" dirty="0">
                    <a:solidFill>
                      <a:srgbClr val="1D1D1A"/>
                    </a:solidFill>
                    <a:latin typeface="宋体" panose="02010600030101010101" pitchFamily="2" charset="-122"/>
                    <a:sym typeface="微软雅黑" panose="020B0503020204020204" pitchFamily="34" charset="-122"/>
                  </a:endParaRPr>
                </a:p>
              </p:txBody>
            </p:sp>
            <p:sp>
              <p:nvSpPr>
                <p:cNvPr id="106" name="矩形"/>
                <p:cNvSpPr/>
                <p:nvPr/>
              </p:nvSpPr>
              <p:spPr>
                <a:xfrm>
                  <a:off x="0" y="191524"/>
                  <a:ext cx="2275045" cy="1190835"/>
                </a:xfrm>
                <a:prstGeom prst="rect">
                  <a:avLst/>
                </a:prstGeom>
                <a:solidFill>
                  <a:srgbClr val="9FA0A0">
                    <a:alpha val="9000"/>
                  </a:srgbClr>
                </a:solidFill>
                <a:ln w="12700" cap="flat">
                  <a:solidFill>
                    <a:srgbClr val="C70001">
                      <a:alpha val="30000"/>
                    </a:srgbClr>
                  </a:solidFill>
                  <a:prstDash val="solid"/>
                  <a:miter lim="400000"/>
                </a:ln>
                <a:effectLst/>
              </p:spPr>
              <p:txBody>
                <a:bodyPr wrap="square" lIns="6773" tIns="6773" rIns="6773" bIns="6773" numCol="1" anchor="ctr">
                  <a:noAutofit/>
                </a:bodyPr>
                <a:lstStyle/>
                <a:p>
                  <a:pPr algn="ctr" defTabSz="110067" fontAlgn="t" hangingPunct="0">
                    <a:defRPr b="0">
                      <a:latin typeface="+mn-lt"/>
                      <a:ea typeface="+mn-ea"/>
                      <a:cs typeface="+mn-cs"/>
                      <a:sym typeface="Helvetica Neue Medium"/>
                    </a:defRPr>
                  </a:pPr>
                  <a:endParaRPr sz="1049" kern="0" dirty="0">
                    <a:solidFill>
                      <a:srgbClr val="1D1D1A"/>
                    </a:solidFill>
                    <a:latin typeface="宋体" panose="02010600030101010101" pitchFamily="2" charset="-122"/>
                    <a:sym typeface="微软雅黑" panose="020B0503020204020204" pitchFamily="34" charset="-122"/>
                  </a:endParaRPr>
                </a:p>
              </p:txBody>
            </p:sp>
            <p:sp>
              <p:nvSpPr>
                <p:cNvPr id="107" name="矩形"/>
                <p:cNvSpPr/>
                <p:nvPr/>
              </p:nvSpPr>
              <p:spPr>
                <a:xfrm>
                  <a:off x="79413" y="124519"/>
                  <a:ext cx="2275046" cy="1190835"/>
                </a:xfrm>
                <a:prstGeom prst="rect">
                  <a:avLst/>
                </a:prstGeom>
                <a:solidFill>
                  <a:srgbClr val="9FA0A0">
                    <a:alpha val="9000"/>
                  </a:srgbClr>
                </a:solidFill>
                <a:ln w="12700" cap="flat">
                  <a:solidFill>
                    <a:srgbClr val="C70001">
                      <a:alpha val="30000"/>
                    </a:srgbClr>
                  </a:solidFill>
                  <a:prstDash val="solid"/>
                  <a:miter lim="400000"/>
                </a:ln>
                <a:effectLst/>
              </p:spPr>
              <p:txBody>
                <a:bodyPr wrap="square" lIns="6773" tIns="6773" rIns="6773" bIns="6773" numCol="1" anchor="ctr">
                  <a:noAutofit/>
                </a:bodyPr>
                <a:lstStyle/>
                <a:p>
                  <a:pPr algn="ctr" defTabSz="110067" fontAlgn="t" hangingPunct="0">
                    <a:defRPr b="0">
                      <a:latin typeface="+mn-lt"/>
                      <a:ea typeface="+mn-ea"/>
                      <a:cs typeface="+mn-cs"/>
                      <a:sym typeface="Helvetica Neue Medium"/>
                    </a:defRPr>
                  </a:pPr>
                  <a:endParaRPr sz="1049" kern="0" dirty="0">
                    <a:solidFill>
                      <a:srgbClr val="1D1D1A"/>
                    </a:solidFill>
                    <a:latin typeface="宋体" panose="02010600030101010101" pitchFamily="2" charset="-122"/>
                    <a:sym typeface="微软雅黑" panose="020B0503020204020204" pitchFamily="34" charset="-122"/>
                  </a:endParaRPr>
                </a:p>
              </p:txBody>
            </p:sp>
          </p:grpSp>
          <p:grpSp>
            <p:nvGrpSpPr>
              <p:cNvPr id="82" name="成组"/>
              <p:cNvGrpSpPr/>
              <p:nvPr/>
            </p:nvGrpSpPr>
            <p:grpSpPr>
              <a:xfrm>
                <a:off x="311531" y="384108"/>
                <a:ext cx="1907371" cy="612114"/>
                <a:chOff x="0" y="0"/>
                <a:chExt cx="1907370" cy="612112"/>
              </a:xfrm>
            </p:grpSpPr>
            <p:sp>
              <p:nvSpPr>
                <p:cNvPr id="83" name="LSU"/>
                <p:cNvSpPr/>
                <p:nvPr/>
              </p:nvSpPr>
              <p:spPr>
                <a:xfrm>
                  <a:off x="0" y="0"/>
                  <a:ext cx="179447" cy="179447"/>
                </a:xfrm>
                <a:prstGeom prst="rect">
                  <a:avLst/>
                </a:prstGeom>
                <a:noFill/>
                <a:ln w="3175" cap="flat">
                  <a:solidFill>
                    <a:srgbClr val="6C6C6C"/>
                  </a:solidFill>
                  <a:prstDash val="solid"/>
                  <a:miter lim="400000"/>
                </a:ln>
                <a:effectLst/>
              </p:spPr>
              <p:txBody>
                <a:bodyPr wrap="square" lIns="6096" tIns="6096" rIns="6096" bIns="6096" numCol="1" anchor="ctr">
                  <a:noAutofit/>
                </a:bodyPr>
                <a:lstStyle/>
                <a:p>
                  <a:pPr algn="ctr" defTabSz="120422" fontAlgn="t" hangingPunct="0">
                    <a:defRPr sz="700" b="0">
                      <a:latin typeface="微软雅黑"/>
                      <a:ea typeface="微软雅黑"/>
                      <a:cs typeface="微软雅黑"/>
                      <a:sym typeface="微软雅黑"/>
                    </a:defRPr>
                  </a:pPr>
                  <a:endParaRPr sz="525" kern="0" dirty="0">
                    <a:solidFill>
                      <a:srgbClr val="1D1D1A"/>
                    </a:solidFill>
                    <a:latin typeface="宋体" panose="02010600030101010101" pitchFamily="2" charset="-122"/>
                    <a:cs typeface="微软雅黑"/>
                    <a:sym typeface="微软雅黑" panose="020B0503020204020204" pitchFamily="34" charset="-122"/>
                  </a:endParaRPr>
                </a:p>
              </p:txBody>
            </p:sp>
            <p:sp>
              <p:nvSpPr>
                <p:cNvPr id="84" name="LSU"/>
                <p:cNvSpPr/>
                <p:nvPr/>
              </p:nvSpPr>
              <p:spPr>
                <a:xfrm>
                  <a:off x="287986" y="0"/>
                  <a:ext cx="179448" cy="179447"/>
                </a:xfrm>
                <a:prstGeom prst="rect">
                  <a:avLst/>
                </a:prstGeom>
                <a:noFill/>
                <a:ln w="3175" cap="flat">
                  <a:solidFill>
                    <a:srgbClr val="6C6C6C"/>
                  </a:solidFill>
                  <a:prstDash val="solid"/>
                  <a:miter lim="400000"/>
                </a:ln>
                <a:effectLst/>
              </p:spPr>
              <p:txBody>
                <a:bodyPr wrap="square" lIns="6096" tIns="6096" rIns="6096" bIns="6096" numCol="1" anchor="ctr">
                  <a:noAutofit/>
                </a:bodyPr>
                <a:lstStyle/>
                <a:p>
                  <a:pPr algn="ctr" defTabSz="120422" fontAlgn="t" hangingPunct="0">
                    <a:defRPr sz="700" b="0">
                      <a:latin typeface="微软雅黑"/>
                      <a:ea typeface="微软雅黑"/>
                      <a:cs typeface="微软雅黑"/>
                      <a:sym typeface="微软雅黑"/>
                    </a:defRPr>
                  </a:pPr>
                  <a:endParaRPr sz="525" kern="0" dirty="0">
                    <a:solidFill>
                      <a:srgbClr val="1D1D1A"/>
                    </a:solidFill>
                    <a:latin typeface="宋体" panose="02010600030101010101" pitchFamily="2" charset="-122"/>
                    <a:cs typeface="微软雅黑"/>
                    <a:sym typeface="微软雅黑" panose="020B0503020204020204" pitchFamily="34" charset="-122"/>
                  </a:endParaRPr>
                </a:p>
              </p:txBody>
            </p:sp>
            <p:sp>
              <p:nvSpPr>
                <p:cNvPr id="85" name="LSU"/>
                <p:cNvSpPr/>
                <p:nvPr/>
              </p:nvSpPr>
              <p:spPr>
                <a:xfrm>
                  <a:off x="575973" y="0"/>
                  <a:ext cx="179448" cy="179447"/>
                </a:xfrm>
                <a:prstGeom prst="rect">
                  <a:avLst/>
                </a:prstGeom>
                <a:noFill/>
                <a:ln w="3175" cap="flat">
                  <a:solidFill>
                    <a:srgbClr val="6C6C6C"/>
                  </a:solidFill>
                  <a:prstDash val="solid"/>
                  <a:miter lim="400000"/>
                </a:ln>
                <a:effectLst/>
              </p:spPr>
              <p:txBody>
                <a:bodyPr wrap="square" lIns="6096" tIns="6096" rIns="6096" bIns="6096" numCol="1" anchor="ctr">
                  <a:noAutofit/>
                </a:bodyPr>
                <a:lstStyle/>
                <a:p>
                  <a:pPr algn="ctr" defTabSz="120422" fontAlgn="t" hangingPunct="0">
                    <a:defRPr sz="700" b="0">
                      <a:latin typeface="微软雅黑"/>
                      <a:ea typeface="微软雅黑"/>
                      <a:cs typeface="微软雅黑"/>
                      <a:sym typeface="微软雅黑"/>
                    </a:defRPr>
                  </a:pPr>
                  <a:endParaRPr sz="525" kern="0" dirty="0">
                    <a:solidFill>
                      <a:srgbClr val="1D1D1A"/>
                    </a:solidFill>
                    <a:latin typeface="宋体" panose="02010600030101010101" pitchFamily="2" charset="-122"/>
                    <a:cs typeface="微软雅黑"/>
                    <a:sym typeface="微软雅黑" panose="020B0503020204020204" pitchFamily="34" charset="-122"/>
                  </a:endParaRPr>
                </a:p>
              </p:txBody>
            </p:sp>
            <p:sp>
              <p:nvSpPr>
                <p:cNvPr id="86" name="LSU"/>
                <p:cNvSpPr/>
                <p:nvPr/>
              </p:nvSpPr>
              <p:spPr>
                <a:xfrm>
                  <a:off x="863960" y="0"/>
                  <a:ext cx="179448" cy="179447"/>
                </a:xfrm>
                <a:prstGeom prst="rect">
                  <a:avLst/>
                </a:prstGeom>
                <a:noFill/>
                <a:ln w="3175" cap="flat">
                  <a:solidFill>
                    <a:srgbClr val="6C6C6C"/>
                  </a:solidFill>
                  <a:prstDash val="solid"/>
                  <a:miter lim="400000"/>
                </a:ln>
                <a:effectLst/>
              </p:spPr>
              <p:txBody>
                <a:bodyPr wrap="square" lIns="6096" tIns="6096" rIns="6096" bIns="6096" numCol="1" anchor="ctr">
                  <a:noAutofit/>
                </a:bodyPr>
                <a:lstStyle/>
                <a:p>
                  <a:pPr algn="ctr" defTabSz="120422" fontAlgn="t" hangingPunct="0">
                    <a:defRPr sz="700" b="0">
                      <a:latin typeface="微软雅黑"/>
                      <a:ea typeface="微软雅黑"/>
                      <a:cs typeface="微软雅黑"/>
                      <a:sym typeface="微软雅黑"/>
                    </a:defRPr>
                  </a:pPr>
                  <a:endParaRPr sz="525" kern="0" dirty="0">
                    <a:solidFill>
                      <a:srgbClr val="1D1D1A"/>
                    </a:solidFill>
                    <a:latin typeface="宋体" panose="02010600030101010101" pitchFamily="2" charset="-122"/>
                    <a:cs typeface="微软雅黑"/>
                    <a:sym typeface="微软雅黑" panose="020B0503020204020204" pitchFamily="34" charset="-122"/>
                  </a:endParaRPr>
                </a:p>
              </p:txBody>
            </p:sp>
            <p:sp>
              <p:nvSpPr>
                <p:cNvPr id="87" name="LSU"/>
                <p:cNvSpPr/>
                <p:nvPr/>
              </p:nvSpPr>
              <p:spPr>
                <a:xfrm>
                  <a:off x="1151947" y="0"/>
                  <a:ext cx="179448" cy="179447"/>
                </a:xfrm>
                <a:prstGeom prst="rect">
                  <a:avLst/>
                </a:prstGeom>
                <a:noFill/>
                <a:ln w="3175" cap="flat">
                  <a:solidFill>
                    <a:srgbClr val="6C6C6C"/>
                  </a:solidFill>
                  <a:prstDash val="solid"/>
                  <a:miter lim="400000"/>
                </a:ln>
                <a:effectLst/>
              </p:spPr>
              <p:txBody>
                <a:bodyPr wrap="square" lIns="6096" tIns="6096" rIns="6096" bIns="6096" numCol="1" anchor="ctr">
                  <a:noAutofit/>
                </a:bodyPr>
                <a:lstStyle/>
                <a:p>
                  <a:pPr algn="ctr" defTabSz="120422" fontAlgn="t" hangingPunct="0">
                    <a:defRPr sz="700" b="0">
                      <a:latin typeface="微软雅黑"/>
                      <a:ea typeface="微软雅黑"/>
                      <a:cs typeface="微软雅黑"/>
                      <a:sym typeface="微软雅黑"/>
                    </a:defRPr>
                  </a:pPr>
                  <a:endParaRPr sz="525" kern="0" dirty="0">
                    <a:solidFill>
                      <a:srgbClr val="1D1D1A"/>
                    </a:solidFill>
                    <a:latin typeface="宋体" panose="02010600030101010101" pitchFamily="2" charset="-122"/>
                    <a:cs typeface="微软雅黑"/>
                    <a:sym typeface="微软雅黑" panose="020B0503020204020204" pitchFamily="34" charset="-122"/>
                  </a:endParaRPr>
                </a:p>
              </p:txBody>
            </p:sp>
            <p:sp>
              <p:nvSpPr>
                <p:cNvPr id="88" name="LSU"/>
                <p:cNvSpPr/>
                <p:nvPr/>
              </p:nvSpPr>
              <p:spPr>
                <a:xfrm>
                  <a:off x="1439934" y="0"/>
                  <a:ext cx="179448" cy="179447"/>
                </a:xfrm>
                <a:prstGeom prst="rect">
                  <a:avLst/>
                </a:prstGeom>
                <a:noFill/>
                <a:ln w="3175" cap="flat">
                  <a:solidFill>
                    <a:srgbClr val="6C6C6C"/>
                  </a:solidFill>
                  <a:prstDash val="solid"/>
                  <a:miter lim="400000"/>
                </a:ln>
                <a:effectLst/>
              </p:spPr>
              <p:txBody>
                <a:bodyPr wrap="square" lIns="6096" tIns="6096" rIns="6096" bIns="6096" numCol="1" anchor="ctr">
                  <a:noAutofit/>
                </a:bodyPr>
                <a:lstStyle/>
                <a:p>
                  <a:pPr algn="ctr" defTabSz="120422" fontAlgn="t" hangingPunct="0">
                    <a:defRPr sz="700" b="0">
                      <a:latin typeface="微软雅黑"/>
                      <a:ea typeface="微软雅黑"/>
                      <a:cs typeface="微软雅黑"/>
                      <a:sym typeface="微软雅黑"/>
                    </a:defRPr>
                  </a:pPr>
                  <a:endParaRPr sz="525" kern="0" dirty="0">
                    <a:solidFill>
                      <a:srgbClr val="1D1D1A"/>
                    </a:solidFill>
                    <a:latin typeface="宋体" panose="02010600030101010101" pitchFamily="2" charset="-122"/>
                    <a:cs typeface="微软雅黑"/>
                    <a:sym typeface="微软雅黑" panose="020B0503020204020204" pitchFamily="34" charset="-122"/>
                  </a:endParaRPr>
                </a:p>
              </p:txBody>
            </p:sp>
            <p:sp>
              <p:nvSpPr>
                <p:cNvPr id="89" name="LSU"/>
                <p:cNvSpPr/>
                <p:nvPr/>
              </p:nvSpPr>
              <p:spPr>
                <a:xfrm>
                  <a:off x="1727923" y="0"/>
                  <a:ext cx="179448" cy="179447"/>
                </a:xfrm>
                <a:prstGeom prst="rect">
                  <a:avLst/>
                </a:prstGeom>
                <a:noFill/>
                <a:ln w="3175" cap="flat">
                  <a:solidFill>
                    <a:srgbClr val="6C6C6C"/>
                  </a:solidFill>
                  <a:prstDash val="solid"/>
                  <a:miter lim="400000"/>
                </a:ln>
                <a:effectLst/>
              </p:spPr>
              <p:txBody>
                <a:bodyPr wrap="square" lIns="6096" tIns="6096" rIns="6096" bIns="6096" numCol="1" anchor="ctr">
                  <a:noAutofit/>
                </a:bodyPr>
                <a:lstStyle/>
                <a:p>
                  <a:pPr algn="ctr" defTabSz="120422" fontAlgn="t" hangingPunct="0">
                    <a:defRPr sz="700" b="0">
                      <a:latin typeface="微软雅黑"/>
                      <a:ea typeface="微软雅黑"/>
                      <a:cs typeface="微软雅黑"/>
                      <a:sym typeface="微软雅黑"/>
                    </a:defRPr>
                  </a:pPr>
                  <a:endParaRPr sz="525" kern="0" dirty="0">
                    <a:solidFill>
                      <a:srgbClr val="1D1D1A"/>
                    </a:solidFill>
                    <a:latin typeface="宋体" panose="02010600030101010101" pitchFamily="2" charset="-122"/>
                    <a:cs typeface="微软雅黑"/>
                    <a:sym typeface="微软雅黑" panose="020B0503020204020204" pitchFamily="34" charset="-122"/>
                  </a:endParaRPr>
                </a:p>
              </p:txBody>
            </p:sp>
            <p:sp>
              <p:nvSpPr>
                <p:cNvPr id="90" name="LSU"/>
                <p:cNvSpPr/>
                <p:nvPr/>
              </p:nvSpPr>
              <p:spPr>
                <a:xfrm>
                  <a:off x="0" y="216332"/>
                  <a:ext cx="179447" cy="179448"/>
                </a:xfrm>
                <a:prstGeom prst="rect">
                  <a:avLst/>
                </a:prstGeom>
                <a:noFill/>
                <a:ln w="3175" cap="flat">
                  <a:solidFill>
                    <a:srgbClr val="6C6C6C"/>
                  </a:solidFill>
                  <a:prstDash val="solid"/>
                  <a:miter lim="400000"/>
                </a:ln>
                <a:effectLst/>
              </p:spPr>
              <p:txBody>
                <a:bodyPr wrap="square" lIns="6096" tIns="6096" rIns="6096" bIns="6096" numCol="1" anchor="ctr">
                  <a:noAutofit/>
                </a:bodyPr>
                <a:lstStyle/>
                <a:p>
                  <a:pPr algn="ctr" defTabSz="120422" fontAlgn="t" hangingPunct="0">
                    <a:defRPr sz="700" b="0">
                      <a:latin typeface="微软雅黑"/>
                      <a:ea typeface="微软雅黑"/>
                      <a:cs typeface="微软雅黑"/>
                      <a:sym typeface="微软雅黑"/>
                    </a:defRPr>
                  </a:pPr>
                  <a:endParaRPr sz="525" kern="0" dirty="0">
                    <a:solidFill>
                      <a:srgbClr val="1D1D1A"/>
                    </a:solidFill>
                    <a:latin typeface="宋体" panose="02010600030101010101" pitchFamily="2" charset="-122"/>
                    <a:cs typeface="微软雅黑"/>
                    <a:sym typeface="微软雅黑" panose="020B0503020204020204" pitchFamily="34" charset="-122"/>
                  </a:endParaRPr>
                </a:p>
              </p:txBody>
            </p:sp>
            <p:sp>
              <p:nvSpPr>
                <p:cNvPr id="91" name="LSU"/>
                <p:cNvSpPr/>
                <p:nvPr/>
              </p:nvSpPr>
              <p:spPr>
                <a:xfrm>
                  <a:off x="287986" y="216332"/>
                  <a:ext cx="179448" cy="179448"/>
                </a:xfrm>
                <a:prstGeom prst="rect">
                  <a:avLst/>
                </a:prstGeom>
                <a:noFill/>
                <a:ln w="3175" cap="flat">
                  <a:solidFill>
                    <a:srgbClr val="6C6C6C"/>
                  </a:solidFill>
                  <a:prstDash val="solid"/>
                  <a:miter lim="400000"/>
                </a:ln>
                <a:effectLst/>
              </p:spPr>
              <p:txBody>
                <a:bodyPr wrap="square" lIns="6096" tIns="6096" rIns="6096" bIns="6096" numCol="1" anchor="ctr">
                  <a:noAutofit/>
                </a:bodyPr>
                <a:lstStyle/>
                <a:p>
                  <a:pPr algn="ctr" defTabSz="120422" fontAlgn="t" hangingPunct="0">
                    <a:defRPr sz="700" b="0">
                      <a:latin typeface="微软雅黑"/>
                      <a:ea typeface="微软雅黑"/>
                      <a:cs typeface="微软雅黑"/>
                      <a:sym typeface="微软雅黑"/>
                    </a:defRPr>
                  </a:pPr>
                  <a:endParaRPr sz="525" kern="0" dirty="0">
                    <a:solidFill>
                      <a:srgbClr val="1D1D1A"/>
                    </a:solidFill>
                    <a:latin typeface="宋体" panose="02010600030101010101" pitchFamily="2" charset="-122"/>
                    <a:cs typeface="微软雅黑"/>
                    <a:sym typeface="微软雅黑" panose="020B0503020204020204" pitchFamily="34" charset="-122"/>
                  </a:endParaRPr>
                </a:p>
              </p:txBody>
            </p:sp>
            <p:sp>
              <p:nvSpPr>
                <p:cNvPr id="92" name="LSU"/>
                <p:cNvSpPr/>
                <p:nvPr/>
              </p:nvSpPr>
              <p:spPr>
                <a:xfrm>
                  <a:off x="575973" y="216332"/>
                  <a:ext cx="179448" cy="179448"/>
                </a:xfrm>
                <a:prstGeom prst="rect">
                  <a:avLst/>
                </a:prstGeom>
                <a:noFill/>
                <a:ln w="3175" cap="flat">
                  <a:solidFill>
                    <a:srgbClr val="6C6C6C"/>
                  </a:solidFill>
                  <a:prstDash val="solid"/>
                  <a:miter lim="400000"/>
                </a:ln>
                <a:effectLst/>
              </p:spPr>
              <p:txBody>
                <a:bodyPr wrap="square" lIns="6096" tIns="6096" rIns="6096" bIns="6096" numCol="1" anchor="ctr">
                  <a:noAutofit/>
                </a:bodyPr>
                <a:lstStyle/>
                <a:p>
                  <a:pPr algn="ctr" defTabSz="120422" fontAlgn="t" hangingPunct="0">
                    <a:defRPr sz="700" b="0">
                      <a:latin typeface="微软雅黑"/>
                      <a:ea typeface="微软雅黑"/>
                      <a:cs typeface="微软雅黑"/>
                      <a:sym typeface="微软雅黑"/>
                    </a:defRPr>
                  </a:pPr>
                  <a:endParaRPr sz="525" kern="0" dirty="0">
                    <a:solidFill>
                      <a:srgbClr val="1D1D1A"/>
                    </a:solidFill>
                    <a:latin typeface="宋体" panose="02010600030101010101" pitchFamily="2" charset="-122"/>
                    <a:cs typeface="微软雅黑"/>
                    <a:sym typeface="微软雅黑" panose="020B0503020204020204" pitchFamily="34" charset="-122"/>
                  </a:endParaRPr>
                </a:p>
              </p:txBody>
            </p:sp>
            <p:sp>
              <p:nvSpPr>
                <p:cNvPr id="93" name="LSU"/>
                <p:cNvSpPr/>
                <p:nvPr/>
              </p:nvSpPr>
              <p:spPr>
                <a:xfrm>
                  <a:off x="863960" y="216332"/>
                  <a:ext cx="179448" cy="179448"/>
                </a:xfrm>
                <a:prstGeom prst="rect">
                  <a:avLst/>
                </a:prstGeom>
                <a:noFill/>
                <a:ln w="3175" cap="flat">
                  <a:solidFill>
                    <a:srgbClr val="6C6C6C"/>
                  </a:solidFill>
                  <a:prstDash val="solid"/>
                  <a:miter lim="400000"/>
                </a:ln>
                <a:effectLst/>
              </p:spPr>
              <p:txBody>
                <a:bodyPr wrap="square" lIns="6096" tIns="6096" rIns="6096" bIns="6096" numCol="1" anchor="ctr">
                  <a:noAutofit/>
                </a:bodyPr>
                <a:lstStyle/>
                <a:p>
                  <a:pPr algn="ctr" defTabSz="120422" fontAlgn="t" hangingPunct="0">
                    <a:defRPr sz="700" b="0">
                      <a:latin typeface="微软雅黑"/>
                      <a:ea typeface="微软雅黑"/>
                      <a:cs typeface="微软雅黑"/>
                      <a:sym typeface="微软雅黑"/>
                    </a:defRPr>
                  </a:pPr>
                  <a:endParaRPr sz="525" kern="0" dirty="0">
                    <a:solidFill>
                      <a:srgbClr val="1D1D1A"/>
                    </a:solidFill>
                    <a:latin typeface="宋体" panose="02010600030101010101" pitchFamily="2" charset="-122"/>
                    <a:cs typeface="微软雅黑"/>
                    <a:sym typeface="微软雅黑" panose="020B0503020204020204" pitchFamily="34" charset="-122"/>
                  </a:endParaRPr>
                </a:p>
              </p:txBody>
            </p:sp>
            <p:sp>
              <p:nvSpPr>
                <p:cNvPr id="94" name="LSU"/>
                <p:cNvSpPr/>
                <p:nvPr/>
              </p:nvSpPr>
              <p:spPr>
                <a:xfrm>
                  <a:off x="1151947" y="216332"/>
                  <a:ext cx="179448" cy="179448"/>
                </a:xfrm>
                <a:prstGeom prst="rect">
                  <a:avLst/>
                </a:prstGeom>
                <a:noFill/>
                <a:ln w="3175" cap="flat">
                  <a:solidFill>
                    <a:srgbClr val="6C6C6C"/>
                  </a:solidFill>
                  <a:prstDash val="solid"/>
                  <a:miter lim="400000"/>
                </a:ln>
                <a:effectLst/>
              </p:spPr>
              <p:txBody>
                <a:bodyPr wrap="square" lIns="6096" tIns="6096" rIns="6096" bIns="6096" numCol="1" anchor="ctr">
                  <a:noAutofit/>
                </a:bodyPr>
                <a:lstStyle/>
                <a:p>
                  <a:pPr algn="ctr" defTabSz="120422" fontAlgn="t" hangingPunct="0">
                    <a:defRPr sz="700" b="0">
                      <a:latin typeface="微软雅黑"/>
                      <a:ea typeface="微软雅黑"/>
                      <a:cs typeface="微软雅黑"/>
                      <a:sym typeface="微软雅黑"/>
                    </a:defRPr>
                  </a:pPr>
                  <a:endParaRPr sz="525" kern="0" dirty="0">
                    <a:solidFill>
                      <a:srgbClr val="1D1D1A"/>
                    </a:solidFill>
                    <a:latin typeface="宋体" panose="02010600030101010101" pitchFamily="2" charset="-122"/>
                    <a:cs typeface="微软雅黑"/>
                    <a:sym typeface="微软雅黑" panose="020B0503020204020204" pitchFamily="34" charset="-122"/>
                  </a:endParaRPr>
                </a:p>
              </p:txBody>
            </p:sp>
            <p:sp>
              <p:nvSpPr>
                <p:cNvPr id="95" name="LSU"/>
                <p:cNvSpPr/>
                <p:nvPr/>
              </p:nvSpPr>
              <p:spPr>
                <a:xfrm>
                  <a:off x="1439934" y="216332"/>
                  <a:ext cx="179448" cy="179448"/>
                </a:xfrm>
                <a:prstGeom prst="rect">
                  <a:avLst/>
                </a:prstGeom>
                <a:noFill/>
                <a:ln w="3175" cap="flat">
                  <a:solidFill>
                    <a:srgbClr val="6C6C6C"/>
                  </a:solidFill>
                  <a:prstDash val="solid"/>
                  <a:miter lim="400000"/>
                </a:ln>
                <a:effectLst/>
              </p:spPr>
              <p:txBody>
                <a:bodyPr wrap="square" lIns="6096" tIns="6096" rIns="6096" bIns="6096" numCol="1" anchor="ctr">
                  <a:noAutofit/>
                </a:bodyPr>
                <a:lstStyle/>
                <a:p>
                  <a:pPr algn="ctr" defTabSz="120422" fontAlgn="t" hangingPunct="0">
                    <a:defRPr sz="700" b="0">
                      <a:latin typeface="微软雅黑"/>
                      <a:ea typeface="微软雅黑"/>
                      <a:cs typeface="微软雅黑"/>
                      <a:sym typeface="微软雅黑"/>
                    </a:defRPr>
                  </a:pPr>
                  <a:endParaRPr sz="525" kern="0" dirty="0">
                    <a:solidFill>
                      <a:srgbClr val="1D1D1A"/>
                    </a:solidFill>
                    <a:latin typeface="宋体" panose="02010600030101010101" pitchFamily="2" charset="-122"/>
                    <a:cs typeface="微软雅黑"/>
                    <a:sym typeface="微软雅黑" panose="020B0503020204020204" pitchFamily="34" charset="-122"/>
                  </a:endParaRPr>
                </a:p>
              </p:txBody>
            </p:sp>
            <p:sp>
              <p:nvSpPr>
                <p:cNvPr id="96" name="LSU"/>
                <p:cNvSpPr/>
                <p:nvPr/>
              </p:nvSpPr>
              <p:spPr>
                <a:xfrm>
                  <a:off x="1727923" y="216332"/>
                  <a:ext cx="179448" cy="179448"/>
                </a:xfrm>
                <a:prstGeom prst="rect">
                  <a:avLst/>
                </a:prstGeom>
                <a:noFill/>
                <a:ln w="3175" cap="flat">
                  <a:solidFill>
                    <a:srgbClr val="6C6C6C"/>
                  </a:solidFill>
                  <a:prstDash val="solid"/>
                  <a:miter lim="400000"/>
                </a:ln>
                <a:effectLst/>
              </p:spPr>
              <p:txBody>
                <a:bodyPr wrap="square" lIns="6096" tIns="6096" rIns="6096" bIns="6096" numCol="1" anchor="ctr">
                  <a:noAutofit/>
                </a:bodyPr>
                <a:lstStyle/>
                <a:p>
                  <a:pPr algn="ctr" defTabSz="120422" fontAlgn="t" hangingPunct="0">
                    <a:defRPr sz="700" b="0">
                      <a:latin typeface="微软雅黑"/>
                      <a:ea typeface="微软雅黑"/>
                      <a:cs typeface="微软雅黑"/>
                      <a:sym typeface="微软雅黑"/>
                    </a:defRPr>
                  </a:pPr>
                  <a:endParaRPr sz="525" kern="0" dirty="0">
                    <a:solidFill>
                      <a:srgbClr val="1D1D1A"/>
                    </a:solidFill>
                    <a:latin typeface="宋体" panose="02010600030101010101" pitchFamily="2" charset="-122"/>
                    <a:cs typeface="微软雅黑"/>
                    <a:sym typeface="微软雅黑" panose="020B0503020204020204" pitchFamily="34" charset="-122"/>
                  </a:endParaRPr>
                </a:p>
              </p:txBody>
            </p:sp>
            <p:sp>
              <p:nvSpPr>
                <p:cNvPr id="97" name="LSU"/>
                <p:cNvSpPr/>
                <p:nvPr/>
              </p:nvSpPr>
              <p:spPr>
                <a:xfrm>
                  <a:off x="0" y="432665"/>
                  <a:ext cx="179447" cy="179448"/>
                </a:xfrm>
                <a:prstGeom prst="rect">
                  <a:avLst/>
                </a:prstGeom>
                <a:noFill/>
                <a:ln w="3175" cap="flat">
                  <a:solidFill>
                    <a:srgbClr val="6C6C6C"/>
                  </a:solidFill>
                  <a:prstDash val="solid"/>
                  <a:miter lim="400000"/>
                </a:ln>
                <a:effectLst/>
              </p:spPr>
              <p:txBody>
                <a:bodyPr wrap="square" lIns="6096" tIns="6096" rIns="6096" bIns="6096" numCol="1" anchor="ctr">
                  <a:noAutofit/>
                </a:bodyPr>
                <a:lstStyle/>
                <a:p>
                  <a:pPr algn="ctr" defTabSz="120422" fontAlgn="t" hangingPunct="0">
                    <a:defRPr sz="700" b="0">
                      <a:latin typeface="微软雅黑"/>
                      <a:ea typeface="微软雅黑"/>
                      <a:cs typeface="微软雅黑"/>
                      <a:sym typeface="微软雅黑"/>
                    </a:defRPr>
                  </a:pPr>
                  <a:endParaRPr sz="525" kern="0" dirty="0">
                    <a:solidFill>
                      <a:srgbClr val="1D1D1A"/>
                    </a:solidFill>
                    <a:latin typeface="宋体" panose="02010600030101010101" pitchFamily="2" charset="-122"/>
                    <a:cs typeface="微软雅黑"/>
                    <a:sym typeface="微软雅黑" panose="020B0503020204020204" pitchFamily="34" charset="-122"/>
                  </a:endParaRPr>
                </a:p>
              </p:txBody>
            </p:sp>
            <p:sp>
              <p:nvSpPr>
                <p:cNvPr id="98" name="LSU"/>
                <p:cNvSpPr/>
                <p:nvPr/>
              </p:nvSpPr>
              <p:spPr>
                <a:xfrm>
                  <a:off x="287986" y="432665"/>
                  <a:ext cx="179448" cy="179448"/>
                </a:xfrm>
                <a:prstGeom prst="rect">
                  <a:avLst/>
                </a:prstGeom>
                <a:noFill/>
                <a:ln w="3175" cap="flat">
                  <a:solidFill>
                    <a:srgbClr val="6C6C6C"/>
                  </a:solidFill>
                  <a:prstDash val="solid"/>
                  <a:miter lim="400000"/>
                </a:ln>
                <a:effectLst/>
              </p:spPr>
              <p:txBody>
                <a:bodyPr wrap="square" lIns="6096" tIns="6096" rIns="6096" bIns="6096" numCol="1" anchor="ctr">
                  <a:noAutofit/>
                </a:bodyPr>
                <a:lstStyle/>
                <a:p>
                  <a:pPr algn="ctr" defTabSz="120422" fontAlgn="t" hangingPunct="0">
                    <a:defRPr sz="700" b="0">
                      <a:latin typeface="微软雅黑"/>
                      <a:ea typeface="微软雅黑"/>
                      <a:cs typeface="微软雅黑"/>
                      <a:sym typeface="微软雅黑"/>
                    </a:defRPr>
                  </a:pPr>
                  <a:endParaRPr sz="525" kern="0" dirty="0">
                    <a:solidFill>
                      <a:srgbClr val="1D1D1A"/>
                    </a:solidFill>
                    <a:latin typeface="宋体" panose="02010600030101010101" pitchFamily="2" charset="-122"/>
                    <a:cs typeface="微软雅黑"/>
                    <a:sym typeface="微软雅黑" panose="020B0503020204020204" pitchFamily="34" charset="-122"/>
                  </a:endParaRPr>
                </a:p>
              </p:txBody>
            </p:sp>
            <p:sp>
              <p:nvSpPr>
                <p:cNvPr id="99" name="LSU"/>
                <p:cNvSpPr/>
                <p:nvPr/>
              </p:nvSpPr>
              <p:spPr>
                <a:xfrm>
                  <a:off x="575973" y="432665"/>
                  <a:ext cx="179448" cy="179448"/>
                </a:xfrm>
                <a:prstGeom prst="rect">
                  <a:avLst/>
                </a:prstGeom>
                <a:noFill/>
                <a:ln w="3175" cap="flat">
                  <a:solidFill>
                    <a:srgbClr val="6C6C6C"/>
                  </a:solidFill>
                  <a:prstDash val="solid"/>
                  <a:miter lim="400000"/>
                </a:ln>
                <a:effectLst/>
              </p:spPr>
              <p:txBody>
                <a:bodyPr wrap="square" lIns="6096" tIns="6096" rIns="6096" bIns="6096" numCol="1" anchor="ctr">
                  <a:noAutofit/>
                </a:bodyPr>
                <a:lstStyle/>
                <a:p>
                  <a:pPr algn="ctr" defTabSz="120422" fontAlgn="t" hangingPunct="0">
                    <a:defRPr sz="700" b="0">
                      <a:latin typeface="微软雅黑"/>
                      <a:ea typeface="微软雅黑"/>
                      <a:cs typeface="微软雅黑"/>
                      <a:sym typeface="微软雅黑"/>
                    </a:defRPr>
                  </a:pPr>
                  <a:endParaRPr sz="525" kern="0" dirty="0">
                    <a:solidFill>
                      <a:srgbClr val="1D1D1A"/>
                    </a:solidFill>
                    <a:latin typeface="宋体" panose="02010600030101010101" pitchFamily="2" charset="-122"/>
                    <a:cs typeface="微软雅黑"/>
                    <a:sym typeface="微软雅黑" panose="020B0503020204020204" pitchFamily="34" charset="-122"/>
                  </a:endParaRPr>
                </a:p>
              </p:txBody>
            </p:sp>
            <p:sp>
              <p:nvSpPr>
                <p:cNvPr id="100" name="LSU"/>
                <p:cNvSpPr/>
                <p:nvPr/>
              </p:nvSpPr>
              <p:spPr>
                <a:xfrm>
                  <a:off x="863960" y="432665"/>
                  <a:ext cx="179448" cy="179448"/>
                </a:xfrm>
                <a:prstGeom prst="rect">
                  <a:avLst/>
                </a:prstGeom>
                <a:noFill/>
                <a:ln w="3175" cap="flat">
                  <a:solidFill>
                    <a:srgbClr val="6C6C6C"/>
                  </a:solidFill>
                  <a:prstDash val="solid"/>
                  <a:miter lim="400000"/>
                </a:ln>
                <a:effectLst/>
              </p:spPr>
              <p:txBody>
                <a:bodyPr wrap="square" lIns="6096" tIns="6096" rIns="6096" bIns="6096" numCol="1" anchor="ctr">
                  <a:noAutofit/>
                </a:bodyPr>
                <a:lstStyle/>
                <a:p>
                  <a:pPr algn="ctr" defTabSz="120422" fontAlgn="t" hangingPunct="0">
                    <a:defRPr sz="700" b="0">
                      <a:latin typeface="微软雅黑"/>
                      <a:ea typeface="微软雅黑"/>
                      <a:cs typeface="微软雅黑"/>
                      <a:sym typeface="微软雅黑"/>
                    </a:defRPr>
                  </a:pPr>
                  <a:endParaRPr sz="525" kern="0" dirty="0">
                    <a:solidFill>
                      <a:srgbClr val="1D1D1A"/>
                    </a:solidFill>
                    <a:latin typeface="宋体" panose="02010600030101010101" pitchFamily="2" charset="-122"/>
                    <a:cs typeface="微软雅黑"/>
                    <a:sym typeface="微软雅黑" panose="020B0503020204020204" pitchFamily="34" charset="-122"/>
                  </a:endParaRPr>
                </a:p>
              </p:txBody>
            </p:sp>
            <p:sp>
              <p:nvSpPr>
                <p:cNvPr id="101" name="LSU"/>
                <p:cNvSpPr/>
                <p:nvPr/>
              </p:nvSpPr>
              <p:spPr>
                <a:xfrm>
                  <a:off x="1151947" y="432665"/>
                  <a:ext cx="179448" cy="179448"/>
                </a:xfrm>
                <a:prstGeom prst="rect">
                  <a:avLst/>
                </a:prstGeom>
                <a:noFill/>
                <a:ln w="3175" cap="flat">
                  <a:solidFill>
                    <a:srgbClr val="6C6C6C"/>
                  </a:solidFill>
                  <a:prstDash val="solid"/>
                  <a:miter lim="400000"/>
                </a:ln>
                <a:effectLst/>
              </p:spPr>
              <p:txBody>
                <a:bodyPr wrap="square" lIns="6096" tIns="6096" rIns="6096" bIns="6096" numCol="1" anchor="ctr">
                  <a:noAutofit/>
                </a:bodyPr>
                <a:lstStyle/>
                <a:p>
                  <a:pPr algn="ctr" defTabSz="120422" fontAlgn="t" hangingPunct="0">
                    <a:defRPr sz="700" b="0">
                      <a:latin typeface="微软雅黑"/>
                      <a:ea typeface="微软雅黑"/>
                      <a:cs typeface="微软雅黑"/>
                      <a:sym typeface="微软雅黑"/>
                    </a:defRPr>
                  </a:pPr>
                  <a:endParaRPr sz="525" kern="0" dirty="0">
                    <a:solidFill>
                      <a:srgbClr val="1D1D1A"/>
                    </a:solidFill>
                    <a:latin typeface="宋体" panose="02010600030101010101" pitchFamily="2" charset="-122"/>
                    <a:cs typeface="微软雅黑"/>
                    <a:sym typeface="微软雅黑" panose="020B0503020204020204" pitchFamily="34" charset="-122"/>
                  </a:endParaRPr>
                </a:p>
              </p:txBody>
            </p:sp>
            <p:sp>
              <p:nvSpPr>
                <p:cNvPr id="102" name="LSU"/>
                <p:cNvSpPr/>
                <p:nvPr/>
              </p:nvSpPr>
              <p:spPr>
                <a:xfrm>
                  <a:off x="1439934" y="432665"/>
                  <a:ext cx="179448" cy="179448"/>
                </a:xfrm>
                <a:prstGeom prst="rect">
                  <a:avLst/>
                </a:prstGeom>
                <a:noFill/>
                <a:ln w="3175" cap="flat">
                  <a:solidFill>
                    <a:srgbClr val="6C6C6C"/>
                  </a:solidFill>
                  <a:prstDash val="solid"/>
                  <a:miter lim="400000"/>
                </a:ln>
                <a:effectLst/>
              </p:spPr>
              <p:txBody>
                <a:bodyPr wrap="square" lIns="6096" tIns="6096" rIns="6096" bIns="6096" numCol="1" anchor="ctr">
                  <a:noAutofit/>
                </a:bodyPr>
                <a:lstStyle/>
                <a:p>
                  <a:pPr algn="ctr" defTabSz="120422" fontAlgn="t" hangingPunct="0">
                    <a:defRPr sz="700" b="0">
                      <a:latin typeface="微软雅黑"/>
                      <a:ea typeface="微软雅黑"/>
                      <a:cs typeface="微软雅黑"/>
                      <a:sym typeface="微软雅黑"/>
                    </a:defRPr>
                  </a:pPr>
                  <a:endParaRPr sz="525" kern="0" dirty="0">
                    <a:solidFill>
                      <a:srgbClr val="1D1D1A"/>
                    </a:solidFill>
                    <a:latin typeface="宋体" panose="02010600030101010101" pitchFamily="2" charset="-122"/>
                    <a:cs typeface="微软雅黑"/>
                    <a:sym typeface="微软雅黑" panose="020B0503020204020204" pitchFamily="34" charset="-122"/>
                  </a:endParaRPr>
                </a:p>
              </p:txBody>
            </p:sp>
            <p:sp>
              <p:nvSpPr>
                <p:cNvPr id="103" name="LSU"/>
                <p:cNvSpPr/>
                <p:nvPr/>
              </p:nvSpPr>
              <p:spPr>
                <a:xfrm>
                  <a:off x="1727923" y="432665"/>
                  <a:ext cx="179448" cy="179448"/>
                </a:xfrm>
                <a:prstGeom prst="rect">
                  <a:avLst/>
                </a:prstGeom>
                <a:noFill/>
                <a:ln w="3175" cap="flat">
                  <a:solidFill>
                    <a:srgbClr val="6C6C6C"/>
                  </a:solidFill>
                  <a:prstDash val="solid"/>
                  <a:miter lim="400000"/>
                </a:ln>
                <a:effectLst/>
              </p:spPr>
              <p:txBody>
                <a:bodyPr wrap="square" lIns="6096" tIns="6096" rIns="6096" bIns="6096" numCol="1" anchor="ctr">
                  <a:noAutofit/>
                </a:bodyPr>
                <a:lstStyle/>
                <a:p>
                  <a:pPr algn="ctr" defTabSz="120422" fontAlgn="t" hangingPunct="0">
                    <a:defRPr sz="700" b="0">
                      <a:latin typeface="微软雅黑"/>
                      <a:ea typeface="微软雅黑"/>
                      <a:cs typeface="微软雅黑"/>
                      <a:sym typeface="微软雅黑"/>
                    </a:defRPr>
                  </a:pPr>
                  <a:endParaRPr sz="525" kern="0" dirty="0">
                    <a:solidFill>
                      <a:srgbClr val="1D1D1A"/>
                    </a:solidFill>
                    <a:latin typeface="宋体" panose="02010600030101010101" pitchFamily="2" charset="-122"/>
                    <a:cs typeface="微软雅黑"/>
                    <a:sym typeface="微软雅黑" panose="020B0503020204020204" pitchFamily="34" charset="-122"/>
                  </a:endParaRPr>
                </a:p>
              </p:txBody>
            </p:sp>
          </p:grpSp>
        </p:grpSp>
        <p:sp>
          <p:nvSpPr>
            <p:cNvPr id="68" name="64 cores"/>
            <p:cNvSpPr txBox="1"/>
            <p:nvPr/>
          </p:nvSpPr>
          <p:spPr>
            <a:xfrm>
              <a:off x="1257326" y="3472589"/>
              <a:ext cx="913013" cy="276483"/>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525" tIns="9525" rIns="9525" bIns="9525" anchor="ctr">
              <a:spAutoFit/>
            </a:bodyPr>
            <a:lstStyle>
              <a:lvl1pPr>
                <a:defRPr sz="2800" b="0">
                  <a:latin typeface="Huawei Sans"/>
                  <a:ea typeface="Huawei Sans"/>
                  <a:cs typeface="Huawei Sans"/>
                  <a:sym typeface="Huawei Sans"/>
                </a:defRPr>
              </a:lvl1pPr>
            </a:lstStyle>
            <a:p>
              <a:pPr algn="ctr" defTabSz="109538" fontAlgn="t" hangingPunct="0"/>
              <a:r>
                <a:rPr sz="1799" b="1" kern="0" dirty="0">
                  <a:solidFill>
                    <a:srgbClr val="C00000"/>
                  </a:solidFill>
                  <a:latin typeface="宋体" panose="02010600030101010101" pitchFamily="2" charset="-122"/>
                  <a:ea typeface="宋体" panose="02010600030101010101" pitchFamily="2" charset="-122"/>
                  <a:sym typeface="微软雅黑" panose="020B0503020204020204" pitchFamily="34" charset="-122"/>
                </a:rPr>
                <a:t>64</a:t>
              </a:r>
              <a:r>
                <a:rPr sz="1799" kern="0" dirty="0">
                  <a:solidFill>
                    <a:srgbClr val="C00000"/>
                  </a:solidFill>
                  <a:latin typeface="宋体" panose="02010600030101010101" pitchFamily="2" charset="-122"/>
                  <a:ea typeface="宋体" panose="02010600030101010101" pitchFamily="2" charset="-122"/>
                  <a:sym typeface="微软雅黑" panose="020B0503020204020204" pitchFamily="34" charset="-122"/>
                </a:rPr>
                <a:t> </a:t>
              </a:r>
              <a:r>
                <a:rPr sz="1799" kern="0" dirty="0">
                  <a:solidFill>
                    <a:srgbClr val="CCCCCC">
                      <a:lumMod val="10000"/>
                    </a:srgbClr>
                  </a:solidFill>
                  <a:latin typeface="宋体" panose="02010600030101010101" pitchFamily="2" charset="-122"/>
                  <a:ea typeface="宋体" panose="02010600030101010101" pitchFamily="2" charset="-122"/>
                  <a:sym typeface="微软雅黑" panose="020B0503020204020204" pitchFamily="34" charset="-122"/>
                </a:rPr>
                <a:t>cores</a:t>
              </a:r>
            </a:p>
          </p:txBody>
        </p:sp>
        <p:sp>
          <p:nvSpPr>
            <p:cNvPr id="69" name="线条"/>
            <p:cNvSpPr/>
            <p:nvPr/>
          </p:nvSpPr>
          <p:spPr>
            <a:xfrm flipV="1">
              <a:off x="3010985" y="3038243"/>
              <a:ext cx="0" cy="234461"/>
            </a:xfrm>
            <a:prstGeom prst="line">
              <a:avLst/>
            </a:prstGeom>
            <a:ln w="12700">
              <a:solidFill>
                <a:srgbClr val="9FA0A0"/>
              </a:solidFill>
              <a:custDash>
                <a:ds d="100000" sp="200000"/>
              </a:custDash>
              <a:headEnd type="triangle"/>
              <a:tailEnd type="triangle"/>
            </a:ln>
          </p:spPr>
          <p:txBody>
            <a:bodyPr lIns="9525" tIns="9525" rIns="9525" bIns="9525" anchor="ctr"/>
            <a:lstStyle/>
            <a:p>
              <a:pPr algn="ctr" defTabSz="109538" fontAlgn="t" hangingPunct="0">
                <a:defRPr sz="1400" b="0">
                  <a:latin typeface="+mn-lt"/>
                  <a:ea typeface="+mn-ea"/>
                  <a:cs typeface="+mn-cs"/>
                  <a:sym typeface="Helvetica Neue Medium"/>
                </a:defRPr>
              </a:pPr>
              <a:endParaRPr sz="900" kern="0" dirty="0">
                <a:solidFill>
                  <a:srgbClr val="1D1D1A"/>
                </a:solidFill>
                <a:latin typeface="宋体" panose="02010600030101010101" pitchFamily="2" charset="-122"/>
                <a:sym typeface="微软雅黑" panose="020B0503020204020204" pitchFamily="34" charset="-122"/>
              </a:endParaRPr>
            </a:p>
          </p:txBody>
        </p:sp>
        <p:sp>
          <p:nvSpPr>
            <p:cNvPr id="70" name="线条"/>
            <p:cNvSpPr/>
            <p:nvPr/>
          </p:nvSpPr>
          <p:spPr>
            <a:xfrm flipV="1">
              <a:off x="3935703" y="3033092"/>
              <a:ext cx="0" cy="239613"/>
            </a:xfrm>
            <a:prstGeom prst="line">
              <a:avLst/>
            </a:prstGeom>
            <a:ln w="12700">
              <a:solidFill>
                <a:srgbClr val="9FA0A0"/>
              </a:solidFill>
              <a:custDash>
                <a:ds d="100000" sp="200000"/>
              </a:custDash>
              <a:headEnd type="triangle"/>
              <a:tailEnd type="triangle"/>
            </a:ln>
          </p:spPr>
          <p:txBody>
            <a:bodyPr lIns="9525" tIns="9525" rIns="9525" bIns="9525" anchor="ctr"/>
            <a:lstStyle/>
            <a:p>
              <a:pPr algn="ctr" defTabSz="109538" fontAlgn="t" hangingPunct="0">
                <a:defRPr sz="1400" b="0">
                  <a:latin typeface="+mn-lt"/>
                  <a:ea typeface="+mn-ea"/>
                  <a:cs typeface="+mn-cs"/>
                  <a:sym typeface="Helvetica Neue Medium"/>
                </a:defRPr>
              </a:pPr>
              <a:endParaRPr sz="900" kern="0" dirty="0">
                <a:solidFill>
                  <a:srgbClr val="1D1D1A"/>
                </a:solidFill>
                <a:latin typeface="宋体" panose="02010600030101010101" pitchFamily="2" charset="-122"/>
                <a:sym typeface="微软雅黑" panose="020B0503020204020204" pitchFamily="34" charset="-122"/>
              </a:endParaRPr>
            </a:p>
          </p:txBody>
        </p:sp>
        <p:sp>
          <p:nvSpPr>
            <p:cNvPr id="71" name="线条"/>
            <p:cNvSpPr/>
            <p:nvPr/>
          </p:nvSpPr>
          <p:spPr>
            <a:xfrm flipV="1">
              <a:off x="3935703" y="4007642"/>
              <a:ext cx="0" cy="239613"/>
            </a:xfrm>
            <a:prstGeom prst="line">
              <a:avLst/>
            </a:prstGeom>
            <a:ln w="12700">
              <a:solidFill>
                <a:srgbClr val="9FA0A0"/>
              </a:solidFill>
              <a:custDash>
                <a:ds d="100000" sp="200000"/>
              </a:custDash>
              <a:headEnd type="triangle"/>
              <a:tailEnd type="triangle"/>
            </a:ln>
          </p:spPr>
          <p:txBody>
            <a:bodyPr lIns="9525" tIns="9525" rIns="9525" bIns="9525" anchor="ctr"/>
            <a:lstStyle/>
            <a:p>
              <a:pPr algn="ctr" defTabSz="109538" fontAlgn="t" hangingPunct="0">
                <a:defRPr sz="1400" b="0">
                  <a:latin typeface="+mn-lt"/>
                  <a:ea typeface="+mn-ea"/>
                  <a:cs typeface="+mn-cs"/>
                  <a:sym typeface="Helvetica Neue Medium"/>
                </a:defRPr>
              </a:pPr>
              <a:endParaRPr sz="900" kern="0" dirty="0">
                <a:solidFill>
                  <a:srgbClr val="1D1D1A"/>
                </a:solidFill>
                <a:latin typeface="宋体" panose="02010600030101010101" pitchFamily="2" charset="-122"/>
                <a:sym typeface="微软雅黑" panose="020B0503020204020204" pitchFamily="34" charset="-122"/>
              </a:endParaRPr>
            </a:p>
          </p:txBody>
        </p:sp>
        <p:sp>
          <p:nvSpPr>
            <p:cNvPr id="72" name="线条"/>
            <p:cNvSpPr/>
            <p:nvPr/>
          </p:nvSpPr>
          <p:spPr>
            <a:xfrm flipV="1">
              <a:off x="3010985" y="4012792"/>
              <a:ext cx="0" cy="234461"/>
            </a:xfrm>
            <a:prstGeom prst="line">
              <a:avLst/>
            </a:prstGeom>
            <a:ln w="12700">
              <a:solidFill>
                <a:srgbClr val="9FA0A0"/>
              </a:solidFill>
              <a:custDash>
                <a:ds d="100000" sp="200000"/>
              </a:custDash>
              <a:headEnd type="triangle"/>
              <a:tailEnd type="triangle"/>
            </a:ln>
          </p:spPr>
          <p:txBody>
            <a:bodyPr lIns="9525" tIns="9525" rIns="9525" bIns="9525" anchor="ctr"/>
            <a:lstStyle/>
            <a:p>
              <a:pPr algn="ctr" defTabSz="109538" fontAlgn="t" hangingPunct="0">
                <a:defRPr sz="1400" b="0">
                  <a:latin typeface="+mn-lt"/>
                  <a:ea typeface="+mn-ea"/>
                  <a:cs typeface="+mn-cs"/>
                  <a:sym typeface="Helvetica Neue Medium"/>
                </a:defRPr>
              </a:pPr>
              <a:endParaRPr sz="900" kern="0" dirty="0">
                <a:solidFill>
                  <a:srgbClr val="1D1D1A"/>
                </a:solidFill>
                <a:latin typeface="宋体" panose="02010600030101010101" pitchFamily="2" charset="-122"/>
                <a:sym typeface="微软雅黑" panose="020B0503020204020204" pitchFamily="34" charset="-122"/>
              </a:endParaRPr>
            </a:p>
          </p:txBody>
        </p:sp>
        <p:sp>
          <p:nvSpPr>
            <p:cNvPr id="73" name="线条"/>
            <p:cNvSpPr/>
            <p:nvPr/>
          </p:nvSpPr>
          <p:spPr>
            <a:xfrm flipV="1">
              <a:off x="1477715" y="2810844"/>
              <a:ext cx="0" cy="160010"/>
            </a:xfrm>
            <a:prstGeom prst="line">
              <a:avLst/>
            </a:prstGeom>
            <a:ln w="12700">
              <a:solidFill>
                <a:srgbClr val="9FA0A0"/>
              </a:solidFill>
              <a:custDash>
                <a:ds d="100000" sp="200000"/>
              </a:custDash>
              <a:headEnd type="triangle"/>
              <a:tailEnd type="triangle"/>
            </a:ln>
          </p:spPr>
          <p:txBody>
            <a:bodyPr lIns="9525" tIns="9525" rIns="9525" bIns="9525" anchor="ctr"/>
            <a:lstStyle/>
            <a:p>
              <a:pPr algn="ctr" defTabSz="109538" fontAlgn="t" hangingPunct="0">
                <a:defRPr sz="1400" b="0">
                  <a:latin typeface="+mn-lt"/>
                  <a:ea typeface="+mn-ea"/>
                  <a:cs typeface="+mn-cs"/>
                  <a:sym typeface="Helvetica Neue Medium"/>
                </a:defRPr>
              </a:pPr>
              <a:endParaRPr sz="900" kern="0" dirty="0">
                <a:solidFill>
                  <a:srgbClr val="1D1D1A"/>
                </a:solidFill>
                <a:latin typeface="宋体" panose="02010600030101010101" pitchFamily="2" charset="-122"/>
                <a:sym typeface="微软雅黑" panose="020B0503020204020204" pitchFamily="34" charset="-122"/>
              </a:endParaRPr>
            </a:p>
          </p:txBody>
        </p:sp>
        <p:sp>
          <p:nvSpPr>
            <p:cNvPr id="74" name="线条"/>
            <p:cNvSpPr/>
            <p:nvPr/>
          </p:nvSpPr>
          <p:spPr>
            <a:xfrm flipV="1">
              <a:off x="4563923" y="2810844"/>
              <a:ext cx="0" cy="160010"/>
            </a:xfrm>
            <a:prstGeom prst="line">
              <a:avLst/>
            </a:prstGeom>
            <a:ln w="12700">
              <a:solidFill>
                <a:srgbClr val="9FA0A0"/>
              </a:solidFill>
              <a:custDash>
                <a:ds d="100000" sp="200000"/>
              </a:custDash>
              <a:headEnd type="triangle"/>
              <a:tailEnd type="triangle"/>
            </a:ln>
          </p:spPr>
          <p:txBody>
            <a:bodyPr lIns="9525" tIns="9525" rIns="9525" bIns="9525" anchor="ctr"/>
            <a:lstStyle/>
            <a:p>
              <a:pPr algn="ctr" defTabSz="109538" fontAlgn="t" hangingPunct="0">
                <a:defRPr sz="1400" b="0">
                  <a:latin typeface="+mn-lt"/>
                  <a:ea typeface="+mn-ea"/>
                  <a:cs typeface="+mn-cs"/>
                  <a:sym typeface="Helvetica Neue Medium"/>
                </a:defRPr>
              </a:pPr>
              <a:endParaRPr sz="900" kern="0" dirty="0">
                <a:solidFill>
                  <a:srgbClr val="1D1D1A"/>
                </a:solidFill>
                <a:latin typeface="宋体" panose="02010600030101010101" pitchFamily="2" charset="-122"/>
                <a:sym typeface="微软雅黑" panose="020B0503020204020204" pitchFamily="34" charset="-122"/>
              </a:endParaRPr>
            </a:p>
          </p:txBody>
        </p:sp>
        <p:sp>
          <p:nvSpPr>
            <p:cNvPr id="75" name="线条"/>
            <p:cNvSpPr/>
            <p:nvPr/>
          </p:nvSpPr>
          <p:spPr>
            <a:xfrm flipV="1">
              <a:off x="1477715" y="4302230"/>
              <a:ext cx="0" cy="160012"/>
            </a:xfrm>
            <a:prstGeom prst="line">
              <a:avLst/>
            </a:prstGeom>
            <a:ln w="12700">
              <a:solidFill>
                <a:srgbClr val="9FA0A0"/>
              </a:solidFill>
              <a:custDash>
                <a:ds d="100000" sp="200000"/>
              </a:custDash>
              <a:headEnd type="triangle"/>
              <a:tailEnd type="triangle"/>
            </a:ln>
          </p:spPr>
          <p:txBody>
            <a:bodyPr lIns="9525" tIns="9525" rIns="9525" bIns="9525" anchor="ctr"/>
            <a:lstStyle/>
            <a:p>
              <a:pPr algn="ctr" defTabSz="109538" fontAlgn="t" hangingPunct="0">
                <a:defRPr sz="1400" b="0">
                  <a:latin typeface="+mn-lt"/>
                  <a:ea typeface="+mn-ea"/>
                  <a:cs typeface="+mn-cs"/>
                  <a:sym typeface="Helvetica Neue Medium"/>
                </a:defRPr>
              </a:pPr>
              <a:endParaRPr sz="900" kern="0" dirty="0">
                <a:solidFill>
                  <a:srgbClr val="1D1D1A"/>
                </a:solidFill>
                <a:latin typeface="宋体" panose="02010600030101010101" pitchFamily="2" charset="-122"/>
                <a:sym typeface="微软雅黑" panose="020B0503020204020204" pitchFamily="34" charset="-122"/>
              </a:endParaRPr>
            </a:p>
          </p:txBody>
        </p:sp>
        <p:sp>
          <p:nvSpPr>
            <p:cNvPr id="76" name="线条"/>
            <p:cNvSpPr/>
            <p:nvPr/>
          </p:nvSpPr>
          <p:spPr>
            <a:xfrm flipV="1">
              <a:off x="4563923" y="4302230"/>
              <a:ext cx="0" cy="160012"/>
            </a:xfrm>
            <a:prstGeom prst="line">
              <a:avLst/>
            </a:prstGeom>
            <a:ln w="12700">
              <a:solidFill>
                <a:srgbClr val="9FA0A0"/>
              </a:solidFill>
              <a:custDash>
                <a:ds d="100000" sp="200000"/>
              </a:custDash>
              <a:headEnd type="triangle"/>
              <a:tailEnd type="triangle"/>
            </a:ln>
          </p:spPr>
          <p:txBody>
            <a:bodyPr lIns="9525" tIns="9525" rIns="9525" bIns="9525" anchor="ctr"/>
            <a:lstStyle/>
            <a:p>
              <a:pPr algn="ctr" defTabSz="109538" fontAlgn="t" hangingPunct="0">
                <a:defRPr sz="1400" b="0">
                  <a:latin typeface="+mn-lt"/>
                  <a:ea typeface="+mn-ea"/>
                  <a:cs typeface="+mn-cs"/>
                  <a:sym typeface="Helvetica Neue Medium"/>
                </a:defRPr>
              </a:pPr>
              <a:endParaRPr sz="900" kern="0" dirty="0">
                <a:solidFill>
                  <a:srgbClr val="1D1D1A"/>
                </a:solidFill>
                <a:latin typeface="宋体" panose="02010600030101010101" pitchFamily="2" charset="-122"/>
                <a:sym typeface="微软雅黑" panose="020B0503020204020204" pitchFamily="34" charset="-122"/>
              </a:endParaRPr>
            </a:p>
          </p:txBody>
        </p:sp>
        <p:sp>
          <p:nvSpPr>
            <p:cNvPr id="77" name="线条"/>
            <p:cNvSpPr/>
            <p:nvPr/>
          </p:nvSpPr>
          <p:spPr>
            <a:xfrm flipV="1">
              <a:off x="3523256" y="4298141"/>
              <a:ext cx="0" cy="160010"/>
            </a:xfrm>
            <a:prstGeom prst="line">
              <a:avLst/>
            </a:prstGeom>
            <a:ln w="12700">
              <a:solidFill>
                <a:srgbClr val="9FA0A0"/>
              </a:solidFill>
              <a:custDash>
                <a:ds d="100000" sp="200000"/>
              </a:custDash>
              <a:headEnd type="triangle"/>
              <a:tailEnd type="triangle"/>
            </a:ln>
          </p:spPr>
          <p:txBody>
            <a:bodyPr lIns="9525" tIns="9525" rIns="9525" bIns="9525" anchor="ctr"/>
            <a:lstStyle/>
            <a:p>
              <a:pPr algn="ctr" defTabSz="109538" fontAlgn="t" hangingPunct="0">
                <a:defRPr sz="1400" b="0">
                  <a:latin typeface="+mn-lt"/>
                  <a:ea typeface="+mn-ea"/>
                  <a:cs typeface="+mn-cs"/>
                  <a:sym typeface="Helvetica Neue Medium"/>
                </a:defRPr>
              </a:pPr>
              <a:endParaRPr sz="900" kern="0" dirty="0">
                <a:solidFill>
                  <a:srgbClr val="1D1D1A"/>
                </a:solidFill>
                <a:latin typeface="宋体" panose="02010600030101010101" pitchFamily="2" charset="-122"/>
                <a:sym typeface="微软雅黑" panose="020B0503020204020204" pitchFamily="34" charset="-122"/>
              </a:endParaRPr>
            </a:p>
          </p:txBody>
        </p:sp>
        <p:sp>
          <p:nvSpPr>
            <p:cNvPr id="78" name="线条"/>
            <p:cNvSpPr/>
            <p:nvPr/>
          </p:nvSpPr>
          <p:spPr>
            <a:xfrm flipV="1">
              <a:off x="2490380" y="4301543"/>
              <a:ext cx="0" cy="160010"/>
            </a:xfrm>
            <a:prstGeom prst="line">
              <a:avLst/>
            </a:prstGeom>
            <a:ln w="12700">
              <a:solidFill>
                <a:srgbClr val="9FA0A0"/>
              </a:solidFill>
              <a:custDash>
                <a:ds d="100000" sp="200000"/>
              </a:custDash>
              <a:headEnd type="triangle"/>
              <a:tailEnd type="triangle"/>
            </a:ln>
          </p:spPr>
          <p:txBody>
            <a:bodyPr lIns="9525" tIns="9525" rIns="9525" bIns="9525" anchor="ctr"/>
            <a:lstStyle/>
            <a:p>
              <a:pPr algn="ctr" defTabSz="109538" fontAlgn="t" hangingPunct="0">
                <a:defRPr sz="1400" b="0">
                  <a:latin typeface="+mn-lt"/>
                  <a:ea typeface="+mn-ea"/>
                  <a:cs typeface="+mn-cs"/>
                  <a:sym typeface="Helvetica Neue Medium"/>
                </a:defRPr>
              </a:pPr>
              <a:endParaRPr sz="900" kern="0" dirty="0">
                <a:solidFill>
                  <a:srgbClr val="1D1D1A"/>
                </a:solidFill>
                <a:latin typeface="宋体" panose="02010600030101010101" pitchFamily="2" charset="-122"/>
                <a:sym typeface="微软雅黑" panose="020B0503020204020204" pitchFamily="34" charset="-122"/>
              </a:endParaRPr>
            </a:p>
          </p:txBody>
        </p:sp>
        <p:cxnSp>
          <p:nvCxnSpPr>
            <p:cNvPr id="79" name="直接连接符 78"/>
            <p:cNvCxnSpPr/>
            <p:nvPr/>
          </p:nvCxnSpPr>
          <p:spPr>
            <a:xfrm>
              <a:off x="886791" y="2993080"/>
              <a:ext cx="4241218"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886791" y="4289115"/>
              <a:ext cx="4241218"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13" name="组合 112"/>
          <p:cNvGrpSpPr/>
          <p:nvPr/>
        </p:nvGrpSpPr>
        <p:grpSpPr>
          <a:xfrm>
            <a:off x="6348006" y="4988228"/>
            <a:ext cx="1403936" cy="313804"/>
            <a:chOff x="5749105" y="4825560"/>
            <a:chExt cx="1872646" cy="418568"/>
          </a:xfrm>
        </p:grpSpPr>
        <p:sp>
          <p:nvSpPr>
            <p:cNvPr id="114" name="矩形 113">
              <a:extLst>
                <a:ext uri="{FF2B5EF4-FFF2-40B4-BE49-F238E27FC236}">
                  <a16:creationId xmlns:a16="http://schemas.microsoft.com/office/drawing/2014/main" id="{C6A9809E-633D-2949-A062-4DF3E0D71D26}"/>
                </a:ext>
              </a:extLst>
            </p:cNvPr>
            <p:cNvSpPr/>
            <p:nvPr/>
          </p:nvSpPr>
          <p:spPr>
            <a:xfrm>
              <a:off x="5749105" y="4825560"/>
              <a:ext cx="1710127" cy="418568"/>
            </a:xfrm>
            <a:prstGeom prst="rect">
              <a:avLst/>
            </a:prstGeom>
          </p:spPr>
          <p:txBody>
            <a:bodyPr wrap="square" anchor="t">
              <a:spAutoFit/>
            </a:bodyPr>
            <a:lstStyle/>
            <a:p>
              <a:pPr algn="r" fontAlgn="t">
                <a:lnSpc>
                  <a:spcPct val="120000"/>
                </a:lnSpc>
                <a:spcBef>
                  <a:spcPct val="0"/>
                </a:spcBef>
                <a:spcAft>
                  <a:spcPct val="0"/>
                </a:spcAft>
              </a:pPr>
              <a:r>
                <a:rPr lang="zh-CN" altLang="en-US" sz="1199" dirty="0">
                  <a:solidFill>
                    <a:srgbClr val="1D1D1A"/>
                  </a:solidFill>
                  <a:latin typeface="宋体" panose="02010600030101010101" pitchFamily="2" charset="-122"/>
                  <a:cs typeface="Arial" panose="020B0604020202020204" pitchFamily="34" charset="0"/>
                  <a:sym typeface="微软雅黑" panose="020B0503020204020204" pitchFamily="34" charset="-122"/>
                </a:rPr>
                <a:t>高能效：</a:t>
              </a:r>
              <a:r>
                <a:rPr lang="en-US" altLang="zh-CN" sz="1199" dirty="0">
                  <a:solidFill>
                    <a:srgbClr val="C00000"/>
                  </a:solidFill>
                  <a:latin typeface="宋体" panose="02010600030101010101" pitchFamily="2" charset="-122"/>
                  <a:cs typeface="Arial" panose="020B0604020202020204" pitchFamily="34" charset="0"/>
                  <a:sym typeface="微软雅黑" panose="020B0503020204020204" pitchFamily="34" charset="-122"/>
                </a:rPr>
                <a:t>30%   </a:t>
              </a:r>
            </a:p>
          </p:txBody>
        </p:sp>
        <p:sp>
          <p:nvSpPr>
            <p:cNvPr id="115" name="右箭头 20">
              <a:extLst>
                <a:ext uri="{FF2B5EF4-FFF2-40B4-BE49-F238E27FC236}">
                  <a16:creationId xmlns:a16="http://schemas.microsoft.com/office/drawing/2014/main" id="{C18B7FD5-DF15-3A47-8E3B-7D5F4452C5EB}"/>
                </a:ext>
              </a:extLst>
            </p:cNvPr>
            <p:cNvSpPr/>
            <p:nvPr/>
          </p:nvSpPr>
          <p:spPr>
            <a:xfrm rot="16200000">
              <a:off x="7422607" y="4959488"/>
              <a:ext cx="235767" cy="162520"/>
            </a:xfrm>
            <a:prstGeom prst="rightArrow">
              <a:avLst>
                <a:gd name="adj1" fmla="val 50000"/>
                <a:gd name="adj2" fmla="val 50000"/>
              </a:avLst>
            </a:prstGeom>
            <a:solidFill>
              <a:srgbClr val="C00000"/>
            </a:solidFill>
            <a:ln w="12700">
              <a:miter lim="400000"/>
            </a:ln>
          </p:spPr>
          <p:txBody>
            <a:bodyPr tIns="68552" bIns="68552" anchor="ctr"/>
            <a:lstStyle/>
            <a:p>
              <a:pPr algn="r" fontAlgn="t">
                <a:spcBef>
                  <a:spcPct val="0"/>
                </a:spcBef>
                <a:spcAft>
                  <a:spcPct val="0"/>
                </a:spcAft>
                <a:defRPr>
                  <a:solidFill>
                    <a:srgbClr val="666666"/>
                  </a:solidFill>
                </a:defRPr>
              </a:pPr>
              <a:endParaRPr sz="1199" dirty="0">
                <a:solidFill>
                  <a:srgbClr val="666666"/>
                </a:solidFill>
                <a:latin typeface="宋体" panose="02010600030101010101" pitchFamily="2" charset="-122"/>
                <a:cs typeface="Arial" panose="020B0604020202020204" pitchFamily="34" charset="0"/>
                <a:sym typeface="微软雅黑" panose="020B0503020204020204" pitchFamily="34" charset="-122"/>
              </a:endParaRPr>
            </a:p>
          </p:txBody>
        </p:sp>
      </p:grpSp>
      <p:grpSp>
        <p:nvGrpSpPr>
          <p:cNvPr id="116" name="组合 115"/>
          <p:cNvGrpSpPr/>
          <p:nvPr/>
        </p:nvGrpSpPr>
        <p:grpSpPr>
          <a:xfrm>
            <a:off x="4618390" y="4974206"/>
            <a:ext cx="1222748" cy="313804"/>
            <a:chOff x="5982784" y="1758939"/>
            <a:chExt cx="1630967" cy="418568"/>
          </a:xfrm>
        </p:grpSpPr>
        <p:sp>
          <p:nvSpPr>
            <p:cNvPr id="117" name="矩形 116">
              <a:extLst>
                <a:ext uri="{FF2B5EF4-FFF2-40B4-BE49-F238E27FC236}">
                  <a16:creationId xmlns:a16="http://schemas.microsoft.com/office/drawing/2014/main" id="{C6A9809E-633D-2949-A062-4DF3E0D71D26}"/>
                </a:ext>
              </a:extLst>
            </p:cNvPr>
            <p:cNvSpPr/>
            <p:nvPr/>
          </p:nvSpPr>
          <p:spPr>
            <a:xfrm>
              <a:off x="5982784" y="1758939"/>
              <a:ext cx="1476445" cy="418568"/>
            </a:xfrm>
            <a:prstGeom prst="rect">
              <a:avLst/>
            </a:prstGeom>
          </p:spPr>
          <p:txBody>
            <a:bodyPr wrap="square">
              <a:spAutoFit/>
            </a:bodyPr>
            <a:lstStyle/>
            <a:p>
              <a:pPr algn="r" fontAlgn="t">
                <a:lnSpc>
                  <a:spcPct val="120000"/>
                </a:lnSpc>
                <a:spcBef>
                  <a:spcPct val="0"/>
                </a:spcBef>
                <a:spcAft>
                  <a:spcPct val="0"/>
                </a:spcAft>
              </a:pPr>
              <a:r>
                <a:rPr lang="zh-CN" altLang="en-US" sz="1199" dirty="0">
                  <a:solidFill>
                    <a:srgbClr val="1D1D1A"/>
                  </a:solidFill>
                  <a:latin typeface="宋体" panose="02010600030101010101" pitchFamily="2" charset="-122"/>
                  <a:cs typeface="Arial" panose="020B0604020202020204" pitchFamily="34" charset="0"/>
                  <a:sym typeface="微软雅黑" panose="020B0503020204020204" pitchFamily="34" charset="-122"/>
                </a:rPr>
                <a:t>高并发：</a:t>
              </a:r>
              <a:r>
                <a:rPr lang="en-US" altLang="zh-CN" sz="1199" dirty="0">
                  <a:solidFill>
                    <a:srgbClr val="C00000"/>
                  </a:solidFill>
                  <a:latin typeface="宋体" panose="02010600030101010101" pitchFamily="2" charset="-122"/>
                  <a:cs typeface="Arial" panose="020B0604020202020204" pitchFamily="34" charset="0"/>
                  <a:sym typeface="微软雅黑" panose="020B0503020204020204" pitchFamily="34" charset="-122"/>
                </a:rPr>
                <a:t>25%</a:t>
              </a:r>
              <a:r>
                <a:rPr lang="en-US" altLang="zh-CN" sz="1199" dirty="0">
                  <a:solidFill>
                    <a:srgbClr val="1D1D1A"/>
                  </a:solidFill>
                  <a:latin typeface="宋体" panose="02010600030101010101" pitchFamily="2" charset="-122"/>
                  <a:cs typeface="Arial" panose="020B0604020202020204" pitchFamily="34" charset="0"/>
                  <a:sym typeface="微软雅黑" panose="020B0503020204020204" pitchFamily="34" charset="-122"/>
                </a:rPr>
                <a:t>   </a:t>
              </a:r>
            </a:p>
          </p:txBody>
        </p:sp>
        <p:sp>
          <p:nvSpPr>
            <p:cNvPr id="118" name="右箭头 20">
              <a:extLst>
                <a:ext uri="{FF2B5EF4-FFF2-40B4-BE49-F238E27FC236}">
                  <a16:creationId xmlns:a16="http://schemas.microsoft.com/office/drawing/2014/main" id="{C18B7FD5-DF15-3A47-8E3B-7D5F4452C5EB}"/>
                </a:ext>
              </a:extLst>
            </p:cNvPr>
            <p:cNvSpPr/>
            <p:nvPr/>
          </p:nvSpPr>
          <p:spPr>
            <a:xfrm rot="16200000">
              <a:off x="7414607" y="1901279"/>
              <a:ext cx="235767" cy="162520"/>
            </a:xfrm>
            <a:prstGeom prst="rightArrow">
              <a:avLst>
                <a:gd name="adj1" fmla="val 50000"/>
                <a:gd name="adj2" fmla="val 50000"/>
              </a:avLst>
            </a:prstGeom>
            <a:solidFill>
              <a:srgbClr val="C00000"/>
            </a:solidFill>
            <a:ln w="12700">
              <a:miter lim="400000"/>
            </a:ln>
          </p:spPr>
          <p:txBody>
            <a:bodyPr tIns="68552" bIns="68552" anchor="ctr"/>
            <a:lstStyle/>
            <a:p>
              <a:pPr algn="r" fontAlgn="t">
                <a:spcBef>
                  <a:spcPct val="0"/>
                </a:spcBef>
                <a:spcAft>
                  <a:spcPct val="0"/>
                </a:spcAft>
                <a:defRPr>
                  <a:solidFill>
                    <a:srgbClr val="666666"/>
                  </a:solidFill>
                </a:defRPr>
              </a:pPr>
              <a:endParaRPr sz="1199" dirty="0">
                <a:solidFill>
                  <a:srgbClr val="666666"/>
                </a:solidFill>
                <a:latin typeface="宋体" panose="02010600030101010101" pitchFamily="2" charset="-122"/>
                <a:cs typeface="Arial" panose="020B0604020202020204" pitchFamily="34" charset="0"/>
                <a:sym typeface="微软雅黑" panose="020B0503020204020204" pitchFamily="34" charset="-122"/>
              </a:endParaRPr>
            </a:p>
          </p:txBody>
        </p:sp>
      </p:grpSp>
      <p:grpSp>
        <p:nvGrpSpPr>
          <p:cNvPr id="119" name="组合 118"/>
          <p:cNvGrpSpPr/>
          <p:nvPr/>
        </p:nvGrpSpPr>
        <p:grpSpPr>
          <a:xfrm>
            <a:off x="2774511" y="4974204"/>
            <a:ext cx="1293427" cy="313804"/>
            <a:chOff x="5893989" y="1769099"/>
            <a:chExt cx="1725243" cy="418569"/>
          </a:xfrm>
        </p:grpSpPr>
        <p:sp>
          <p:nvSpPr>
            <p:cNvPr id="120" name="矩形 119">
              <a:extLst>
                <a:ext uri="{FF2B5EF4-FFF2-40B4-BE49-F238E27FC236}">
                  <a16:creationId xmlns:a16="http://schemas.microsoft.com/office/drawing/2014/main" id="{C6A9809E-633D-2949-A062-4DF3E0D71D26}"/>
                </a:ext>
              </a:extLst>
            </p:cNvPr>
            <p:cNvSpPr/>
            <p:nvPr/>
          </p:nvSpPr>
          <p:spPr>
            <a:xfrm>
              <a:off x="5893989" y="1769099"/>
              <a:ext cx="1565241" cy="418569"/>
            </a:xfrm>
            <a:prstGeom prst="rect">
              <a:avLst/>
            </a:prstGeom>
          </p:spPr>
          <p:txBody>
            <a:bodyPr wrap="square">
              <a:spAutoFit/>
            </a:bodyPr>
            <a:lstStyle/>
            <a:p>
              <a:pPr algn="r" fontAlgn="t">
                <a:lnSpc>
                  <a:spcPct val="120000"/>
                </a:lnSpc>
                <a:spcBef>
                  <a:spcPct val="0"/>
                </a:spcBef>
                <a:spcAft>
                  <a:spcPct val="0"/>
                </a:spcAft>
              </a:pPr>
              <a:r>
                <a:rPr lang="zh-CN" altLang="en-US" sz="1199" dirty="0">
                  <a:solidFill>
                    <a:srgbClr val="1D1D1A"/>
                  </a:solidFill>
                  <a:latin typeface="宋体" panose="02010600030101010101" pitchFamily="2" charset="-122"/>
                  <a:sym typeface="微软雅黑" panose="020B0503020204020204" pitchFamily="34" charset="-122"/>
                </a:rPr>
                <a:t>高</a:t>
              </a:r>
              <a:r>
                <a:rPr lang="en-US" altLang="zh-CN" sz="1199" dirty="0">
                  <a:solidFill>
                    <a:srgbClr val="1D1D1A"/>
                  </a:solidFill>
                  <a:latin typeface="宋体" panose="02010600030101010101" pitchFamily="2" charset="-122"/>
                  <a:sym typeface="微软雅黑" panose="020B0503020204020204" pitchFamily="34" charset="-122"/>
                </a:rPr>
                <a:t>I/O</a:t>
              </a:r>
              <a:r>
                <a:rPr lang="zh-CN" altLang="en-US" sz="1199" dirty="0">
                  <a:solidFill>
                    <a:srgbClr val="1D1D1A"/>
                  </a:solidFill>
                  <a:latin typeface="宋体" panose="02010600030101010101" pitchFamily="2" charset="-122"/>
                  <a:sym typeface="微软雅黑" panose="020B0503020204020204" pitchFamily="34" charset="-122"/>
                </a:rPr>
                <a:t>：</a:t>
              </a:r>
              <a:r>
                <a:rPr lang="en-US" altLang="zh-CN" sz="1199" dirty="0">
                  <a:solidFill>
                    <a:srgbClr val="C00000"/>
                  </a:solidFill>
                  <a:latin typeface="宋体" panose="02010600030101010101" pitchFamily="2" charset="-122"/>
                  <a:cs typeface="Arial" panose="020B0604020202020204" pitchFamily="34" charset="0"/>
                  <a:sym typeface="微软雅黑" panose="020B0503020204020204" pitchFamily="34" charset="-122"/>
                </a:rPr>
                <a:t>25%</a:t>
              </a:r>
              <a:r>
                <a:rPr lang="en-US" altLang="zh-CN" sz="1199" dirty="0">
                  <a:solidFill>
                    <a:srgbClr val="1D1D1A"/>
                  </a:solidFill>
                  <a:latin typeface="宋体" panose="02010600030101010101" pitchFamily="2" charset="-122"/>
                  <a:cs typeface="Arial" panose="020B0604020202020204" pitchFamily="34" charset="0"/>
                  <a:sym typeface="微软雅黑" panose="020B0503020204020204" pitchFamily="34" charset="-122"/>
                </a:rPr>
                <a:t>   </a:t>
              </a:r>
            </a:p>
          </p:txBody>
        </p:sp>
        <p:sp>
          <p:nvSpPr>
            <p:cNvPr id="121" name="右箭头 20">
              <a:extLst>
                <a:ext uri="{FF2B5EF4-FFF2-40B4-BE49-F238E27FC236}">
                  <a16:creationId xmlns:a16="http://schemas.microsoft.com/office/drawing/2014/main" id="{C18B7FD5-DF15-3A47-8E3B-7D5F4452C5EB}"/>
                </a:ext>
              </a:extLst>
            </p:cNvPr>
            <p:cNvSpPr/>
            <p:nvPr/>
          </p:nvSpPr>
          <p:spPr>
            <a:xfrm rot="16200000">
              <a:off x="7420088" y="1908572"/>
              <a:ext cx="235767" cy="162520"/>
            </a:xfrm>
            <a:prstGeom prst="rightArrow">
              <a:avLst>
                <a:gd name="adj1" fmla="val 50000"/>
                <a:gd name="adj2" fmla="val 50000"/>
              </a:avLst>
            </a:prstGeom>
            <a:solidFill>
              <a:srgbClr val="C00000"/>
            </a:solidFill>
            <a:ln w="12700">
              <a:miter lim="400000"/>
            </a:ln>
          </p:spPr>
          <p:txBody>
            <a:bodyPr tIns="68552" bIns="68552" anchor="ctr"/>
            <a:lstStyle/>
            <a:p>
              <a:pPr algn="r" fontAlgn="t">
                <a:spcBef>
                  <a:spcPct val="0"/>
                </a:spcBef>
                <a:spcAft>
                  <a:spcPct val="0"/>
                </a:spcAft>
                <a:defRPr>
                  <a:solidFill>
                    <a:srgbClr val="666666"/>
                  </a:solidFill>
                </a:defRPr>
              </a:pPr>
              <a:endParaRPr sz="1199" dirty="0">
                <a:solidFill>
                  <a:srgbClr val="666666"/>
                </a:solidFill>
                <a:latin typeface="宋体" panose="02010600030101010101" pitchFamily="2" charset="-122"/>
                <a:cs typeface="Arial" panose="020B0604020202020204" pitchFamily="34" charset="0"/>
                <a:sym typeface="微软雅黑" panose="020B0503020204020204" pitchFamily="34" charset="-122"/>
              </a:endParaRPr>
            </a:p>
          </p:txBody>
        </p:sp>
      </p:grpSp>
      <p:sp>
        <p:nvSpPr>
          <p:cNvPr id="125" name="矩形 124"/>
          <p:cNvSpPr/>
          <p:nvPr/>
        </p:nvSpPr>
        <p:spPr>
          <a:xfrm>
            <a:off x="2240595" y="1905515"/>
            <a:ext cx="5983819" cy="346249"/>
          </a:xfrm>
          <a:prstGeom prst="rect">
            <a:avLst/>
          </a:prstGeom>
        </p:spPr>
        <p:txBody>
          <a:bodyPr wrap="square" anchor="b">
            <a:spAutoFit/>
          </a:bodyPr>
          <a:lstStyle/>
          <a:p>
            <a:pPr algn="ctr" fontAlgn="t">
              <a:lnSpc>
                <a:spcPct val="110000"/>
              </a:lnSpc>
              <a:spcBef>
                <a:spcPts val="450"/>
              </a:spcBef>
            </a:pPr>
            <a:r>
              <a:rPr lang="zh-CN" altLang="en-US" sz="1500" b="1" dirty="0">
                <a:solidFill>
                  <a:srgbClr val="1D1D1A"/>
                </a:solidFill>
                <a:latin typeface="宋体" panose="02010600030101010101" pitchFamily="2" charset="-122"/>
                <a:sym typeface="微软雅黑" panose="020B0503020204020204" pitchFamily="34" charset="-122"/>
              </a:rPr>
              <a:t>业界性能最高的多核架构处理器，</a:t>
            </a:r>
            <a:r>
              <a:rPr lang="zh-CN" altLang="en-US" sz="1500" b="1" kern="0" dirty="0">
                <a:solidFill>
                  <a:srgbClr val="1D1D1A"/>
                </a:solidFill>
                <a:latin typeface="宋体" panose="02010600030101010101" pitchFamily="2" charset="-122"/>
                <a:sym typeface="微软雅黑" panose="020B0503020204020204" pitchFamily="34" charset="-122"/>
              </a:rPr>
              <a:t>基于</a:t>
            </a:r>
            <a:r>
              <a:rPr lang="en-US" altLang="zh-CN" sz="1500" b="1" kern="0" dirty="0">
                <a:solidFill>
                  <a:srgbClr val="1D1D1A"/>
                </a:solidFill>
                <a:latin typeface="宋体" panose="02010600030101010101" pitchFamily="2" charset="-122"/>
                <a:sym typeface="微软雅黑" panose="020B0503020204020204" pitchFamily="34" charset="-122"/>
              </a:rPr>
              <a:t>RISC</a:t>
            </a:r>
            <a:r>
              <a:rPr lang="zh-CN" altLang="en-US" sz="1500" b="1" kern="0" dirty="0">
                <a:solidFill>
                  <a:srgbClr val="1D1D1A"/>
                </a:solidFill>
                <a:latin typeface="宋体" panose="02010600030101010101" pitchFamily="2" charset="-122"/>
                <a:sym typeface="微软雅黑" panose="020B0503020204020204" pitchFamily="34" charset="-122"/>
              </a:rPr>
              <a:t>指令集和</a:t>
            </a:r>
            <a:r>
              <a:rPr lang="en-US" altLang="zh-CN" sz="1500" b="1" dirty="0">
                <a:solidFill>
                  <a:srgbClr val="1D1D1A"/>
                </a:solidFill>
                <a:latin typeface="宋体" panose="02010600030101010101" pitchFamily="2" charset="-122"/>
                <a:sym typeface="微软雅黑" panose="020B0503020204020204" pitchFamily="34" charset="-122"/>
              </a:rPr>
              <a:t>7nm</a:t>
            </a:r>
            <a:r>
              <a:rPr lang="zh-CN" altLang="en-US" sz="1500" b="1" dirty="0">
                <a:solidFill>
                  <a:srgbClr val="1D1D1A"/>
                </a:solidFill>
                <a:latin typeface="宋体" panose="02010600030101010101" pitchFamily="2" charset="-122"/>
                <a:sym typeface="微软雅黑" panose="020B0503020204020204" pitchFamily="34" charset="-122"/>
              </a:rPr>
              <a:t>工艺</a:t>
            </a:r>
            <a:endParaRPr lang="en-US" altLang="zh-CN" sz="1500" b="1" kern="0" dirty="0">
              <a:solidFill>
                <a:srgbClr val="1D1D1A"/>
              </a:solidFill>
              <a:latin typeface="宋体" panose="02010600030101010101" pitchFamily="2" charset="-122"/>
              <a:sym typeface="微软雅黑" panose="020B0503020204020204" pitchFamily="34" charset="-122"/>
            </a:endParaRPr>
          </a:p>
        </p:txBody>
      </p:sp>
      <p:pic>
        <p:nvPicPr>
          <p:cNvPr id="122" name="图片 12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7633" y="3015226"/>
            <a:ext cx="1317564" cy="1055630"/>
          </a:xfrm>
          <a:prstGeom prst="rect">
            <a:avLst/>
          </a:prstGeom>
        </p:spPr>
      </p:pic>
      <p:sp>
        <p:nvSpPr>
          <p:cNvPr id="3" name="标题 2"/>
          <p:cNvSpPr>
            <a:spLocks noGrp="1"/>
          </p:cNvSpPr>
          <p:nvPr>
            <p:ph type="title"/>
          </p:nvPr>
        </p:nvSpPr>
        <p:spPr>
          <a:xfrm>
            <a:off x="610495" y="420170"/>
            <a:ext cx="8046244" cy="485982"/>
          </a:xfrm>
        </p:spPr>
        <p:txBody>
          <a:bodyPr>
            <a:normAutofit/>
          </a:bodyPr>
          <a:lstStyle/>
          <a:p>
            <a:pPr eaLnBrk="1" hangingPunct="1"/>
            <a:r>
              <a:rPr lang="zh-CN" altLang="en-US" sz="3100" b="1" dirty="0">
                <a:solidFill>
                  <a:srgbClr val="0000FF"/>
                </a:solidFill>
                <a:latin typeface="+mj-lt"/>
                <a:ea typeface="+mj-ea"/>
                <a:sym typeface="微软雅黑" panose="020B0503020204020204" pitchFamily="34" charset="-122"/>
              </a:rPr>
              <a:t>业界最高性能</a:t>
            </a:r>
            <a:r>
              <a:rPr lang="en-US" altLang="zh-CN" sz="3100" b="1" dirty="0">
                <a:solidFill>
                  <a:srgbClr val="0000FF"/>
                </a:solidFill>
                <a:latin typeface="+mj-lt"/>
                <a:ea typeface="+mj-ea"/>
                <a:sym typeface="微软雅黑" panose="020B0503020204020204" pitchFamily="34" charset="-122"/>
              </a:rPr>
              <a:t>ARM-Based</a:t>
            </a:r>
            <a:r>
              <a:rPr lang="zh-CN" altLang="en-US" sz="3100" b="1" dirty="0">
                <a:solidFill>
                  <a:srgbClr val="0000FF"/>
                </a:solidFill>
                <a:latin typeface="+mj-lt"/>
                <a:ea typeface="+mj-ea"/>
                <a:sym typeface="微软雅黑" panose="020B0503020204020204" pitchFamily="34" charset="-122"/>
              </a:rPr>
              <a:t>处理器</a:t>
            </a:r>
            <a:endParaRPr lang="zh-CN" altLang="en-US" sz="3100" b="1" dirty="0">
              <a:solidFill>
                <a:srgbClr val="0000FF"/>
              </a:solidFill>
              <a:latin typeface="+mj-lt"/>
              <a:ea typeface="+mj-ea"/>
            </a:endParaRPr>
          </a:p>
        </p:txBody>
      </p:sp>
    </p:spTree>
    <p:extLst>
      <p:ext uri="{BB962C8B-B14F-4D97-AF65-F5344CB8AC3E}">
        <p14:creationId xmlns:p14="http://schemas.microsoft.com/office/powerpoint/2010/main" val="21466971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圆角矩形 399">
            <a:extLst>
              <a:ext uri="{FF2B5EF4-FFF2-40B4-BE49-F238E27FC236}">
                <a16:creationId xmlns:a16="http://schemas.microsoft.com/office/drawing/2014/main" id="{802DCA4F-31D5-49E6-843B-CD705B65ACD5}"/>
              </a:ext>
            </a:extLst>
          </p:cNvPr>
          <p:cNvSpPr/>
          <p:nvPr/>
        </p:nvSpPr>
        <p:spPr bwMode="auto">
          <a:xfrm>
            <a:off x="548879" y="2363054"/>
            <a:ext cx="5389833" cy="2821500"/>
          </a:xfrm>
          <a:prstGeom prst="roundRect">
            <a:avLst>
              <a:gd name="adj" fmla="val 0"/>
            </a:avLst>
          </a:prstGeom>
          <a:gradFill rotWithShape="1">
            <a:gsLst>
              <a:gs pos="0">
                <a:schemeClr val="bg2"/>
              </a:gs>
              <a:gs pos="50000">
                <a:srgbClr val="FFFFFF"/>
              </a:gs>
              <a:gs pos="100000">
                <a:schemeClr val="bg2"/>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89189" tIns="44597" rIns="89189" bIns="44597" anchor="ctr"/>
          <a:lstStyle/>
          <a:p>
            <a:pPr defTabSz="891822"/>
            <a:endParaRPr lang="zh-CN" altLang="en-US" sz="1199" kern="0" dirty="0">
              <a:solidFill>
                <a:sysClr val="windowText" lastClr="000000"/>
              </a:solidFill>
              <a:latin typeface="宋体" panose="02010600030101010101" pitchFamily="2" charset="-122"/>
            </a:endParaRPr>
          </a:p>
        </p:txBody>
      </p:sp>
      <p:sp>
        <p:nvSpPr>
          <p:cNvPr id="134" name="圆角矩形 399">
            <a:extLst>
              <a:ext uri="{FF2B5EF4-FFF2-40B4-BE49-F238E27FC236}">
                <a16:creationId xmlns:a16="http://schemas.microsoft.com/office/drawing/2014/main" id="{802DCA4F-31D5-49E6-843B-CD705B65ACD5}"/>
              </a:ext>
            </a:extLst>
          </p:cNvPr>
          <p:cNvSpPr/>
          <p:nvPr/>
        </p:nvSpPr>
        <p:spPr bwMode="auto">
          <a:xfrm>
            <a:off x="6124584" y="2363054"/>
            <a:ext cx="2470539" cy="2820076"/>
          </a:xfrm>
          <a:prstGeom prst="roundRect">
            <a:avLst>
              <a:gd name="adj" fmla="val 0"/>
            </a:avLst>
          </a:prstGeom>
          <a:gradFill rotWithShape="1">
            <a:gsLst>
              <a:gs pos="0">
                <a:schemeClr val="bg2"/>
              </a:gs>
              <a:gs pos="50000">
                <a:srgbClr val="FFFFFF"/>
              </a:gs>
              <a:gs pos="100000">
                <a:schemeClr val="bg2"/>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89189" tIns="44597" rIns="89189" bIns="44597" anchor="ctr"/>
          <a:lstStyle/>
          <a:p>
            <a:pPr defTabSz="891822"/>
            <a:endParaRPr lang="zh-CN" altLang="en-US" sz="1199" kern="0" dirty="0">
              <a:solidFill>
                <a:sysClr val="windowText" lastClr="000000"/>
              </a:solidFill>
              <a:latin typeface="宋体" panose="02010600030101010101" pitchFamily="2" charset="-122"/>
            </a:endParaRPr>
          </a:p>
        </p:txBody>
      </p:sp>
      <p:grpSp>
        <p:nvGrpSpPr>
          <p:cNvPr id="54" name="组合 53"/>
          <p:cNvGrpSpPr/>
          <p:nvPr/>
        </p:nvGrpSpPr>
        <p:grpSpPr>
          <a:xfrm>
            <a:off x="605976" y="2918720"/>
            <a:ext cx="2432627" cy="2036270"/>
            <a:chOff x="21637845" y="373666"/>
            <a:chExt cx="7670335" cy="6138499"/>
          </a:xfrm>
        </p:grpSpPr>
        <p:pic>
          <p:nvPicPr>
            <p:cNvPr id="55" name="线条" descr="线条"/>
            <p:cNvPicPr>
              <a:picLocks/>
            </p:cNvPicPr>
            <p:nvPr/>
          </p:nvPicPr>
          <p:blipFill>
            <a:blip r:embed="rId3"/>
            <a:stretch>
              <a:fillRect/>
            </a:stretch>
          </p:blipFill>
          <p:spPr>
            <a:xfrm>
              <a:off x="21798045" y="1808714"/>
              <a:ext cx="3135038" cy="2238667"/>
            </a:xfrm>
            <a:prstGeom prst="rect">
              <a:avLst/>
            </a:prstGeom>
          </p:spPr>
        </p:pic>
        <p:pic>
          <p:nvPicPr>
            <p:cNvPr id="56" name="线条" descr="线条"/>
            <p:cNvPicPr>
              <a:picLocks/>
            </p:cNvPicPr>
            <p:nvPr/>
          </p:nvPicPr>
          <p:blipFill>
            <a:blip r:embed="rId4"/>
            <a:stretch>
              <a:fillRect/>
            </a:stretch>
          </p:blipFill>
          <p:spPr>
            <a:xfrm rot="10800000">
              <a:off x="25901424" y="1688871"/>
              <a:ext cx="3406756" cy="1933252"/>
            </a:xfrm>
            <a:prstGeom prst="rect">
              <a:avLst/>
            </a:prstGeom>
          </p:spPr>
        </p:pic>
        <p:sp>
          <p:nvSpPr>
            <p:cNvPr id="58" name="Kunpeng 920"/>
            <p:cNvSpPr txBox="1"/>
            <p:nvPr/>
          </p:nvSpPr>
          <p:spPr>
            <a:xfrm>
              <a:off x="23684459" y="5868385"/>
              <a:ext cx="3920341" cy="643780"/>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78" tIns="26778" rIns="26778" bIns="26778" anchor="ctr"/>
            <a:lstStyle>
              <a:lvl1pPr defTabSz="228600">
                <a:lnSpc>
                  <a:spcPct val="110000"/>
                </a:lnSpc>
                <a:defRPr sz="2400" b="0">
                  <a:latin typeface="Huawei Sans"/>
                  <a:ea typeface="Huawei Sans"/>
                  <a:cs typeface="Huawei Sans"/>
                  <a:sym typeface="Huawei Sans"/>
                </a:defRPr>
              </a:lvl1pPr>
            </a:lstStyle>
            <a:p>
              <a:r>
                <a:rPr sz="1349" dirty="0">
                  <a:solidFill>
                    <a:srgbClr val="1D1D1A"/>
                  </a:solidFill>
                  <a:latin typeface="宋体" panose="02010600030101010101" pitchFamily="2" charset="-122"/>
                  <a:ea typeface="宋体" panose="02010600030101010101" pitchFamily="2" charset="-122"/>
                </a:rPr>
                <a:t>Kunpeng 920</a:t>
              </a:r>
            </a:p>
          </p:txBody>
        </p:sp>
        <p:pic>
          <p:nvPicPr>
            <p:cNvPr id="67" name="图像" descr="图像"/>
            <p:cNvPicPr>
              <a:picLocks noChangeAspect="1"/>
            </p:cNvPicPr>
            <p:nvPr/>
          </p:nvPicPr>
          <p:blipFill>
            <a:blip r:embed="rId5"/>
            <a:stretch>
              <a:fillRect/>
            </a:stretch>
          </p:blipFill>
          <p:spPr>
            <a:xfrm>
              <a:off x="25938618" y="1025479"/>
              <a:ext cx="1586830" cy="1151732"/>
            </a:xfrm>
            <a:prstGeom prst="rect">
              <a:avLst/>
            </a:prstGeom>
            <a:ln w="3175">
              <a:miter lim="400000"/>
            </a:ln>
            <a:effectLst>
              <a:outerShdw blurRad="393700" dist="12700" dir="16078808" rotWithShape="0">
                <a:srgbClr val="30B5C5">
                  <a:alpha val="40032"/>
                </a:srgbClr>
              </a:outerShdw>
              <a:reflection stA="50000" endPos="40000" dir="5400000" sy="-100000" algn="bl" rotWithShape="0"/>
            </a:effectLst>
          </p:spPr>
        </p:pic>
        <p:sp>
          <p:nvSpPr>
            <p:cNvPr id="68" name="SAS Controller…"/>
            <p:cNvSpPr txBox="1"/>
            <p:nvPr/>
          </p:nvSpPr>
          <p:spPr>
            <a:xfrm>
              <a:off x="25938618" y="373666"/>
              <a:ext cx="2086153" cy="64974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6778" tIns="26778" rIns="26778" bIns="26778" anchor="ctr">
              <a:spAutoFit/>
            </a:bodyPr>
            <a:lstStyle/>
            <a:p>
              <a:pPr>
                <a:defRPr b="0">
                  <a:latin typeface="Huawei Sans"/>
                  <a:ea typeface="Huawei Sans"/>
                  <a:cs typeface="Huawei Sans"/>
                  <a:sym typeface="Huawei Sans"/>
                </a:defRPr>
              </a:pPr>
              <a:r>
                <a:rPr sz="1049" dirty="0" err="1">
                  <a:solidFill>
                    <a:srgbClr val="1D1D1A"/>
                  </a:solidFill>
                  <a:latin typeface="宋体" panose="02010600030101010101" pitchFamily="2" charset="-122"/>
                  <a:cs typeface="Huawei Sans"/>
                  <a:sym typeface="Huawei Sans"/>
                </a:rPr>
                <a:t>SAS控制器</a:t>
              </a:r>
              <a:endParaRPr sz="1049" dirty="0">
                <a:solidFill>
                  <a:srgbClr val="1D1D1A"/>
                </a:solidFill>
                <a:latin typeface="宋体" panose="02010600030101010101" pitchFamily="2" charset="-122"/>
                <a:cs typeface="Huawei Sans"/>
                <a:sym typeface="Huawei Sans"/>
              </a:endParaRPr>
            </a:p>
          </p:txBody>
        </p:sp>
        <p:pic>
          <p:nvPicPr>
            <p:cNvPr id="69" name="图像" descr="图像"/>
            <p:cNvPicPr>
              <a:picLocks noChangeAspect="1"/>
            </p:cNvPicPr>
            <p:nvPr/>
          </p:nvPicPr>
          <p:blipFill>
            <a:blip r:embed="rId6"/>
            <a:srcRect l="9102" t="5488" r="9102" b="5488"/>
            <a:stretch>
              <a:fillRect/>
            </a:stretch>
          </p:blipFill>
          <p:spPr>
            <a:xfrm>
              <a:off x="27982102" y="1885716"/>
              <a:ext cx="1168111" cy="764524"/>
            </a:xfrm>
            <a:prstGeom prst="rect">
              <a:avLst/>
            </a:prstGeom>
            <a:ln w="3175">
              <a:miter lim="400000"/>
            </a:ln>
            <a:effectLst>
              <a:outerShdw blurRad="393700" dist="12700" dir="16078808" rotWithShape="0">
                <a:srgbClr val="30B5C5">
                  <a:alpha val="40032"/>
                </a:srgbClr>
              </a:outerShdw>
              <a:reflection stA="50000" endPos="40000" dir="5400000" sy="-100000" algn="bl" rotWithShape="0"/>
            </a:effectLst>
          </p:spPr>
        </p:pic>
        <p:sp>
          <p:nvSpPr>
            <p:cNvPr id="73" name="Chjpset…"/>
            <p:cNvSpPr txBox="1"/>
            <p:nvPr/>
          </p:nvSpPr>
          <p:spPr>
            <a:xfrm>
              <a:off x="28159635" y="1192158"/>
              <a:ext cx="1019665" cy="64974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6778" tIns="26778" rIns="26778" bIns="26778" anchor="ctr">
              <a:spAutoFit/>
            </a:bodyPr>
            <a:lstStyle/>
            <a:p>
              <a:pPr>
                <a:defRPr b="0">
                  <a:latin typeface="Huawei Sans"/>
                  <a:ea typeface="Huawei Sans"/>
                  <a:cs typeface="Huawei Sans"/>
                  <a:sym typeface="Huawei Sans"/>
                </a:defRPr>
              </a:pPr>
              <a:r>
                <a:rPr sz="1049" dirty="0" err="1">
                  <a:solidFill>
                    <a:srgbClr val="1D1D1A"/>
                  </a:solidFill>
                  <a:latin typeface="宋体" panose="02010600030101010101" pitchFamily="2" charset="-122"/>
                  <a:cs typeface="Huawei Sans"/>
                  <a:sym typeface="Huawei Sans"/>
                </a:rPr>
                <a:t>桥片</a:t>
              </a:r>
              <a:endParaRPr sz="1049" dirty="0">
                <a:solidFill>
                  <a:srgbClr val="1D1D1A"/>
                </a:solidFill>
                <a:latin typeface="宋体" panose="02010600030101010101" pitchFamily="2" charset="-122"/>
                <a:cs typeface="Huawei Sans"/>
                <a:sym typeface="Huawei Sans"/>
              </a:endParaRPr>
            </a:p>
          </p:txBody>
        </p:sp>
        <p:pic>
          <p:nvPicPr>
            <p:cNvPr id="76" name="图像" descr="图像"/>
            <p:cNvPicPr>
              <a:picLocks noChangeAspect="1"/>
            </p:cNvPicPr>
            <p:nvPr/>
          </p:nvPicPr>
          <p:blipFill>
            <a:blip r:embed="rId7"/>
            <a:stretch>
              <a:fillRect/>
            </a:stretch>
          </p:blipFill>
          <p:spPr>
            <a:xfrm>
              <a:off x="21637845" y="1871366"/>
              <a:ext cx="1101184" cy="1026102"/>
            </a:xfrm>
            <a:prstGeom prst="rect">
              <a:avLst/>
            </a:prstGeom>
            <a:ln w="3175">
              <a:miter lim="400000"/>
            </a:ln>
            <a:effectLst>
              <a:outerShdw blurRad="393700" dist="12700" dir="16078808" rotWithShape="0">
                <a:srgbClr val="30B5C5">
                  <a:alpha val="40032"/>
                </a:srgbClr>
              </a:outerShdw>
              <a:reflection stA="50000" endPos="40000" dir="5400000" sy="-100000" algn="bl" rotWithShape="0"/>
            </a:effectLst>
          </p:spPr>
        </p:pic>
        <p:sp>
          <p:nvSpPr>
            <p:cNvPr id="82" name="CPU"/>
            <p:cNvSpPr txBox="1"/>
            <p:nvPr/>
          </p:nvSpPr>
          <p:spPr>
            <a:xfrm>
              <a:off x="21869141" y="1200035"/>
              <a:ext cx="807375" cy="64974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6778" tIns="26778" rIns="26778" bIns="26778" anchor="ctr">
              <a:spAutoFit/>
            </a:bodyPr>
            <a:lstStyle>
              <a:lvl1pPr algn="r">
                <a:defRPr b="0">
                  <a:latin typeface="Huawei Sans"/>
                  <a:ea typeface="Huawei Sans"/>
                  <a:cs typeface="Huawei Sans"/>
                  <a:sym typeface="Huawei Sans"/>
                </a:defRPr>
              </a:lvl1pPr>
            </a:lstStyle>
            <a:p>
              <a:r>
                <a:rPr sz="1049" dirty="0">
                  <a:solidFill>
                    <a:srgbClr val="1D1D1A"/>
                  </a:solidFill>
                  <a:latin typeface="宋体" panose="02010600030101010101" pitchFamily="2" charset="-122"/>
                  <a:ea typeface="宋体" panose="02010600030101010101" pitchFamily="2" charset="-122"/>
                </a:rPr>
                <a:t>CPU</a:t>
              </a:r>
            </a:p>
          </p:txBody>
        </p:sp>
        <p:sp>
          <p:nvSpPr>
            <p:cNvPr id="83" name="RoCE NIC…"/>
            <p:cNvSpPr txBox="1"/>
            <p:nvPr/>
          </p:nvSpPr>
          <p:spPr>
            <a:xfrm>
              <a:off x="23390717" y="408922"/>
              <a:ext cx="2081095" cy="64974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6778" tIns="26778" rIns="26778" bIns="26778" anchor="ctr">
              <a:spAutoFit/>
            </a:bodyPr>
            <a:lstStyle/>
            <a:p>
              <a:pPr>
                <a:defRPr b="0">
                  <a:latin typeface="Huawei Sans"/>
                  <a:ea typeface="Huawei Sans"/>
                  <a:cs typeface="Huawei Sans"/>
                  <a:sym typeface="Huawei Sans"/>
                </a:defRPr>
              </a:pPr>
              <a:r>
                <a:rPr sz="1049" dirty="0">
                  <a:solidFill>
                    <a:srgbClr val="1D1D1A"/>
                  </a:solidFill>
                  <a:latin typeface="宋体" panose="02010600030101010101" pitchFamily="2" charset="-122"/>
                  <a:cs typeface="Huawei Sans"/>
                  <a:sym typeface="Huawei Sans"/>
                </a:rPr>
                <a:t>RoCE </a:t>
              </a:r>
              <a:r>
                <a:rPr sz="1049" dirty="0" err="1">
                  <a:solidFill>
                    <a:srgbClr val="1D1D1A"/>
                  </a:solidFill>
                  <a:latin typeface="宋体" panose="02010600030101010101" pitchFamily="2" charset="-122"/>
                  <a:cs typeface="FZLanTingHeiS-R-GB"/>
                  <a:sym typeface="FZLanTingHeiS-R-GB"/>
                </a:rPr>
                <a:t>网卡</a:t>
              </a:r>
              <a:endParaRPr sz="1049" dirty="0">
                <a:solidFill>
                  <a:srgbClr val="1D1D1A"/>
                </a:solidFill>
                <a:latin typeface="宋体" panose="02010600030101010101" pitchFamily="2" charset="-122"/>
                <a:cs typeface="FZLanTingHeiS-R-GB"/>
                <a:sym typeface="FZLanTingHeiS-R-GB"/>
              </a:endParaRPr>
            </a:p>
          </p:txBody>
        </p:sp>
        <p:pic>
          <p:nvPicPr>
            <p:cNvPr id="87" name="图像" descr="图像"/>
            <p:cNvPicPr>
              <a:picLocks noChangeAspect="1"/>
            </p:cNvPicPr>
            <p:nvPr/>
          </p:nvPicPr>
          <p:blipFill>
            <a:blip r:embed="rId8"/>
            <a:srcRect l="10730" r="10730"/>
            <a:stretch>
              <a:fillRect/>
            </a:stretch>
          </p:blipFill>
          <p:spPr>
            <a:xfrm>
              <a:off x="23148253" y="927003"/>
              <a:ext cx="2136366" cy="1269388"/>
            </a:xfrm>
            <a:prstGeom prst="rect">
              <a:avLst/>
            </a:prstGeom>
            <a:ln w="3175">
              <a:miter lim="400000"/>
            </a:ln>
            <a:effectLst>
              <a:outerShdw blurRad="393700" dist="12700" dir="16078808" rotWithShape="0">
                <a:srgbClr val="30B5C5">
                  <a:alpha val="40032"/>
                </a:srgbClr>
              </a:outerShdw>
              <a:reflection stA="50000" endPos="40000" dir="5400000" sy="-100000" algn="bl" rotWithShape="0"/>
            </a:effectLst>
          </p:spPr>
        </p:pic>
      </p:grpSp>
      <p:grpSp>
        <p:nvGrpSpPr>
          <p:cNvPr id="89" name="组合 88"/>
          <p:cNvGrpSpPr/>
          <p:nvPr/>
        </p:nvGrpSpPr>
        <p:grpSpPr>
          <a:xfrm>
            <a:off x="3480951" y="2968423"/>
            <a:ext cx="2223161" cy="2016424"/>
            <a:chOff x="4269825" y="1972650"/>
            <a:chExt cx="5175711" cy="4377320"/>
          </a:xfrm>
        </p:grpSpPr>
        <p:sp>
          <p:nvSpPr>
            <p:cNvPr id="90" name="Kunpeng 920"/>
            <p:cNvSpPr txBox="1"/>
            <p:nvPr/>
          </p:nvSpPr>
          <p:spPr>
            <a:xfrm>
              <a:off x="4269825" y="5885768"/>
              <a:ext cx="1850051" cy="456057"/>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6778" tIns="26778" rIns="26778" bIns="26778" anchor="ctr">
              <a:spAutoFit/>
            </a:bodyPr>
            <a:lstStyle>
              <a:lvl1pPr algn="r" defTabSz="228600">
                <a:lnSpc>
                  <a:spcPct val="110000"/>
                </a:lnSpc>
                <a:defRPr b="0">
                  <a:solidFill>
                    <a:srgbClr val="F2F2F2"/>
                  </a:solidFill>
                  <a:latin typeface="Huawei Sans"/>
                  <a:ea typeface="Huawei Sans"/>
                  <a:cs typeface="Huawei Sans"/>
                  <a:sym typeface="Huawei Sans"/>
                </a:defRPr>
              </a:lvl1pPr>
            </a:lstStyle>
            <a:p>
              <a:r>
                <a:rPr sz="1050" dirty="0">
                  <a:solidFill>
                    <a:srgbClr val="1D1D1A"/>
                  </a:solidFill>
                  <a:latin typeface="宋体" panose="02010600030101010101" pitchFamily="2" charset="-122"/>
                  <a:ea typeface="宋体" panose="02010600030101010101" pitchFamily="2" charset="-122"/>
                </a:rPr>
                <a:t>Kunpeng 920</a:t>
              </a:r>
            </a:p>
          </p:txBody>
        </p:sp>
        <p:sp>
          <p:nvSpPr>
            <p:cNvPr id="91" name="Kunpeng 920"/>
            <p:cNvSpPr txBox="1"/>
            <p:nvPr/>
          </p:nvSpPr>
          <p:spPr>
            <a:xfrm>
              <a:off x="7523480" y="5893913"/>
              <a:ext cx="1850051" cy="456057"/>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6778" tIns="26778" rIns="26778" bIns="26778" anchor="ctr">
              <a:spAutoFit/>
            </a:bodyPr>
            <a:lstStyle>
              <a:lvl1pPr algn="l" defTabSz="228600">
                <a:lnSpc>
                  <a:spcPct val="110000"/>
                </a:lnSpc>
                <a:defRPr b="0">
                  <a:solidFill>
                    <a:srgbClr val="F2F2F2"/>
                  </a:solidFill>
                  <a:latin typeface="Huawei Sans"/>
                  <a:ea typeface="Huawei Sans"/>
                  <a:cs typeface="Huawei Sans"/>
                  <a:sym typeface="Huawei Sans"/>
                </a:defRPr>
              </a:lvl1pPr>
            </a:lstStyle>
            <a:p>
              <a:r>
                <a:rPr sz="1050" dirty="0">
                  <a:solidFill>
                    <a:srgbClr val="1D1D1A"/>
                  </a:solidFill>
                  <a:latin typeface="宋体" panose="02010600030101010101" pitchFamily="2" charset="-122"/>
                  <a:ea typeface="宋体" panose="02010600030101010101" pitchFamily="2" charset="-122"/>
                </a:rPr>
                <a:t>Kunpeng 920</a:t>
              </a:r>
            </a:p>
          </p:txBody>
        </p:sp>
        <p:sp>
          <p:nvSpPr>
            <p:cNvPr id="92" name="线条"/>
            <p:cNvSpPr/>
            <p:nvPr/>
          </p:nvSpPr>
          <p:spPr>
            <a:xfrm flipV="1">
              <a:off x="5095431" y="3571586"/>
              <a:ext cx="1" cy="1074738"/>
            </a:xfrm>
            <a:prstGeom prst="line">
              <a:avLst/>
            </a:prstGeom>
            <a:ln w="12700">
              <a:solidFill>
                <a:srgbClr val="C00000"/>
              </a:solidFill>
              <a:miter lim="400000"/>
              <a:headEnd type="triangle"/>
              <a:tailEnd type="triangle"/>
            </a:ln>
          </p:spPr>
          <p:txBody>
            <a:bodyPr lIns="26778" tIns="26778" rIns="26778" bIns="26778" anchor="ctr"/>
            <a:lstStyle/>
            <a:p>
              <a:pPr>
                <a:defRPr sz="1400" b="0">
                  <a:latin typeface="+mn-lt"/>
                  <a:ea typeface="+mn-ea"/>
                  <a:cs typeface="+mn-cs"/>
                  <a:sym typeface="Helvetica Neue Medium"/>
                </a:defRPr>
              </a:pPr>
              <a:endParaRPr sz="900" dirty="0">
                <a:solidFill>
                  <a:srgbClr val="666666"/>
                </a:solidFill>
                <a:latin typeface="宋体" panose="02010600030101010101" pitchFamily="2" charset="-122"/>
                <a:sym typeface="Helvetica Neue Medium"/>
              </a:endParaRPr>
            </a:p>
          </p:txBody>
        </p:sp>
        <p:sp>
          <p:nvSpPr>
            <p:cNvPr id="93" name="线条"/>
            <p:cNvSpPr/>
            <p:nvPr/>
          </p:nvSpPr>
          <p:spPr>
            <a:xfrm flipV="1">
              <a:off x="8515817" y="3634103"/>
              <a:ext cx="2" cy="949703"/>
            </a:xfrm>
            <a:prstGeom prst="line">
              <a:avLst/>
            </a:prstGeom>
            <a:ln w="12700">
              <a:solidFill>
                <a:srgbClr val="C00000"/>
              </a:solidFill>
              <a:miter lim="400000"/>
              <a:headEnd type="triangle"/>
              <a:tailEnd type="triangle"/>
            </a:ln>
          </p:spPr>
          <p:txBody>
            <a:bodyPr lIns="26778" tIns="26778" rIns="26778" bIns="26778" anchor="ctr"/>
            <a:lstStyle/>
            <a:p>
              <a:pPr>
                <a:defRPr sz="1400" b="0">
                  <a:latin typeface="+mn-lt"/>
                  <a:ea typeface="+mn-ea"/>
                  <a:cs typeface="+mn-cs"/>
                  <a:sym typeface="Helvetica Neue Medium"/>
                </a:defRPr>
              </a:pPr>
              <a:endParaRPr sz="900" dirty="0">
                <a:solidFill>
                  <a:srgbClr val="666666"/>
                </a:solidFill>
                <a:latin typeface="宋体" panose="02010600030101010101" pitchFamily="2" charset="-122"/>
                <a:sym typeface="Helvetica Neue Medium"/>
              </a:endParaRPr>
            </a:p>
          </p:txBody>
        </p:sp>
        <p:sp>
          <p:nvSpPr>
            <p:cNvPr id="107" name="线条"/>
            <p:cNvSpPr/>
            <p:nvPr/>
          </p:nvSpPr>
          <p:spPr>
            <a:xfrm flipV="1">
              <a:off x="5707944" y="3634103"/>
              <a:ext cx="2349784" cy="998682"/>
            </a:xfrm>
            <a:prstGeom prst="line">
              <a:avLst/>
            </a:prstGeom>
            <a:ln w="12700">
              <a:solidFill>
                <a:srgbClr val="C00000"/>
              </a:solidFill>
              <a:miter lim="400000"/>
              <a:headEnd type="triangle"/>
              <a:tailEnd type="triangle"/>
            </a:ln>
          </p:spPr>
          <p:txBody>
            <a:bodyPr lIns="26778" tIns="26778" rIns="26778" bIns="26778" anchor="ctr"/>
            <a:lstStyle/>
            <a:p>
              <a:pPr>
                <a:defRPr sz="1400" b="0">
                  <a:latin typeface="+mn-lt"/>
                  <a:ea typeface="+mn-ea"/>
                  <a:cs typeface="+mn-cs"/>
                  <a:sym typeface="Helvetica Neue Medium"/>
                </a:defRPr>
              </a:pPr>
              <a:endParaRPr sz="900" dirty="0">
                <a:solidFill>
                  <a:srgbClr val="666666"/>
                </a:solidFill>
                <a:latin typeface="宋体" panose="02010600030101010101" pitchFamily="2" charset="-122"/>
                <a:sym typeface="Helvetica Neue Medium"/>
              </a:endParaRPr>
            </a:p>
          </p:txBody>
        </p:sp>
        <p:sp>
          <p:nvSpPr>
            <p:cNvPr id="108" name="线条"/>
            <p:cNvSpPr/>
            <p:nvPr/>
          </p:nvSpPr>
          <p:spPr>
            <a:xfrm flipH="1" flipV="1">
              <a:off x="5749533" y="3581355"/>
              <a:ext cx="2218998" cy="1064967"/>
            </a:xfrm>
            <a:prstGeom prst="line">
              <a:avLst/>
            </a:prstGeom>
            <a:ln w="12700">
              <a:solidFill>
                <a:srgbClr val="C00000"/>
              </a:solidFill>
              <a:miter lim="400000"/>
              <a:headEnd type="triangle"/>
              <a:tailEnd type="triangle"/>
            </a:ln>
          </p:spPr>
          <p:txBody>
            <a:bodyPr lIns="26778" tIns="26778" rIns="26778" bIns="26778" anchor="ctr"/>
            <a:lstStyle/>
            <a:p>
              <a:pPr>
                <a:defRPr sz="1400" b="0">
                  <a:latin typeface="+mn-lt"/>
                  <a:ea typeface="+mn-ea"/>
                  <a:cs typeface="+mn-cs"/>
                  <a:sym typeface="Helvetica Neue Medium"/>
                </a:defRPr>
              </a:pPr>
              <a:endParaRPr sz="900" dirty="0">
                <a:solidFill>
                  <a:srgbClr val="666666"/>
                </a:solidFill>
                <a:latin typeface="宋体" panose="02010600030101010101" pitchFamily="2" charset="-122"/>
                <a:sym typeface="Helvetica Neue Medium"/>
              </a:endParaRPr>
            </a:p>
          </p:txBody>
        </p:sp>
        <p:sp>
          <p:nvSpPr>
            <p:cNvPr id="109" name="线条"/>
            <p:cNvSpPr/>
            <p:nvPr/>
          </p:nvSpPr>
          <p:spPr>
            <a:xfrm>
              <a:off x="5757133" y="5240902"/>
              <a:ext cx="2175913" cy="0"/>
            </a:xfrm>
            <a:prstGeom prst="line">
              <a:avLst/>
            </a:prstGeom>
            <a:ln w="12700">
              <a:solidFill>
                <a:srgbClr val="C00000"/>
              </a:solidFill>
              <a:miter lim="400000"/>
              <a:headEnd type="triangle"/>
              <a:tailEnd type="triangle"/>
            </a:ln>
          </p:spPr>
          <p:txBody>
            <a:bodyPr lIns="26778" tIns="26778" rIns="26778" bIns="26778" anchor="ctr"/>
            <a:lstStyle/>
            <a:p>
              <a:pPr>
                <a:defRPr sz="1400" b="0">
                  <a:latin typeface="+mn-lt"/>
                  <a:ea typeface="+mn-ea"/>
                  <a:cs typeface="+mn-cs"/>
                  <a:sym typeface="Helvetica Neue Medium"/>
                </a:defRPr>
              </a:pPr>
              <a:endParaRPr sz="900" dirty="0">
                <a:solidFill>
                  <a:srgbClr val="666666"/>
                </a:solidFill>
                <a:latin typeface="宋体" panose="02010600030101010101" pitchFamily="2" charset="-122"/>
                <a:sym typeface="Helvetica Neue Medium"/>
              </a:endParaRPr>
            </a:p>
          </p:txBody>
        </p:sp>
        <p:sp>
          <p:nvSpPr>
            <p:cNvPr id="110" name="线条"/>
            <p:cNvSpPr/>
            <p:nvPr/>
          </p:nvSpPr>
          <p:spPr>
            <a:xfrm flipV="1">
              <a:off x="5749533" y="2991465"/>
              <a:ext cx="2183513" cy="4311"/>
            </a:xfrm>
            <a:prstGeom prst="line">
              <a:avLst/>
            </a:prstGeom>
            <a:ln w="12700">
              <a:solidFill>
                <a:srgbClr val="C00000"/>
              </a:solidFill>
              <a:miter lim="400000"/>
              <a:headEnd type="triangle"/>
              <a:tailEnd type="triangle"/>
            </a:ln>
          </p:spPr>
          <p:txBody>
            <a:bodyPr lIns="26778" tIns="26778" rIns="26778" bIns="26778" anchor="ctr"/>
            <a:lstStyle/>
            <a:p>
              <a:pPr>
                <a:defRPr sz="1400" b="0">
                  <a:latin typeface="+mn-lt"/>
                  <a:ea typeface="+mn-ea"/>
                  <a:cs typeface="+mn-cs"/>
                  <a:sym typeface="Helvetica Neue Medium"/>
                </a:defRPr>
              </a:pPr>
              <a:endParaRPr sz="900" dirty="0">
                <a:solidFill>
                  <a:srgbClr val="666666"/>
                </a:solidFill>
                <a:latin typeface="宋体" panose="02010600030101010101" pitchFamily="2" charset="-122"/>
                <a:sym typeface="Helvetica Neue Medium"/>
              </a:endParaRPr>
            </a:p>
          </p:txBody>
        </p:sp>
        <p:sp>
          <p:nvSpPr>
            <p:cNvPr id="111" name="矩形 110"/>
            <p:cNvSpPr/>
            <p:nvPr/>
          </p:nvSpPr>
          <p:spPr>
            <a:xfrm>
              <a:off x="5079636" y="3937467"/>
              <a:ext cx="1004637" cy="501098"/>
            </a:xfrm>
            <a:prstGeom prst="rect">
              <a:avLst/>
            </a:prstGeom>
          </p:spPr>
          <p:txBody>
            <a:bodyPr wrap="none">
              <a:spAutoFit/>
            </a:bodyPr>
            <a:lstStyle/>
            <a:p>
              <a:pPr algn="ctr"/>
              <a:r>
                <a:rPr lang="en-US" altLang="zh-CN" sz="900" dirty="0">
                  <a:solidFill>
                    <a:srgbClr val="666666"/>
                  </a:solidFill>
                  <a:latin typeface="宋体" panose="02010600030101010101" pitchFamily="2" charset="-122"/>
                  <a:cs typeface="Huawei Sans" panose="020C0503030203020204" pitchFamily="34" charset="0"/>
                </a:rPr>
                <a:t>HCCS</a:t>
              </a:r>
              <a:endParaRPr lang="zh-CN" altLang="en-US" sz="900" dirty="0">
                <a:solidFill>
                  <a:srgbClr val="666666"/>
                </a:solidFill>
                <a:latin typeface="宋体" panose="02010600030101010101" pitchFamily="2" charset="-122"/>
                <a:cs typeface="Huawei Sans" panose="020C0503030203020204" pitchFamily="34" charset="0"/>
              </a:endParaRPr>
            </a:p>
          </p:txBody>
        </p:sp>
        <p:sp>
          <p:nvSpPr>
            <p:cNvPr id="112" name="矩形 111"/>
            <p:cNvSpPr/>
            <p:nvPr/>
          </p:nvSpPr>
          <p:spPr>
            <a:xfrm>
              <a:off x="7430728" y="3948729"/>
              <a:ext cx="1004637" cy="501098"/>
            </a:xfrm>
            <a:prstGeom prst="rect">
              <a:avLst/>
            </a:prstGeom>
          </p:spPr>
          <p:txBody>
            <a:bodyPr wrap="none">
              <a:spAutoFit/>
            </a:bodyPr>
            <a:lstStyle/>
            <a:p>
              <a:pPr algn="ctr"/>
              <a:r>
                <a:rPr lang="en-US" altLang="zh-CN" sz="900" dirty="0">
                  <a:solidFill>
                    <a:srgbClr val="666666"/>
                  </a:solidFill>
                  <a:latin typeface="宋体" panose="02010600030101010101" pitchFamily="2" charset="-122"/>
                  <a:cs typeface="Huawei Sans" panose="020C0503030203020204" pitchFamily="34" charset="0"/>
                </a:rPr>
                <a:t>HCCS</a:t>
              </a:r>
              <a:endParaRPr lang="zh-CN" altLang="en-US" sz="900" dirty="0">
                <a:solidFill>
                  <a:srgbClr val="666666"/>
                </a:solidFill>
                <a:latin typeface="宋体" panose="02010600030101010101" pitchFamily="2" charset="-122"/>
                <a:cs typeface="Huawei Sans" panose="020C0503030203020204" pitchFamily="34" charset="0"/>
              </a:endParaRPr>
            </a:p>
          </p:txBody>
        </p:sp>
        <p:sp>
          <p:nvSpPr>
            <p:cNvPr id="119" name="矩形 118"/>
            <p:cNvSpPr/>
            <p:nvPr/>
          </p:nvSpPr>
          <p:spPr>
            <a:xfrm>
              <a:off x="6367545" y="3120359"/>
              <a:ext cx="1004637" cy="501098"/>
            </a:xfrm>
            <a:prstGeom prst="rect">
              <a:avLst/>
            </a:prstGeom>
          </p:spPr>
          <p:txBody>
            <a:bodyPr wrap="none">
              <a:spAutoFit/>
            </a:bodyPr>
            <a:lstStyle/>
            <a:p>
              <a:pPr algn="ctr"/>
              <a:r>
                <a:rPr lang="en-US" altLang="zh-CN" sz="900" dirty="0">
                  <a:solidFill>
                    <a:srgbClr val="666666"/>
                  </a:solidFill>
                  <a:latin typeface="宋体" panose="02010600030101010101" pitchFamily="2" charset="-122"/>
                  <a:cs typeface="Huawei Sans" panose="020C0503030203020204" pitchFamily="34" charset="0"/>
                </a:rPr>
                <a:t>HCCS</a:t>
              </a:r>
              <a:endParaRPr lang="zh-CN" altLang="en-US" sz="900" dirty="0">
                <a:solidFill>
                  <a:srgbClr val="666666"/>
                </a:solidFill>
                <a:latin typeface="宋体" panose="02010600030101010101" pitchFamily="2" charset="-122"/>
                <a:cs typeface="Huawei Sans" panose="020C0503030203020204" pitchFamily="34" charset="0"/>
              </a:endParaRPr>
            </a:p>
          </p:txBody>
        </p:sp>
        <p:sp>
          <p:nvSpPr>
            <p:cNvPr id="126" name="矩形 125"/>
            <p:cNvSpPr/>
            <p:nvPr/>
          </p:nvSpPr>
          <p:spPr>
            <a:xfrm>
              <a:off x="6357914" y="4825544"/>
              <a:ext cx="1004637" cy="501098"/>
            </a:xfrm>
            <a:prstGeom prst="rect">
              <a:avLst/>
            </a:prstGeom>
          </p:spPr>
          <p:txBody>
            <a:bodyPr wrap="none">
              <a:spAutoFit/>
            </a:bodyPr>
            <a:lstStyle/>
            <a:p>
              <a:pPr algn="ctr"/>
              <a:r>
                <a:rPr lang="en-US" altLang="zh-CN" sz="900" dirty="0">
                  <a:solidFill>
                    <a:srgbClr val="666666"/>
                  </a:solidFill>
                  <a:latin typeface="宋体" panose="02010600030101010101" pitchFamily="2" charset="-122"/>
                  <a:cs typeface="Huawei Sans" panose="020C0503030203020204" pitchFamily="34" charset="0"/>
                </a:rPr>
                <a:t>HCCS</a:t>
              </a:r>
              <a:endParaRPr lang="zh-CN" altLang="en-US" sz="900" dirty="0">
                <a:solidFill>
                  <a:srgbClr val="666666"/>
                </a:solidFill>
                <a:latin typeface="宋体" panose="02010600030101010101" pitchFamily="2" charset="-122"/>
                <a:cs typeface="Huawei Sans" panose="020C0503030203020204" pitchFamily="34" charset="0"/>
              </a:endParaRPr>
            </a:p>
          </p:txBody>
        </p:sp>
        <p:sp>
          <p:nvSpPr>
            <p:cNvPr id="127" name="Kunpeng 920"/>
            <p:cNvSpPr txBox="1"/>
            <p:nvPr/>
          </p:nvSpPr>
          <p:spPr>
            <a:xfrm>
              <a:off x="4269825" y="1972650"/>
              <a:ext cx="1850051" cy="456057"/>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6778" tIns="26778" rIns="26778" bIns="26778" anchor="ctr">
              <a:spAutoFit/>
            </a:bodyPr>
            <a:lstStyle>
              <a:lvl1pPr algn="r" defTabSz="228600">
                <a:lnSpc>
                  <a:spcPct val="110000"/>
                </a:lnSpc>
                <a:defRPr b="0">
                  <a:solidFill>
                    <a:srgbClr val="F2F2F2"/>
                  </a:solidFill>
                  <a:latin typeface="Huawei Sans"/>
                  <a:ea typeface="Huawei Sans"/>
                  <a:cs typeface="Huawei Sans"/>
                  <a:sym typeface="Huawei Sans"/>
                </a:defRPr>
              </a:lvl1pPr>
            </a:lstStyle>
            <a:p>
              <a:r>
                <a:rPr sz="1050" dirty="0">
                  <a:solidFill>
                    <a:srgbClr val="1D1D1A"/>
                  </a:solidFill>
                  <a:latin typeface="宋体" panose="02010600030101010101" pitchFamily="2" charset="-122"/>
                  <a:ea typeface="宋体" panose="02010600030101010101" pitchFamily="2" charset="-122"/>
                </a:rPr>
                <a:t>Kunpeng 920</a:t>
              </a:r>
            </a:p>
          </p:txBody>
        </p:sp>
        <p:sp>
          <p:nvSpPr>
            <p:cNvPr id="128" name="Kunpeng 920"/>
            <p:cNvSpPr txBox="1"/>
            <p:nvPr/>
          </p:nvSpPr>
          <p:spPr>
            <a:xfrm>
              <a:off x="7595485" y="1986550"/>
              <a:ext cx="1850051" cy="456057"/>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6778" tIns="26778" rIns="26778" bIns="26778" anchor="ctr">
              <a:spAutoFit/>
            </a:bodyPr>
            <a:lstStyle>
              <a:lvl1pPr algn="l" defTabSz="228600">
                <a:lnSpc>
                  <a:spcPct val="110000"/>
                </a:lnSpc>
                <a:defRPr b="0">
                  <a:solidFill>
                    <a:srgbClr val="F2F2F2"/>
                  </a:solidFill>
                  <a:latin typeface="Huawei Sans"/>
                  <a:ea typeface="Huawei Sans"/>
                  <a:cs typeface="Huawei Sans"/>
                  <a:sym typeface="Huawei Sans"/>
                </a:defRPr>
              </a:lvl1pPr>
            </a:lstStyle>
            <a:p>
              <a:r>
                <a:rPr sz="1050" dirty="0">
                  <a:solidFill>
                    <a:srgbClr val="1D1D1A"/>
                  </a:solidFill>
                  <a:latin typeface="宋体" panose="02010600030101010101" pitchFamily="2" charset="-122"/>
                  <a:ea typeface="宋体" panose="02010600030101010101" pitchFamily="2" charset="-122"/>
                </a:rPr>
                <a:t>Kunpeng 920</a:t>
              </a:r>
            </a:p>
          </p:txBody>
        </p:sp>
      </p:grpSp>
      <p:sp>
        <p:nvSpPr>
          <p:cNvPr id="162" name="副标题 1"/>
          <p:cNvSpPr txBox="1">
            <a:spLocks/>
          </p:cNvSpPr>
          <p:nvPr/>
        </p:nvSpPr>
        <p:spPr>
          <a:xfrm>
            <a:off x="884896" y="2478521"/>
            <a:ext cx="4699496" cy="346577"/>
          </a:xfrm>
          <a:prstGeom prst="rect">
            <a:avLst/>
          </a:prstGeom>
        </p:spPr>
        <p:txBody>
          <a:bodyPr lIns="0" tIns="0" rIns="0" bIns="0" anchor="t">
            <a:normAutofit fontScale="55000" lnSpcReduction="20000"/>
          </a:bodyPr>
          <a:lstStyle>
            <a:lvl1pPr marL="0" indent="0" algn="l" defTabSz="1187798" rtl="0" eaLnBrk="1" latinLnBrk="0" hangingPunct="1">
              <a:lnSpc>
                <a:spcPts val="3430"/>
              </a:lnSpc>
              <a:spcBef>
                <a:spcPts val="0"/>
              </a:spcBef>
              <a:buFont typeface="Arial" panose="020B0604020202020204" pitchFamily="34" charset="0"/>
              <a:buNone/>
              <a:defRPr sz="2800" kern="1200" baseline="0">
                <a:solidFill>
                  <a:schemeClr val="tx1"/>
                </a:solidFill>
                <a:latin typeface="Microsoft YaHei" panose="020B0503020204020204" pitchFamily="34" charset="-122"/>
                <a:ea typeface="Microsoft YaHei" panose="020B0503020204020204" pitchFamily="34" charset="-122"/>
                <a:cs typeface="+mn-cs"/>
              </a:defRPr>
            </a:lvl1pPr>
            <a:lvl2pPr marL="593900" indent="0" algn="ctr"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2pPr>
            <a:lvl3pPr marL="1187798" indent="0" algn="ctr"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3pPr>
            <a:lvl4pPr marL="1781699"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4pPr>
            <a:lvl5pPr marL="2375598"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5pPr>
            <a:lvl6pPr marL="2969497"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6pPr>
            <a:lvl7pPr marL="3563396"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7pPr>
            <a:lvl8pPr marL="4157297"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8pPr>
            <a:lvl9pPr marL="4751195"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9pPr>
          </a:lstStyle>
          <a:p>
            <a:r>
              <a:rPr lang="zh-CN" altLang="en-US" sz="1799" b="1" spc="-56" dirty="0">
                <a:solidFill>
                  <a:srgbClr val="1D1D1A"/>
                </a:solidFill>
                <a:latin typeface="宋体" panose="02010600030101010101" pitchFamily="2" charset="-122"/>
                <a:ea typeface="宋体" panose="02010600030101010101" pitchFamily="2" charset="-122"/>
                <a:cs typeface="Arial" panose="020B0604020202020204" pitchFamily="34" charset="0"/>
                <a:sym typeface="Arial" panose="020B0604020202020204" pitchFamily="34" charset="0"/>
              </a:rPr>
              <a:t>          多合一</a:t>
            </a:r>
            <a:r>
              <a:rPr lang="en-US" altLang="zh-CN" sz="1799" b="1" spc="-56" dirty="0" err="1">
                <a:solidFill>
                  <a:srgbClr val="1D1D1A"/>
                </a:solidFill>
                <a:latin typeface="宋体" panose="02010600030101010101" pitchFamily="2" charset="-122"/>
                <a:ea typeface="宋体" panose="02010600030101010101" pitchFamily="2" charset="-122"/>
                <a:cs typeface="Arial" panose="020B0604020202020204" pitchFamily="34" charset="0"/>
                <a:sym typeface="Arial" panose="020B0604020202020204" pitchFamily="34" charset="0"/>
              </a:rPr>
              <a:t>SoC</a:t>
            </a:r>
            <a:r>
              <a:rPr lang="en-US" altLang="zh-CN" sz="1799" b="1" spc="-56" dirty="0">
                <a:solidFill>
                  <a:srgbClr val="1D1D1A"/>
                </a:solidFill>
                <a:latin typeface="宋体" panose="02010600030101010101" pitchFamily="2" charset="-122"/>
                <a:ea typeface="宋体" panose="02010600030101010101" pitchFamily="2" charset="-122"/>
                <a:cs typeface="Arial" panose="020B0604020202020204" pitchFamily="34" charset="0"/>
                <a:sym typeface="Arial" panose="020B0604020202020204" pitchFamily="34" charset="0"/>
              </a:rPr>
              <a:t>                            </a:t>
            </a:r>
            <a:r>
              <a:rPr lang="en-US" altLang="zh-CN" sz="1799" b="1" spc="-56" dirty="0" err="1">
                <a:solidFill>
                  <a:srgbClr val="1D1D1A"/>
                </a:solidFill>
                <a:latin typeface="宋体" panose="02010600030101010101" pitchFamily="2" charset="-122"/>
                <a:ea typeface="宋体" panose="02010600030101010101" pitchFamily="2" charset="-122"/>
                <a:cs typeface="Arial" panose="020B0604020202020204" pitchFamily="34" charset="0"/>
                <a:sym typeface="Arial" panose="020B0604020202020204" pitchFamily="34" charset="0"/>
              </a:rPr>
              <a:t>xPU</a:t>
            </a:r>
            <a:r>
              <a:rPr lang="zh-CN" altLang="en-US" sz="1799" b="1" spc="-56" dirty="0">
                <a:solidFill>
                  <a:srgbClr val="1D1D1A"/>
                </a:solidFill>
                <a:latin typeface="宋体" panose="02010600030101010101" pitchFamily="2" charset="-122"/>
                <a:ea typeface="宋体" panose="02010600030101010101" pitchFamily="2" charset="-122"/>
                <a:cs typeface="Arial" panose="020B0604020202020204" pitchFamily="34" charset="0"/>
                <a:sym typeface="Arial" panose="020B0604020202020204" pitchFamily="34" charset="0"/>
              </a:rPr>
              <a:t>高速互联                            </a:t>
            </a:r>
            <a:endParaRPr lang="en-US" altLang="zh-CN" sz="1799" b="1" spc="-56" dirty="0">
              <a:solidFill>
                <a:srgbClr val="1D1D1A"/>
              </a:solidFill>
              <a:latin typeface="宋体" panose="02010600030101010101" pitchFamily="2" charset="-122"/>
              <a:ea typeface="宋体" panose="02010600030101010101" pitchFamily="2" charset="-122"/>
              <a:cs typeface="Arial" panose="020B0604020202020204" pitchFamily="34" charset="0"/>
              <a:sym typeface="Arial" panose="020B0604020202020204" pitchFamily="34" charset="0"/>
            </a:endParaRPr>
          </a:p>
        </p:txBody>
      </p:sp>
      <p:sp>
        <p:nvSpPr>
          <p:cNvPr id="3" name="文本框 2"/>
          <p:cNvSpPr txBox="1"/>
          <p:nvPr/>
        </p:nvSpPr>
        <p:spPr>
          <a:xfrm>
            <a:off x="702101" y="5125655"/>
            <a:ext cx="4224233" cy="375296"/>
          </a:xfrm>
          <a:prstGeom prst="rect">
            <a:avLst/>
          </a:prstGeom>
          <a:noFill/>
        </p:spPr>
        <p:txBody>
          <a:bodyPr wrap="none" rtlCol="0">
            <a:spAutoFit/>
          </a:bodyPr>
          <a:lstStyle/>
          <a:p>
            <a:pPr>
              <a:lnSpc>
                <a:spcPts val="2579"/>
              </a:lnSpc>
            </a:pPr>
            <a:r>
              <a:rPr lang="zh-CN" altLang="en-US" sz="1049" dirty="0">
                <a:solidFill>
                  <a:srgbClr val="1D1D1A"/>
                </a:solidFill>
                <a:latin typeface="宋体" panose="02010600030101010101" pitchFamily="2" charset="-122"/>
              </a:rPr>
              <a:t>注：</a:t>
            </a:r>
            <a:r>
              <a:rPr lang="en-US" altLang="zh-CN" sz="1049" dirty="0">
                <a:solidFill>
                  <a:srgbClr val="1D1D1A"/>
                </a:solidFill>
                <a:latin typeface="宋体" panose="02010600030101010101" pitchFamily="2" charset="-122"/>
              </a:rPr>
              <a:t>HCCS(Huawei Cache Coherence System) </a:t>
            </a:r>
            <a:r>
              <a:rPr lang="zh-CN" altLang="en-US" sz="1049" dirty="0">
                <a:solidFill>
                  <a:srgbClr val="1D1D1A"/>
                </a:solidFill>
                <a:latin typeface="宋体" panose="02010600030101010101" pitchFamily="2" charset="-122"/>
              </a:rPr>
              <a:t>华为自研片间互联协议</a:t>
            </a:r>
          </a:p>
        </p:txBody>
      </p:sp>
      <p:sp>
        <p:nvSpPr>
          <p:cNvPr id="6" name="文本框 5"/>
          <p:cNvSpPr txBox="1"/>
          <p:nvPr/>
        </p:nvSpPr>
        <p:spPr>
          <a:xfrm>
            <a:off x="2681053" y="1909809"/>
            <a:ext cx="877163" cy="381323"/>
          </a:xfrm>
          <a:prstGeom prst="rect">
            <a:avLst/>
          </a:prstGeom>
          <a:noFill/>
        </p:spPr>
        <p:txBody>
          <a:bodyPr wrap="none" rtlCol="0">
            <a:spAutoFit/>
          </a:bodyPr>
          <a:lstStyle/>
          <a:p>
            <a:pPr>
              <a:lnSpc>
                <a:spcPts val="2579"/>
              </a:lnSpc>
            </a:pPr>
            <a:r>
              <a:rPr lang="zh-CN" altLang="en-US" sz="1799" b="1" dirty="0">
                <a:solidFill>
                  <a:srgbClr val="C00000"/>
                </a:solidFill>
                <a:latin typeface="宋体" panose="02010600030101010101" pitchFamily="2" charset="-122"/>
              </a:rPr>
              <a:t>高集成</a:t>
            </a:r>
          </a:p>
        </p:txBody>
      </p:sp>
      <p:sp>
        <p:nvSpPr>
          <p:cNvPr id="79" name="文本框 78"/>
          <p:cNvSpPr txBox="1"/>
          <p:nvPr/>
        </p:nvSpPr>
        <p:spPr>
          <a:xfrm>
            <a:off x="6986410" y="1923175"/>
            <a:ext cx="877163" cy="381323"/>
          </a:xfrm>
          <a:prstGeom prst="rect">
            <a:avLst/>
          </a:prstGeom>
          <a:noFill/>
        </p:spPr>
        <p:txBody>
          <a:bodyPr wrap="none" rtlCol="0">
            <a:spAutoFit/>
          </a:bodyPr>
          <a:lstStyle/>
          <a:p>
            <a:pPr>
              <a:lnSpc>
                <a:spcPts val="2579"/>
              </a:lnSpc>
            </a:pPr>
            <a:r>
              <a:rPr lang="zh-CN" altLang="en-US" sz="1799" b="1" dirty="0">
                <a:solidFill>
                  <a:srgbClr val="C00000"/>
                </a:solidFill>
                <a:latin typeface="宋体" panose="02010600030101010101" pitchFamily="2" charset="-122"/>
              </a:rPr>
              <a:t>高能效</a:t>
            </a:r>
          </a:p>
        </p:txBody>
      </p:sp>
      <p:sp>
        <p:nvSpPr>
          <p:cNvPr id="80" name="矩形 79"/>
          <p:cNvSpPr/>
          <p:nvPr/>
        </p:nvSpPr>
        <p:spPr>
          <a:xfrm>
            <a:off x="6646758" y="4270509"/>
            <a:ext cx="1958768" cy="230832"/>
          </a:xfrm>
          <a:prstGeom prst="rect">
            <a:avLst/>
          </a:prstGeom>
        </p:spPr>
        <p:txBody>
          <a:bodyPr wrap="square">
            <a:spAutoFit/>
          </a:bodyPr>
          <a:lstStyle/>
          <a:p>
            <a:r>
              <a:rPr lang="zh-CN" altLang="en-US" sz="900" dirty="0">
                <a:solidFill>
                  <a:srgbClr val="1D1D1A"/>
                </a:solidFill>
                <a:latin typeface="宋体" panose="02010600030101010101" pitchFamily="2" charset="-122"/>
              </a:rPr>
              <a:t>单位功耗的</a:t>
            </a:r>
            <a:r>
              <a:rPr lang="en-US" altLang="zh-CN" sz="900" dirty="0">
                <a:solidFill>
                  <a:srgbClr val="1D1D1A"/>
                </a:solidFill>
                <a:latin typeface="宋体" panose="02010600030101010101" pitchFamily="2" charset="-122"/>
              </a:rPr>
              <a:t>SPECint</a:t>
            </a:r>
            <a:r>
              <a:rPr lang="zh-CN" altLang="en-US" sz="900" dirty="0">
                <a:solidFill>
                  <a:srgbClr val="1D1D1A"/>
                </a:solidFill>
                <a:latin typeface="宋体" panose="02010600030101010101" pitchFamily="2" charset="-122"/>
              </a:rPr>
              <a:t>性能更高</a:t>
            </a:r>
          </a:p>
        </p:txBody>
      </p:sp>
      <p:grpSp>
        <p:nvGrpSpPr>
          <p:cNvPr id="12" name="组合 11"/>
          <p:cNvGrpSpPr/>
          <p:nvPr/>
        </p:nvGrpSpPr>
        <p:grpSpPr>
          <a:xfrm>
            <a:off x="6271983" y="2401474"/>
            <a:ext cx="2159752" cy="2902053"/>
            <a:chOff x="8494335" y="1566783"/>
            <a:chExt cx="2880794" cy="3869404"/>
          </a:xfrm>
        </p:grpSpPr>
        <p:sp>
          <p:nvSpPr>
            <p:cNvPr id="84" name="矩形"/>
            <p:cNvSpPr/>
            <p:nvPr/>
          </p:nvSpPr>
          <p:spPr>
            <a:xfrm>
              <a:off x="10618925" y="2726892"/>
              <a:ext cx="308521" cy="1270628"/>
            </a:xfrm>
            <a:prstGeom prst="rect">
              <a:avLst/>
            </a:prstGeom>
            <a:gradFill rotWithShape="1">
              <a:gsLst>
                <a:gs pos="0">
                  <a:srgbClr val="CCCCCC"/>
                </a:gs>
                <a:gs pos="50000">
                  <a:srgbClr val="FFFFFF"/>
                </a:gs>
                <a:gs pos="100000">
                  <a:srgbClr val="CCCCCC"/>
                </a:gs>
              </a:gsLst>
              <a:lin ang="5400000" scaled="1"/>
            </a:gradFill>
            <a:ln w="28575" algn="ctr">
              <a:solidFill>
                <a:srgbClr val="C0C0C0"/>
              </a:solidFill>
              <a:miter lim="800000"/>
              <a:headEnd/>
              <a:tailEnd/>
            </a:ln>
            <a:effectLst>
              <a:outerShdw dist="35921" dir="2700000" algn="ctr" rotWithShape="0">
                <a:srgbClr val="808080"/>
              </a:outerShdw>
            </a:effectLst>
          </p:spPr>
          <p:txBody>
            <a:bodyPr wrap="none" lIns="89189" tIns="44597" rIns="89189" bIns="44597" anchor="ctr"/>
            <a:lstStyle/>
            <a:p>
              <a:pPr defTabSz="891822"/>
              <a:endParaRPr sz="1199" kern="0" dirty="0">
                <a:solidFill>
                  <a:sysClr val="windowText" lastClr="000000"/>
                </a:solidFill>
                <a:latin typeface="宋体" panose="02010600030101010101" pitchFamily="2" charset="-122"/>
              </a:endParaRPr>
            </a:p>
          </p:txBody>
        </p:sp>
        <p:sp>
          <p:nvSpPr>
            <p:cNvPr id="95" name="930"/>
            <p:cNvSpPr txBox="1"/>
            <p:nvPr/>
          </p:nvSpPr>
          <p:spPr>
            <a:xfrm>
              <a:off x="8494335" y="1566783"/>
              <a:ext cx="870549" cy="474745"/>
            </a:xfrm>
            <a:prstGeom prst="rect">
              <a:avLst/>
            </a:prstGeom>
            <a:ln w="12700">
              <a:miter lim="400000"/>
            </a:ln>
          </p:spPr>
          <p:txBody>
            <a:bodyPr wrap="square" lIns="17208" tIns="17208" rIns="17208" bIns="17208" anchor="ctr">
              <a:spAutoFit/>
            </a:bodyPr>
            <a:lstStyle/>
            <a:p>
              <a:pPr lvl="1" algn="ctr" defTabSz="110155">
                <a:lnSpc>
                  <a:spcPct val="120000"/>
                </a:lnSpc>
                <a:defRPr sz="4500" b="0">
                  <a:solidFill>
                    <a:srgbClr val="C7000B"/>
                  </a:solidFill>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en-US" sz="900" b="1" dirty="0">
                  <a:solidFill>
                    <a:srgbClr val="C7000B"/>
                  </a:solidFill>
                  <a:latin typeface="宋体" panose="02010600030101010101" pitchFamily="2" charset="-122"/>
                  <a:cs typeface="Arial" panose="020B0604020202020204" pitchFamily="34" charset="0"/>
                  <a:sym typeface="微软雅黑" panose="020B0502040204020203" charset="-122"/>
                </a:rPr>
                <a:t>5.03</a:t>
              </a:r>
            </a:p>
          </p:txBody>
        </p:sp>
        <p:sp>
          <p:nvSpPr>
            <p:cNvPr id="96" name="矩形"/>
            <p:cNvSpPr/>
            <p:nvPr/>
          </p:nvSpPr>
          <p:spPr>
            <a:xfrm>
              <a:off x="8979311" y="1926266"/>
              <a:ext cx="385573" cy="2108342"/>
            </a:xfrm>
            <a:prstGeom prst="rect">
              <a:avLst/>
            </a:prstGeom>
            <a:gradFill>
              <a:gsLst>
                <a:gs pos="0">
                  <a:srgbClr val="990000">
                    <a:alpha val="0"/>
                  </a:srgbClr>
                </a:gs>
                <a:gs pos="70000">
                  <a:srgbClr val="CC6162"/>
                </a:gs>
                <a:gs pos="33000">
                  <a:schemeClr val="accent1">
                    <a:lumMod val="20000"/>
                    <a:lumOff val="80000"/>
                  </a:schemeClr>
                </a:gs>
                <a:gs pos="100000">
                  <a:srgbClr val="990000"/>
                </a:gs>
              </a:gsLst>
              <a:lin ang="5400000" scaled="1"/>
            </a:gradFill>
            <a:ln w="15875">
              <a:solidFill>
                <a:schemeClr val="bg1">
                  <a:lumMod val="60000"/>
                  <a:lumOff val="40000"/>
                </a:schemeClr>
              </a:solidFill>
            </a:ln>
            <a:effectLst/>
          </p:spPr>
          <p:txBody>
            <a:bodyPr vert="horz" wrap="square" lIns="91404" tIns="45702" rIns="91404" bIns="45702" numCol="1" rtlCol="0" anchor="t"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sz="1599" kern="0" dirty="0">
                <a:solidFill>
                  <a:srgbClr val="000000"/>
                </a:solidFill>
                <a:latin typeface="宋体" panose="02010600030101010101" pitchFamily="2" charset="-122"/>
              </a:endParaRPr>
            </a:p>
          </p:txBody>
        </p:sp>
        <p:sp>
          <p:nvSpPr>
            <p:cNvPr id="97" name="矩形"/>
            <p:cNvSpPr/>
            <p:nvPr/>
          </p:nvSpPr>
          <p:spPr>
            <a:xfrm>
              <a:off x="9797282" y="2327112"/>
              <a:ext cx="369696" cy="1714694"/>
            </a:xfrm>
            <a:prstGeom prst="rect">
              <a:avLst/>
            </a:prstGeom>
            <a:gradFill>
              <a:gsLst>
                <a:gs pos="0">
                  <a:srgbClr val="0070C0">
                    <a:alpha val="0"/>
                  </a:srgbClr>
                </a:gs>
                <a:gs pos="54000">
                  <a:srgbClr val="0070C0">
                    <a:alpha val="67000"/>
                  </a:srgbClr>
                </a:gs>
                <a:gs pos="100000">
                  <a:srgbClr val="0070C0"/>
                </a:gs>
              </a:gsLst>
              <a:lin ang="5400000" scaled="1"/>
            </a:gradFill>
            <a:ln w="22225">
              <a:solidFill>
                <a:schemeClr val="bg1">
                  <a:lumMod val="60000"/>
                  <a:lumOff val="40000"/>
                </a:schemeClr>
              </a:solidFill>
            </a:ln>
            <a:effectLst/>
          </p:spPr>
          <p:txBody>
            <a:bodyPr vert="horz" wrap="square" lIns="91404" tIns="45702" rIns="91404" bIns="45702" numCol="1" rtlCol="0" anchor="t" anchorCtr="0" compatLnSpc="1">
              <a:prstTxWarp prst="textNoShape">
                <a:avLst/>
              </a:prstTxWarp>
            </a:bodyPr>
            <a:lstStyle/>
            <a:p>
              <a:pPr fontAlgn="base">
                <a:spcBef>
                  <a:spcPct val="0"/>
                </a:spcBef>
                <a:spcAft>
                  <a:spcPct val="0"/>
                </a:spcAft>
                <a:buClr>
                  <a:srgbClr val="CC9900"/>
                </a:buClr>
              </a:pPr>
              <a:endParaRPr sz="1599" dirty="0">
                <a:solidFill>
                  <a:prstClr val="black"/>
                </a:solidFill>
                <a:latin typeface="宋体" panose="02010600030101010101" pitchFamily="2" charset="-122"/>
              </a:endParaRPr>
            </a:p>
          </p:txBody>
        </p:sp>
        <p:sp>
          <p:nvSpPr>
            <p:cNvPr id="98" name="Kunpeng920"/>
            <p:cNvSpPr txBox="1"/>
            <p:nvPr/>
          </p:nvSpPr>
          <p:spPr>
            <a:xfrm rot="16200000">
              <a:off x="8261215" y="2849390"/>
              <a:ext cx="1792229" cy="474074"/>
            </a:xfrm>
            <a:prstGeom prst="rect">
              <a:avLst/>
            </a:prstGeom>
            <a:ln w="12700">
              <a:miter lim="400000"/>
            </a:ln>
          </p:spPr>
          <p:txBody>
            <a:bodyPr wrap="square" lIns="17208" tIns="17208" rIns="17208" bIns="17208" anchor="ctr">
              <a:spAutoFit/>
            </a:bodyPr>
            <a:lstStyle/>
            <a:p>
              <a:pPr lvl="1" defTabSz="110155">
                <a:lnSpc>
                  <a:spcPct val="120000"/>
                </a:lnSpc>
                <a:defRPr sz="3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en-US" altLang="zh-CN" sz="900" dirty="0">
                  <a:solidFill>
                    <a:srgbClr val="1D1D1A"/>
                  </a:solidFill>
                  <a:latin typeface="宋体" panose="02010600030101010101" pitchFamily="2" charset="-122"/>
                  <a:cs typeface="Arial" panose="020B0604020202020204" pitchFamily="34" charset="0"/>
                  <a:sym typeface="微软雅黑" panose="020B0502040204020203" charset="-122"/>
                </a:rPr>
                <a:t>Kunpeng920-48</a:t>
              </a:r>
              <a:r>
                <a:rPr lang="zh-CN" altLang="en-US" sz="900" dirty="0">
                  <a:solidFill>
                    <a:srgbClr val="1D1D1A"/>
                  </a:solidFill>
                  <a:latin typeface="宋体" panose="02010600030101010101" pitchFamily="2" charset="-122"/>
                  <a:cs typeface="Arial" panose="020B0604020202020204" pitchFamily="34" charset="0"/>
                  <a:sym typeface="微软雅黑" panose="020B0502040204020203" charset="-122"/>
                </a:rPr>
                <a:t>核</a:t>
              </a:r>
              <a:endParaRPr lang="en-US" altLang="zh-CN" sz="900" dirty="0">
                <a:solidFill>
                  <a:srgbClr val="1D1D1A"/>
                </a:solidFill>
                <a:latin typeface="宋体" panose="02010600030101010101" pitchFamily="2" charset="-122"/>
                <a:cs typeface="Arial" panose="020B0604020202020204" pitchFamily="34" charset="0"/>
                <a:sym typeface="微软雅黑" panose="020B0502040204020203" charset="-122"/>
              </a:endParaRPr>
            </a:p>
          </p:txBody>
        </p:sp>
        <p:sp>
          <p:nvSpPr>
            <p:cNvPr id="99" name="others"/>
            <p:cNvSpPr txBox="1"/>
            <p:nvPr/>
          </p:nvSpPr>
          <p:spPr>
            <a:xfrm rot="16200000">
              <a:off x="9316501" y="3001163"/>
              <a:ext cx="1335849" cy="231093"/>
            </a:xfrm>
            <a:prstGeom prst="rect">
              <a:avLst/>
            </a:prstGeom>
            <a:ln w="12700">
              <a:miter lim="400000"/>
            </a:ln>
          </p:spPr>
          <p:txBody>
            <a:bodyPr wrap="square" lIns="17208" tIns="17208" rIns="17208" bIns="17208" anchor="ctr">
              <a:spAutoFit/>
            </a:bodyPr>
            <a:lstStyle/>
            <a:p>
              <a:r>
                <a:rPr lang="en-US" altLang="zh-CN" sz="900" dirty="0">
                  <a:solidFill>
                    <a:srgbClr val="1D1D1A"/>
                  </a:solidFill>
                  <a:latin typeface="宋体" panose="02010600030101010101" pitchFamily="2" charset="-122"/>
                  <a:cs typeface="Arial" charset="0"/>
                </a:rPr>
                <a:t>Kunpeng920-32</a:t>
              </a:r>
              <a:r>
                <a:rPr lang="zh-CN" altLang="en-US" sz="900" dirty="0">
                  <a:solidFill>
                    <a:srgbClr val="1D1D1A"/>
                  </a:solidFill>
                  <a:latin typeface="宋体" panose="02010600030101010101" pitchFamily="2" charset="-122"/>
                  <a:cs typeface="Arial" charset="0"/>
                </a:rPr>
                <a:t>核</a:t>
              </a:r>
              <a:endParaRPr lang="en-US" altLang="zh-CN" sz="900" dirty="0">
                <a:solidFill>
                  <a:srgbClr val="1D1D1A"/>
                </a:solidFill>
                <a:latin typeface="宋体" panose="02010600030101010101" pitchFamily="2" charset="-122"/>
                <a:cs typeface="Arial" charset="0"/>
              </a:endParaRPr>
            </a:p>
          </p:txBody>
        </p:sp>
        <p:sp>
          <p:nvSpPr>
            <p:cNvPr id="88" name="others"/>
            <p:cNvSpPr txBox="1"/>
            <p:nvPr/>
          </p:nvSpPr>
          <p:spPr>
            <a:xfrm rot="16200000">
              <a:off x="10288822" y="3171158"/>
              <a:ext cx="1180469" cy="415830"/>
            </a:xfrm>
            <a:prstGeom prst="rect">
              <a:avLst/>
            </a:prstGeom>
            <a:ln w="12700">
              <a:miter lim="400000"/>
            </a:ln>
          </p:spPr>
          <p:txBody>
            <a:bodyPr wrap="square" lIns="17208" tIns="17208" rIns="17208" bIns="17208" anchor="ctr">
              <a:spAutoFit/>
            </a:bodyPr>
            <a:lstStyle/>
            <a:p>
              <a:pPr algn="ctr"/>
              <a:r>
                <a:rPr lang="en-US" altLang="zh-CN" sz="900" dirty="0">
                  <a:solidFill>
                    <a:srgbClr val="1D1D1A"/>
                  </a:solidFill>
                  <a:latin typeface="宋体" panose="02010600030101010101" pitchFamily="2" charset="-122"/>
                  <a:cs typeface="Arial" charset="0"/>
                </a:rPr>
                <a:t>Others</a:t>
              </a:r>
            </a:p>
            <a:p>
              <a:endParaRPr lang="en-US" altLang="zh-CN" sz="900" dirty="0">
                <a:solidFill>
                  <a:srgbClr val="1D1D1A"/>
                </a:solidFill>
                <a:latin typeface="宋体" panose="02010600030101010101" pitchFamily="2" charset="-122"/>
                <a:cs typeface="Arial" charset="0"/>
              </a:endParaRPr>
            </a:p>
          </p:txBody>
        </p:sp>
        <p:sp>
          <p:nvSpPr>
            <p:cNvPr id="7" name="文本框 6"/>
            <p:cNvSpPr txBox="1"/>
            <p:nvPr/>
          </p:nvSpPr>
          <p:spPr>
            <a:xfrm>
              <a:off x="10541564" y="2315110"/>
              <a:ext cx="554214" cy="494152"/>
            </a:xfrm>
            <a:prstGeom prst="rect">
              <a:avLst/>
            </a:prstGeom>
            <a:noFill/>
          </p:spPr>
          <p:txBody>
            <a:bodyPr wrap="none" rtlCol="0">
              <a:spAutoFit/>
            </a:bodyPr>
            <a:lstStyle/>
            <a:p>
              <a:pPr>
                <a:lnSpc>
                  <a:spcPts val="2579"/>
                </a:lnSpc>
              </a:pPr>
              <a:r>
                <a:rPr lang="en-US" altLang="zh-CN" sz="900" b="1" dirty="0">
                  <a:solidFill>
                    <a:srgbClr val="1D1D1A"/>
                  </a:solidFill>
                  <a:latin typeface="宋体" panose="02010600030101010101" pitchFamily="2" charset="-122"/>
                </a:rPr>
                <a:t>3.63</a:t>
              </a:r>
              <a:endParaRPr lang="zh-CN" altLang="en-US" sz="900" b="1" dirty="0">
                <a:solidFill>
                  <a:srgbClr val="1D1D1A"/>
                </a:solidFill>
                <a:latin typeface="宋体" panose="02010600030101010101" pitchFamily="2" charset="-122"/>
              </a:endParaRPr>
            </a:p>
          </p:txBody>
        </p:sp>
        <p:sp>
          <p:nvSpPr>
            <p:cNvPr id="102" name="文本框 101"/>
            <p:cNvSpPr txBox="1"/>
            <p:nvPr/>
          </p:nvSpPr>
          <p:spPr>
            <a:xfrm>
              <a:off x="9734358" y="1900564"/>
              <a:ext cx="554214" cy="494152"/>
            </a:xfrm>
            <a:prstGeom prst="rect">
              <a:avLst/>
            </a:prstGeom>
            <a:noFill/>
          </p:spPr>
          <p:txBody>
            <a:bodyPr wrap="none" rtlCol="0">
              <a:spAutoFit/>
            </a:bodyPr>
            <a:lstStyle/>
            <a:p>
              <a:pPr>
                <a:lnSpc>
                  <a:spcPts val="2579"/>
                </a:lnSpc>
              </a:pPr>
              <a:r>
                <a:rPr lang="en-US" altLang="zh-CN" sz="900" b="1" dirty="0">
                  <a:solidFill>
                    <a:srgbClr val="1D1D1A"/>
                  </a:solidFill>
                  <a:latin typeface="宋体" panose="02010600030101010101" pitchFamily="2" charset="-122"/>
                </a:rPr>
                <a:t>4.52</a:t>
              </a:r>
              <a:endParaRPr lang="zh-CN" altLang="en-US" sz="900" b="1" dirty="0">
                <a:solidFill>
                  <a:srgbClr val="1D1D1A"/>
                </a:solidFill>
                <a:latin typeface="宋体" panose="02010600030101010101" pitchFamily="2" charset="-122"/>
              </a:endParaRPr>
            </a:p>
          </p:txBody>
        </p:sp>
        <p:cxnSp>
          <p:nvCxnSpPr>
            <p:cNvPr id="9" name="直接连接符 8"/>
            <p:cNvCxnSpPr/>
            <p:nvPr/>
          </p:nvCxnSpPr>
          <p:spPr>
            <a:xfrm>
              <a:off x="8717622" y="5436187"/>
              <a:ext cx="265750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4" name="相柜数"/>
          <p:cNvSpPr txBox="1"/>
          <p:nvPr/>
        </p:nvSpPr>
        <p:spPr>
          <a:xfrm>
            <a:off x="7335676" y="2535528"/>
            <a:ext cx="1406846" cy="444342"/>
          </a:xfrm>
          <a:prstGeom prst="rect">
            <a:avLst/>
          </a:prstGeom>
          <a:ln w="12700">
            <a:miter lim="400000"/>
          </a:ln>
        </p:spPr>
        <p:txBody>
          <a:bodyPr wrap="square" lIns="53557" tIns="53557" rIns="53557" bIns="53557" anchor="ctr">
            <a:spAutoFit/>
          </a:bodyPr>
          <a:lstStyle/>
          <a:p>
            <a:pPr lvl="1" algn="ctr" defTabSz="342763">
              <a:lnSpc>
                <a:spcPct val="120000"/>
              </a:lnSpc>
              <a:defRPr sz="3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en-US" altLang="zh-CN" sz="2099" dirty="0">
                <a:solidFill>
                  <a:srgbClr val="C70009"/>
                </a:solidFill>
                <a:latin typeface="宋体" panose="02010600030101010101" pitchFamily="2" charset="-122"/>
                <a:cs typeface="微软雅黑" panose="020B0502040204020203" charset="-122"/>
                <a:sym typeface="+mn-ea"/>
              </a:rPr>
              <a:t>30%</a:t>
            </a:r>
            <a:endParaRPr lang="zh-CN" altLang="en-US" sz="2099" dirty="0">
              <a:solidFill>
                <a:srgbClr val="C70009"/>
              </a:solidFill>
              <a:latin typeface="宋体" panose="02010600030101010101" pitchFamily="2" charset="-122"/>
              <a:cs typeface="微软雅黑" panose="020B0502040204020203" charset="-122"/>
              <a:sym typeface="+mn-ea"/>
            </a:endParaRPr>
          </a:p>
        </p:txBody>
      </p:sp>
      <p:sp>
        <p:nvSpPr>
          <p:cNvPr id="13" name="矩形 12"/>
          <p:cNvSpPr/>
          <p:nvPr/>
        </p:nvSpPr>
        <p:spPr>
          <a:xfrm>
            <a:off x="6383740" y="4467829"/>
            <a:ext cx="2079866" cy="705193"/>
          </a:xfrm>
          <a:prstGeom prst="rect">
            <a:avLst/>
          </a:prstGeom>
        </p:spPr>
        <p:txBody>
          <a:bodyPr wrap="square">
            <a:spAutoFit/>
          </a:bodyPr>
          <a:lstStyle/>
          <a:p>
            <a:pPr>
              <a:spcBef>
                <a:spcPts val="450"/>
              </a:spcBef>
            </a:pPr>
            <a:r>
              <a:rPr lang="zh-CN" altLang="en-US" sz="1049" b="1" spc="-113" dirty="0">
                <a:solidFill>
                  <a:srgbClr val="1D1D1A"/>
                </a:solidFill>
                <a:latin typeface="宋体" panose="02010600030101010101" pitchFamily="2" charset="-122"/>
                <a:cs typeface="Arial" panose="020B0604020202020204" pitchFamily="34" charset="0"/>
              </a:rPr>
              <a:t>每</a:t>
            </a:r>
            <a:r>
              <a:rPr lang="en-US" altLang="zh-CN" sz="1049" b="1" spc="-113" dirty="0">
                <a:solidFill>
                  <a:srgbClr val="C00000"/>
                </a:solidFill>
                <a:latin typeface="宋体" panose="02010600030101010101" pitchFamily="2" charset="-122"/>
                <a:cs typeface="Arial" panose="020B0604020202020204" pitchFamily="34" charset="0"/>
              </a:rPr>
              <a:t>1</a:t>
            </a:r>
            <a:r>
              <a:rPr lang="zh-CN" altLang="en-US" sz="1049" b="1" spc="-113" dirty="0">
                <a:solidFill>
                  <a:srgbClr val="C00000"/>
                </a:solidFill>
                <a:latin typeface="宋体" panose="02010600030101010101" pitchFamily="2" charset="-122"/>
                <a:cs typeface="Arial" panose="020B0604020202020204" pitchFamily="34" charset="0"/>
              </a:rPr>
              <a:t>万</a:t>
            </a:r>
            <a:r>
              <a:rPr lang="zh-CN" altLang="en-US" sz="1049" b="1" spc="-113" dirty="0">
                <a:solidFill>
                  <a:srgbClr val="1D1D1A"/>
                </a:solidFill>
                <a:latin typeface="宋体" panose="02010600030101010101" pitchFamily="2" charset="-122"/>
                <a:cs typeface="Arial" panose="020B0604020202020204" pitchFamily="34" charset="0"/>
              </a:rPr>
              <a:t>台</a:t>
            </a:r>
            <a:r>
              <a:rPr lang="en-US" altLang="zh-CN" sz="1049" b="1" spc="-113" dirty="0">
                <a:solidFill>
                  <a:srgbClr val="1D1D1A"/>
                </a:solidFill>
                <a:latin typeface="宋体" panose="02010600030101010101" pitchFamily="2" charset="-122"/>
                <a:cs typeface="Arial" panose="020B0604020202020204" pitchFamily="34" charset="0"/>
              </a:rPr>
              <a:t> Hadoop</a:t>
            </a:r>
            <a:r>
              <a:rPr lang="zh-CN" altLang="en-US" sz="1049" b="1" spc="-113" dirty="0">
                <a:solidFill>
                  <a:srgbClr val="1D1D1A"/>
                </a:solidFill>
                <a:latin typeface="宋体" panose="02010600030101010101" pitchFamily="2" charset="-122"/>
                <a:cs typeface="Arial" panose="020B0604020202020204" pitchFamily="34" charset="0"/>
              </a:rPr>
              <a:t>节点</a:t>
            </a:r>
            <a:endParaRPr lang="en-US" altLang="zh-CN" sz="1049" b="1" spc="-113" dirty="0">
              <a:solidFill>
                <a:srgbClr val="1D1D1A"/>
              </a:solidFill>
              <a:latin typeface="宋体" panose="02010600030101010101" pitchFamily="2" charset="-122"/>
              <a:cs typeface="Arial" panose="020B0604020202020204" pitchFamily="34" charset="0"/>
            </a:endParaRPr>
          </a:p>
          <a:p>
            <a:pPr marL="135000" indent="-135000">
              <a:spcBef>
                <a:spcPts val="450"/>
              </a:spcBef>
              <a:buSzPct val="60000"/>
              <a:buFont typeface="Wingdings" panose="05000000000000000000" pitchFamily="2" charset="2"/>
              <a:buChar char="l"/>
            </a:pPr>
            <a:r>
              <a:rPr lang="zh-CN" altLang="en-US" sz="1050" spc="-113" dirty="0">
                <a:solidFill>
                  <a:srgbClr val="1D1D1A"/>
                </a:solidFill>
                <a:latin typeface="宋体" panose="02010600030101010101" pitchFamily="2" charset="-122"/>
                <a:cs typeface="Arial" panose="020B0604020202020204" pitchFamily="34" charset="0"/>
              </a:rPr>
              <a:t>每年节电</a:t>
            </a:r>
            <a:r>
              <a:rPr lang="en-US" altLang="zh-CN" sz="1050" spc="-113" dirty="0">
                <a:solidFill>
                  <a:srgbClr val="1D1D1A"/>
                </a:solidFill>
                <a:latin typeface="宋体" panose="02010600030101010101" pitchFamily="2" charset="-122"/>
                <a:cs typeface="Arial" panose="020B0604020202020204" pitchFamily="34" charset="0"/>
              </a:rPr>
              <a:t> </a:t>
            </a:r>
            <a:r>
              <a:rPr lang="en-US" altLang="zh-CN" sz="1050" b="1" spc="-113" dirty="0">
                <a:solidFill>
                  <a:srgbClr val="C00000"/>
                </a:solidFill>
                <a:latin typeface="宋体" panose="02010600030101010101" pitchFamily="2" charset="-122"/>
                <a:cs typeface="Arial" panose="020B0604020202020204" pitchFamily="34" charset="0"/>
              </a:rPr>
              <a:t>1</a:t>
            </a:r>
            <a:r>
              <a:rPr lang="zh-CN" altLang="en-US" sz="1050" b="1" spc="-113" dirty="0">
                <a:solidFill>
                  <a:srgbClr val="C00000"/>
                </a:solidFill>
                <a:latin typeface="宋体" panose="02010600030101010101" pitchFamily="2" charset="-122"/>
                <a:cs typeface="Arial" panose="020B0604020202020204" pitchFamily="34" charset="0"/>
              </a:rPr>
              <a:t>千万度</a:t>
            </a:r>
            <a:endParaRPr lang="en-US" altLang="zh-CN" sz="1050" spc="-113" dirty="0">
              <a:solidFill>
                <a:srgbClr val="666666"/>
              </a:solidFill>
              <a:latin typeface="宋体" panose="02010600030101010101" pitchFamily="2" charset="-122"/>
              <a:cs typeface="Arial" panose="020B0604020202020204" pitchFamily="34" charset="0"/>
            </a:endParaRPr>
          </a:p>
          <a:p>
            <a:pPr marL="135000" indent="-135000">
              <a:spcBef>
                <a:spcPts val="450"/>
              </a:spcBef>
              <a:buSzPct val="60000"/>
              <a:buFont typeface="Wingdings" panose="05000000000000000000" pitchFamily="2" charset="2"/>
              <a:buChar char="l"/>
            </a:pPr>
            <a:r>
              <a:rPr lang="zh-CN" altLang="en-US" sz="1050" spc="-113" dirty="0">
                <a:solidFill>
                  <a:srgbClr val="1D1D1A"/>
                </a:solidFill>
                <a:latin typeface="宋体" panose="02010600030101010101" pitchFamily="2" charset="-122"/>
                <a:cs typeface="Arial" panose="020B0604020202020204" pitchFamily="34" charset="0"/>
              </a:rPr>
              <a:t>碳排放每年减少</a:t>
            </a:r>
            <a:r>
              <a:rPr lang="en-US" altLang="zh-CN" sz="1050" spc="-113" dirty="0">
                <a:solidFill>
                  <a:srgbClr val="1D1D1A"/>
                </a:solidFill>
                <a:latin typeface="宋体" panose="02010600030101010101" pitchFamily="2" charset="-122"/>
                <a:cs typeface="Arial" panose="020B0604020202020204" pitchFamily="34" charset="0"/>
              </a:rPr>
              <a:t> </a:t>
            </a:r>
            <a:r>
              <a:rPr lang="en-US" altLang="zh-CN" sz="1050" b="1" spc="-113" dirty="0">
                <a:solidFill>
                  <a:srgbClr val="C00000"/>
                </a:solidFill>
                <a:latin typeface="宋体" panose="02010600030101010101" pitchFamily="2" charset="-122"/>
                <a:cs typeface="Arial" panose="020B0604020202020204" pitchFamily="34" charset="0"/>
              </a:rPr>
              <a:t>1</a:t>
            </a:r>
            <a:r>
              <a:rPr lang="zh-CN" altLang="en-US" sz="1050" b="1" spc="-113" dirty="0">
                <a:solidFill>
                  <a:srgbClr val="C00000"/>
                </a:solidFill>
                <a:latin typeface="宋体" panose="02010600030101010101" pitchFamily="2" charset="-122"/>
                <a:cs typeface="Arial" panose="020B0604020202020204" pitchFamily="34" charset="0"/>
              </a:rPr>
              <a:t>万多吨</a:t>
            </a:r>
            <a:endParaRPr lang="en-US" altLang="zh-CN" sz="1050" spc="-113" dirty="0">
              <a:solidFill>
                <a:srgbClr val="666666"/>
              </a:solidFill>
              <a:latin typeface="宋体" panose="02010600030101010101" pitchFamily="2" charset="-122"/>
              <a:cs typeface="Arial" panose="020B0604020202020204" pitchFamily="34" charset="0"/>
            </a:endParaRPr>
          </a:p>
        </p:txBody>
      </p:sp>
      <p:grpSp>
        <p:nvGrpSpPr>
          <p:cNvPr id="4" name="组合 3"/>
          <p:cNvGrpSpPr/>
          <p:nvPr/>
        </p:nvGrpSpPr>
        <p:grpSpPr>
          <a:xfrm>
            <a:off x="3619941" y="3188422"/>
            <a:ext cx="446339" cy="510518"/>
            <a:chOff x="3748573" y="3347888"/>
            <a:chExt cx="751955" cy="945208"/>
          </a:xfrm>
        </p:grpSpPr>
        <p:pic>
          <p:nvPicPr>
            <p:cNvPr id="85" name="image60.tif" descr="image60.tif"/>
            <p:cNvPicPr>
              <a:picLocks noChangeAspect="1"/>
            </p:cNvPicPr>
            <p:nvPr/>
          </p:nvPicPr>
          <p:blipFill>
            <a:blip r:embed="rId9"/>
            <a:srcRect t="81" b="81"/>
            <a:stretch>
              <a:fillRect/>
            </a:stretch>
          </p:blipFill>
          <p:spPr>
            <a:xfrm>
              <a:off x="3766722" y="3347888"/>
              <a:ext cx="718728" cy="945208"/>
            </a:xfrm>
            <a:prstGeom prst="rect">
              <a:avLst/>
            </a:prstGeom>
            <a:ln w="3175">
              <a:miter lim="400000"/>
            </a:ln>
          </p:spPr>
        </p:pic>
        <p:pic>
          <p:nvPicPr>
            <p:cNvPr id="86" name="图片 85"/>
            <p:cNvPicPr>
              <a:picLocks noChangeAspect="1"/>
            </p:cNvPicPr>
            <p:nvPr/>
          </p:nvPicPr>
          <p:blipFill rotWithShape="1">
            <a:blip r:embed="rId10" cstate="print">
              <a:extLst>
                <a:ext uri="{28A0092B-C50C-407E-A947-70E740481C1C}">
                  <a14:useLocalDpi xmlns:a14="http://schemas.microsoft.com/office/drawing/2010/main" val="0"/>
                </a:ext>
              </a:extLst>
            </a:blip>
            <a:srcRect l="27519" t="17314" r="29624" b="33907"/>
            <a:stretch/>
          </p:blipFill>
          <p:spPr>
            <a:xfrm>
              <a:off x="3748573" y="3553396"/>
              <a:ext cx="751955" cy="447752"/>
            </a:xfrm>
            <a:prstGeom prst="rect">
              <a:avLst/>
            </a:prstGeom>
          </p:spPr>
        </p:pic>
      </p:grpSp>
      <p:grpSp>
        <p:nvGrpSpPr>
          <p:cNvPr id="94" name="组合 93"/>
          <p:cNvGrpSpPr/>
          <p:nvPr/>
        </p:nvGrpSpPr>
        <p:grpSpPr>
          <a:xfrm>
            <a:off x="5093640" y="3188422"/>
            <a:ext cx="446339" cy="510518"/>
            <a:chOff x="3748573" y="3347888"/>
            <a:chExt cx="751955" cy="945208"/>
          </a:xfrm>
        </p:grpSpPr>
        <p:pic>
          <p:nvPicPr>
            <p:cNvPr id="100" name="image60.tif" descr="image60.tif"/>
            <p:cNvPicPr>
              <a:picLocks noChangeAspect="1"/>
            </p:cNvPicPr>
            <p:nvPr/>
          </p:nvPicPr>
          <p:blipFill>
            <a:blip r:embed="rId9"/>
            <a:srcRect t="81" b="81"/>
            <a:stretch>
              <a:fillRect/>
            </a:stretch>
          </p:blipFill>
          <p:spPr>
            <a:xfrm>
              <a:off x="3766722" y="3347888"/>
              <a:ext cx="718728" cy="945208"/>
            </a:xfrm>
            <a:prstGeom prst="rect">
              <a:avLst/>
            </a:prstGeom>
            <a:ln w="3175">
              <a:miter lim="400000"/>
            </a:ln>
          </p:spPr>
        </p:pic>
        <p:pic>
          <p:nvPicPr>
            <p:cNvPr id="101" name="图片 100"/>
            <p:cNvPicPr>
              <a:picLocks noChangeAspect="1"/>
            </p:cNvPicPr>
            <p:nvPr/>
          </p:nvPicPr>
          <p:blipFill rotWithShape="1">
            <a:blip r:embed="rId10" cstate="print">
              <a:extLst>
                <a:ext uri="{28A0092B-C50C-407E-A947-70E740481C1C}">
                  <a14:useLocalDpi xmlns:a14="http://schemas.microsoft.com/office/drawing/2010/main" val="0"/>
                </a:ext>
              </a:extLst>
            </a:blip>
            <a:srcRect l="27519" t="17314" r="29624" b="33907"/>
            <a:stretch/>
          </p:blipFill>
          <p:spPr>
            <a:xfrm>
              <a:off x="3748573" y="3553395"/>
              <a:ext cx="751955" cy="447751"/>
            </a:xfrm>
            <a:prstGeom prst="rect">
              <a:avLst/>
            </a:prstGeom>
          </p:spPr>
        </p:pic>
      </p:grpSp>
      <p:grpSp>
        <p:nvGrpSpPr>
          <p:cNvPr id="103" name="组合 102"/>
          <p:cNvGrpSpPr/>
          <p:nvPr/>
        </p:nvGrpSpPr>
        <p:grpSpPr>
          <a:xfrm>
            <a:off x="5093640" y="4206095"/>
            <a:ext cx="446339" cy="510518"/>
            <a:chOff x="3748573" y="3347888"/>
            <a:chExt cx="751955" cy="945208"/>
          </a:xfrm>
        </p:grpSpPr>
        <p:pic>
          <p:nvPicPr>
            <p:cNvPr id="106" name="image60.tif" descr="image60.tif"/>
            <p:cNvPicPr>
              <a:picLocks noChangeAspect="1"/>
            </p:cNvPicPr>
            <p:nvPr/>
          </p:nvPicPr>
          <p:blipFill>
            <a:blip r:embed="rId9"/>
            <a:srcRect t="81" b="81"/>
            <a:stretch>
              <a:fillRect/>
            </a:stretch>
          </p:blipFill>
          <p:spPr>
            <a:xfrm>
              <a:off x="3766722" y="3347888"/>
              <a:ext cx="718728" cy="945208"/>
            </a:xfrm>
            <a:prstGeom prst="rect">
              <a:avLst/>
            </a:prstGeom>
            <a:ln w="3175">
              <a:miter lim="400000"/>
            </a:ln>
          </p:spPr>
        </p:pic>
        <p:pic>
          <p:nvPicPr>
            <p:cNvPr id="113" name="图片 112"/>
            <p:cNvPicPr>
              <a:picLocks noChangeAspect="1"/>
            </p:cNvPicPr>
            <p:nvPr/>
          </p:nvPicPr>
          <p:blipFill rotWithShape="1">
            <a:blip r:embed="rId10" cstate="print">
              <a:extLst>
                <a:ext uri="{28A0092B-C50C-407E-A947-70E740481C1C}">
                  <a14:useLocalDpi xmlns:a14="http://schemas.microsoft.com/office/drawing/2010/main" val="0"/>
                </a:ext>
              </a:extLst>
            </a:blip>
            <a:srcRect l="27519" t="17314" r="29624" b="33907"/>
            <a:stretch/>
          </p:blipFill>
          <p:spPr>
            <a:xfrm>
              <a:off x="3748573" y="3553395"/>
              <a:ext cx="751955" cy="447751"/>
            </a:xfrm>
            <a:prstGeom prst="rect">
              <a:avLst/>
            </a:prstGeom>
          </p:spPr>
        </p:pic>
      </p:grpSp>
      <p:grpSp>
        <p:nvGrpSpPr>
          <p:cNvPr id="114" name="组合 113"/>
          <p:cNvGrpSpPr/>
          <p:nvPr/>
        </p:nvGrpSpPr>
        <p:grpSpPr>
          <a:xfrm>
            <a:off x="3622005" y="4209990"/>
            <a:ext cx="446339" cy="510518"/>
            <a:chOff x="3748573" y="3347888"/>
            <a:chExt cx="751955" cy="945208"/>
          </a:xfrm>
        </p:grpSpPr>
        <p:pic>
          <p:nvPicPr>
            <p:cNvPr id="115" name="image60.tif" descr="image60.tif"/>
            <p:cNvPicPr>
              <a:picLocks noChangeAspect="1"/>
            </p:cNvPicPr>
            <p:nvPr/>
          </p:nvPicPr>
          <p:blipFill>
            <a:blip r:embed="rId9"/>
            <a:srcRect t="81" b="81"/>
            <a:stretch>
              <a:fillRect/>
            </a:stretch>
          </p:blipFill>
          <p:spPr>
            <a:xfrm>
              <a:off x="3766722" y="3347888"/>
              <a:ext cx="718728" cy="945208"/>
            </a:xfrm>
            <a:prstGeom prst="rect">
              <a:avLst/>
            </a:prstGeom>
            <a:ln w="3175">
              <a:miter lim="400000"/>
            </a:ln>
          </p:spPr>
        </p:pic>
        <p:pic>
          <p:nvPicPr>
            <p:cNvPr id="116" name="图片 115"/>
            <p:cNvPicPr>
              <a:picLocks noChangeAspect="1"/>
            </p:cNvPicPr>
            <p:nvPr/>
          </p:nvPicPr>
          <p:blipFill rotWithShape="1">
            <a:blip r:embed="rId10" cstate="print">
              <a:extLst>
                <a:ext uri="{28A0092B-C50C-407E-A947-70E740481C1C}">
                  <a14:useLocalDpi xmlns:a14="http://schemas.microsoft.com/office/drawing/2010/main" val="0"/>
                </a:ext>
              </a:extLst>
            </a:blip>
            <a:srcRect l="27519" t="17314" r="29624" b="33907"/>
            <a:stretch/>
          </p:blipFill>
          <p:spPr>
            <a:xfrm>
              <a:off x="3748573" y="3553395"/>
              <a:ext cx="751955" cy="447751"/>
            </a:xfrm>
            <a:prstGeom prst="rect">
              <a:avLst/>
            </a:prstGeom>
          </p:spPr>
        </p:pic>
      </p:grpSp>
      <p:grpSp>
        <p:nvGrpSpPr>
          <p:cNvPr id="5" name="组合 4"/>
          <p:cNvGrpSpPr/>
          <p:nvPr/>
        </p:nvGrpSpPr>
        <p:grpSpPr>
          <a:xfrm>
            <a:off x="1467932" y="3921339"/>
            <a:ext cx="882756" cy="707263"/>
            <a:chOff x="1958007" y="4085707"/>
            <a:chExt cx="1177468" cy="943385"/>
          </a:xfrm>
        </p:grpSpPr>
        <p:pic>
          <p:nvPicPr>
            <p:cNvPr id="2" name="图片 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958007" y="4085707"/>
              <a:ext cx="1177468" cy="943385"/>
            </a:xfrm>
            <a:prstGeom prst="rect">
              <a:avLst/>
            </a:prstGeom>
          </p:spPr>
        </p:pic>
        <p:pic>
          <p:nvPicPr>
            <p:cNvPr id="117" name="图片 116"/>
            <p:cNvPicPr>
              <a:picLocks noChangeAspect="1"/>
            </p:cNvPicPr>
            <p:nvPr/>
          </p:nvPicPr>
          <p:blipFill rotWithShape="1">
            <a:blip r:embed="rId10" cstate="print">
              <a:extLst>
                <a:ext uri="{28A0092B-C50C-407E-A947-70E740481C1C}">
                  <a14:useLocalDpi xmlns:a14="http://schemas.microsoft.com/office/drawing/2010/main" val="0"/>
                </a:ext>
              </a:extLst>
            </a:blip>
            <a:srcRect l="27519" t="17314" r="29624" b="33907"/>
            <a:stretch/>
          </p:blipFill>
          <p:spPr>
            <a:xfrm>
              <a:off x="1983982" y="4374652"/>
              <a:ext cx="648694" cy="386375"/>
            </a:xfrm>
            <a:prstGeom prst="rect">
              <a:avLst/>
            </a:prstGeom>
          </p:spPr>
        </p:pic>
      </p:grpSp>
      <p:sp>
        <p:nvSpPr>
          <p:cNvPr id="10" name="标题 9"/>
          <p:cNvSpPr>
            <a:spLocks noGrp="1"/>
          </p:cNvSpPr>
          <p:nvPr>
            <p:ph type="title"/>
          </p:nvPr>
        </p:nvSpPr>
        <p:spPr>
          <a:xfrm>
            <a:off x="605976" y="409175"/>
            <a:ext cx="8046244" cy="485982"/>
          </a:xfrm>
        </p:spPr>
        <p:txBody>
          <a:bodyPr>
            <a:normAutofit/>
          </a:bodyPr>
          <a:lstStyle/>
          <a:p>
            <a:pPr eaLnBrk="1" hangingPunct="1"/>
            <a:r>
              <a:rPr lang="zh-CN" altLang="en-US" sz="3100" b="1" dirty="0">
                <a:solidFill>
                  <a:srgbClr val="0000FF"/>
                </a:solidFill>
                <a:latin typeface="+mj-lt"/>
                <a:ea typeface="+mj-ea"/>
                <a:sym typeface="Arial" panose="020B0604020202020204" pitchFamily="34" charset="0"/>
              </a:rPr>
              <a:t>高集成，高能效</a:t>
            </a:r>
            <a:endParaRPr lang="zh-CN" altLang="en-US" sz="3100" b="1" dirty="0">
              <a:solidFill>
                <a:srgbClr val="0000FF"/>
              </a:solidFill>
              <a:latin typeface="+mj-lt"/>
              <a:ea typeface="+mj-ea"/>
            </a:endParaRPr>
          </a:p>
        </p:txBody>
      </p:sp>
      <p:sp>
        <p:nvSpPr>
          <p:cNvPr id="11" name="虚尾箭头 10"/>
          <p:cNvSpPr/>
          <p:nvPr/>
        </p:nvSpPr>
        <p:spPr>
          <a:xfrm rot="16200000">
            <a:off x="7644442" y="2645973"/>
            <a:ext cx="369674" cy="188035"/>
          </a:xfrm>
          <a:prstGeom prst="stripedRightArrow">
            <a:avLst/>
          </a:prstGeom>
          <a:solidFill>
            <a:srgbClr val="C7000B"/>
          </a:solidFill>
          <a:ln>
            <a:solidFill>
              <a:srgbClr val="C700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71832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7"/>
          <p:cNvPicPr>
            <a:picLocks noChangeAspect="1"/>
          </p:cNvPicPr>
          <p:nvPr/>
        </p:nvPicPr>
        <p:blipFill>
          <a:blip r:embed="rId3"/>
          <a:stretch>
            <a:fillRect/>
          </a:stretch>
        </p:blipFill>
        <p:spPr>
          <a:xfrm>
            <a:off x="573197" y="3210098"/>
            <a:ext cx="2519999" cy="1738800"/>
          </a:xfrm>
          <a:prstGeom prst="rect">
            <a:avLst/>
          </a:prstGeom>
        </p:spPr>
      </p:pic>
      <p:pic>
        <p:nvPicPr>
          <p:cNvPr id="5" name="Picture 31"/>
          <p:cNvPicPr>
            <a:picLocks noChangeAspect="1"/>
          </p:cNvPicPr>
          <p:nvPr/>
        </p:nvPicPr>
        <p:blipFill>
          <a:blip r:embed="rId4"/>
          <a:stretch>
            <a:fillRect/>
          </a:stretch>
        </p:blipFill>
        <p:spPr>
          <a:xfrm>
            <a:off x="6015475" y="3210098"/>
            <a:ext cx="2518744" cy="1738800"/>
          </a:xfrm>
          <a:prstGeom prst="rect">
            <a:avLst/>
          </a:prstGeom>
        </p:spPr>
      </p:pic>
      <p:pic>
        <p:nvPicPr>
          <p:cNvPr id="6" name="Picture 33"/>
          <p:cNvPicPr>
            <a:picLocks noChangeAspect="1"/>
          </p:cNvPicPr>
          <p:nvPr/>
        </p:nvPicPr>
        <p:blipFill>
          <a:blip r:embed="rId5"/>
          <a:stretch>
            <a:fillRect/>
          </a:stretch>
        </p:blipFill>
        <p:spPr>
          <a:xfrm>
            <a:off x="3314943" y="3211365"/>
            <a:ext cx="2514115" cy="1737533"/>
          </a:xfrm>
          <a:prstGeom prst="rect">
            <a:avLst/>
          </a:prstGeom>
        </p:spPr>
      </p:pic>
      <p:sp>
        <p:nvSpPr>
          <p:cNvPr id="3" name="Content Placeholder 2"/>
          <p:cNvSpPr txBox="1">
            <a:spLocks/>
          </p:cNvSpPr>
          <p:nvPr/>
        </p:nvSpPr>
        <p:spPr>
          <a:xfrm>
            <a:off x="1093176" y="1973310"/>
            <a:ext cx="7213883" cy="1103494"/>
          </a:xfrm>
          <a:prstGeom prst="rect">
            <a:avLst/>
          </a:prstGeom>
        </p:spPr>
        <p:txBody>
          <a:bodyPr lIns="0" tIns="0" rIns="0" bIns="0" anchor="t">
            <a:normAutofit/>
          </a:bodyPr>
          <a:lstStyle>
            <a:lvl1pPr marL="0" indent="0" algn="l" defTabSz="1187798" rtl="0" eaLnBrk="1" latinLnBrk="0" hangingPunct="1">
              <a:lnSpc>
                <a:spcPts val="3430"/>
              </a:lnSpc>
              <a:spcBef>
                <a:spcPts val="0"/>
              </a:spcBef>
              <a:buFont typeface="Arial" panose="020B0604020202020204" pitchFamily="34" charset="0"/>
              <a:buNone/>
              <a:defRPr sz="3200" kern="1200" baseline="0">
                <a:solidFill>
                  <a:schemeClr val="tx1">
                    <a:lumMod val="65000"/>
                    <a:lumOff val="35000"/>
                  </a:schemeClr>
                </a:solidFill>
                <a:latin typeface="+mj-lt"/>
                <a:ea typeface="Microsoft YaHei" panose="020B0503020204020204" pitchFamily="34" charset="-122"/>
                <a:cs typeface="Arial" panose="020B0604020202020204" pitchFamily="34" charset="0"/>
              </a:defRPr>
            </a:lvl1pPr>
            <a:lvl2pPr marL="593900" indent="0" algn="ctr"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2pPr>
            <a:lvl3pPr marL="1187798" indent="0" algn="ctr"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3pPr>
            <a:lvl4pPr marL="1781699"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4pPr>
            <a:lvl5pPr marL="2375598"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5pPr>
            <a:lvl6pPr marL="2969497"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6pPr>
            <a:lvl7pPr marL="3563396"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7pPr>
            <a:lvl8pPr marL="4157297"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8pPr>
            <a:lvl9pPr marL="4751195"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9pPr>
          </a:lstStyle>
          <a:p>
            <a:pPr defTabSz="914112">
              <a:lnSpc>
                <a:spcPct val="100000"/>
              </a:lnSpc>
              <a:defRPr/>
            </a:pPr>
            <a:r>
              <a:rPr lang="en-US" altLang="zh-CN" sz="1349" dirty="0">
                <a:solidFill>
                  <a:srgbClr val="000000">
                    <a:lumMod val="65000"/>
                    <a:lumOff val="35000"/>
                  </a:srgbClr>
                </a:solidFill>
                <a:latin typeface="宋体" panose="02010600030101010101" pitchFamily="2" charset="-122"/>
                <a:ea typeface="宋体" panose="02010600030101010101" pitchFamily="2" charset="-122"/>
              </a:rPr>
              <a:t>Kunpeng920 </a:t>
            </a:r>
            <a:r>
              <a:rPr lang="zh-CN" altLang="en-US" sz="1349" dirty="0">
                <a:solidFill>
                  <a:srgbClr val="000000">
                    <a:lumMod val="65000"/>
                    <a:lumOff val="35000"/>
                  </a:srgbClr>
                </a:solidFill>
                <a:latin typeface="宋体" panose="02010600030101010101" pitchFamily="2" charset="-122"/>
                <a:ea typeface="宋体" panose="02010600030101010101" pitchFamily="2" charset="-122"/>
              </a:rPr>
              <a:t>支持</a:t>
            </a:r>
            <a:r>
              <a:rPr lang="en-US" altLang="zh-CN" sz="1799" dirty="0">
                <a:solidFill>
                  <a:srgbClr val="FF0000"/>
                </a:solidFill>
                <a:latin typeface="宋体" panose="02010600030101010101" pitchFamily="2" charset="-122"/>
                <a:ea typeface="宋体" panose="02010600030101010101" pitchFamily="2" charset="-122"/>
              </a:rPr>
              <a:t>PCIe 4.0</a:t>
            </a:r>
          </a:p>
          <a:p>
            <a:pPr defTabSz="914112">
              <a:lnSpc>
                <a:spcPct val="100000"/>
              </a:lnSpc>
              <a:defRPr/>
            </a:pPr>
            <a:r>
              <a:rPr lang="en-US" altLang="zh-CN" sz="1799" dirty="0">
                <a:solidFill>
                  <a:srgbClr val="FF0000"/>
                </a:solidFill>
                <a:latin typeface="宋体" panose="02010600030101010101" pitchFamily="2" charset="-122"/>
                <a:ea typeface="宋体" panose="02010600030101010101" pitchFamily="2" charset="-122"/>
              </a:rPr>
              <a:t>	</a:t>
            </a:r>
            <a:r>
              <a:rPr lang="en-US" altLang="zh-CN" sz="1349" dirty="0">
                <a:solidFill>
                  <a:srgbClr val="000000">
                    <a:lumMod val="65000"/>
                    <a:lumOff val="35000"/>
                  </a:srgbClr>
                </a:solidFill>
                <a:latin typeface="宋体" panose="02010600030101010101" pitchFamily="2" charset="-122"/>
                <a:ea typeface="宋体" panose="02010600030101010101" pitchFamily="2" charset="-122"/>
              </a:rPr>
              <a:t>PCIe 4.0</a:t>
            </a:r>
            <a:r>
              <a:rPr lang="zh-CN" altLang="en-US" sz="1349" dirty="0">
                <a:solidFill>
                  <a:srgbClr val="000000">
                    <a:lumMod val="65000"/>
                    <a:lumOff val="35000"/>
                  </a:srgbClr>
                </a:solidFill>
                <a:latin typeface="宋体" panose="02010600030101010101" pitchFamily="2" charset="-122"/>
                <a:ea typeface="宋体" panose="02010600030101010101" pitchFamily="2" charset="-122"/>
              </a:rPr>
              <a:t>双口卡能带来</a:t>
            </a:r>
            <a:r>
              <a:rPr lang="zh-CN" altLang="en-US" sz="1799" dirty="0">
                <a:solidFill>
                  <a:srgbClr val="FF0000"/>
                </a:solidFill>
                <a:latin typeface="宋体" panose="02010600030101010101" pitchFamily="2" charset="-122"/>
                <a:ea typeface="宋体" panose="02010600030101010101" pitchFamily="2" charset="-122"/>
              </a:rPr>
              <a:t>两倍带宽</a:t>
            </a:r>
            <a:r>
              <a:rPr lang="zh-CN" altLang="en-US" sz="1349" dirty="0">
                <a:solidFill>
                  <a:srgbClr val="000000">
                    <a:lumMod val="65000"/>
                    <a:lumOff val="35000"/>
                  </a:srgbClr>
                </a:solidFill>
                <a:latin typeface="宋体" panose="02010600030101010101" pitchFamily="2" charset="-122"/>
                <a:ea typeface="宋体" panose="02010600030101010101" pitchFamily="2" charset="-122"/>
              </a:rPr>
              <a:t>和</a:t>
            </a:r>
            <a:r>
              <a:rPr lang="zh-CN" altLang="en-US" sz="1799" dirty="0">
                <a:solidFill>
                  <a:srgbClr val="FF0000"/>
                </a:solidFill>
                <a:latin typeface="宋体" panose="02010600030101010101" pitchFamily="2" charset="-122"/>
                <a:ea typeface="宋体" panose="02010600030101010101" pitchFamily="2" charset="-122"/>
              </a:rPr>
              <a:t>更低时延</a:t>
            </a:r>
          </a:p>
          <a:p>
            <a:r>
              <a:rPr lang="en-US" altLang="zh-CN" sz="1349" dirty="0">
                <a:solidFill>
                  <a:srgbClr val="000000">
                    <a:lumMod val="65000"/>
                    <a:lumOff val="35000"/>
                  </a:srgbClr>
                </a:solidFill>
                <a:latin typeface="宋体" panose="02010600030101010101" pitchFamily="2" charset="-122"/>
                <a:ea typeface="宋体" panose="02010600030101010101" pitchFamily="2" charset="-122"/>
              </a:rPr>
              <a:t>		</a:t>
            </a:r>
            <a:r>
              <a:rPr lang="zh-CN" altLang="en-US" sz="1349" dirty="0">
                <a:solidFill>
                  <a:srgbClr val="000000">
                    <a:lumMod val="65000"/>
                    <a:lumOff val="35000"/>
                  </a:srgbClr>
                </a:solidFill>
                <a:latin typeface="宋体" panose="02010600030101010101" pitchFamily="2" charset="-122"/>
                <a:ea typeface="宋体" panose="02010600030101010101" pitchFamily="2" charset="-122"/>
              </a:rPr>
              <a:t>华为与</a:t>
            </a:r>
            <a:r>
              <a:rPr lang="en-US" altLang="zh-CN" sz="1349" dirty="0">
                <a:solidFill>
                  <a:srgbClr val="000000">
                    <a:lumMod val="65000"/>
                    <a:lumOff val="35000"/>
                  </a:srgbClr>
                </a:solidFill>
                <a:latin typeface="宋体" panose="02010600030101010101" pitchFamily="2" charset="-122"/>
                <a:ea typeface="宋体" panose="02010600030101010101" pitchFamily="2" charset="-122"/>
              </a:rPr>
              <a:t>Mellanox</a:t>
            </a:r>
            <a:r>
              <a:rPr lang="zh-CN" altLang="en-US" sz="1349" dirty="0">
                <a:solidFill>
                  <a:srgbClr val="000000">
                    <a:lumMod val="65000"/>
                    <a:lumOff val="35000"/>
                  </a:srgbClr>
                </a:solidFill>
                <a:latin typeface="宋体" panose="02010600030101010101" pitchFamily="2" charset="-122"/>
                <a:ea typeface="宋体" panose="02010600030101010101" pitchFamily="2" charset="-122"/>
              </a:rPr>
              <a:t>公司联合对</a:t>
            </a:r>
            <a:r>
              <a:rPr lang="en-US" altLang="zh-CN" sz="1349" dirty="0">
                <a:solidFill>
                  <a:srgbClr val="000000">
                    <a:lumMod val="65000"/>
                    <a:lumOff val="35000"/>
                  </a:srgbClr>
                </a:solidFill>
                <a:latin typeface="宋体" panose="02010600030101010101" pitchFamily="2" charset="-122"/>
                <a:ea typeface="宋体" panose="02010600030101010101" pitchFamily="2" charset="-122"/>
              </a:rPr>
              <a:t>PCIe Gen4</a:t>
            </a:r>
            <a:r>
              <a:rPr lang="zh-CN" altLang="en-US" sz="1349" dirty="0">
                <a:solidFill>
                  <a:srgbClr val="000000">
                    <a:lumMod val="65000"/>
                    <a:lumOff val="35000"/>
                  </a:srgbClr>
                </a:solidFill>
                <a:latin typeface="宋体" panose="02010600030101010101" pitchFamily="2" charset="-122"/>
                <a:ea typeface="宋体" panose="02010600030101010101" pitchFamily="2" charset="-122"/>
              </a:rPr>
              <a:t>进行</a:t>
            </a:r>
            <a:r>
              <a:rPr lang="zh-CN" altLang="en-US" sz="1799" dirty="0">
                <a:solidFill>
                  <a:srgbClr val="FF0000"/>
                </a:solidFill>
                <a:latin typeface="宋体" panose="02010600030101010101" pitchFamily="2" charset="-122"/>
                <a:ea typeface="宋体" panose="02010600030101010101" pitchFamily="2" charset="-122"/>
              </a:rPr>
              <a:t>深度性能优化</a:t>
            </a:r>
            <a:endParaRPr lang="en-US" sz="1799" dirty="0">
              <a:solidFill>
                <a:srgbClr val="FF0000"/>
              </a:solidFill>
              <a:latin typeface="宋体" panose="02010600030101010101" pitchFamily="2" charset="-122"/>
              <a:ea typeface="宋体" panose="02010600030101010101" pitchFamily="2" charset="-122"/>
            </a:endParaRPr>
          </a:p>
        </p:txBody>
      </p:sp>
      <p:sp>
        <p:nvSpPr>
          <p:cNvPr id="11" name="TextBox 10"/>
          <p:cNvSpPr txBox="1"/>
          <p:nvPr/>
        </p:nvSpPr>
        <p:spPr>
          <a:xfrm>
            <a:off x="746554" y="3505538"/>
            <a:ext cx="1192541" cy="230832"/>
          </a:xfrm>
          <a:prstGeom prst="rect">
            <a:avLst/>
          </a:prstGeom>
          <a:noFill/>
        </p:spPr>
        <p:txBody>
          <a:bodyPr wrap="square" rtlCol="0">
            <a:spAutoFit/>
          </a:bodyPr>
          <a:lstStyle/>
          <a:p>
            <a:pPr algn="ctr" defTabSz="685584"/>
            <a:r>
              <a:rPr lang="zh-CN" altLang="en-US" sz="900" dirty="0">
                <a:solidFill>
                  <a:srgbClr val="000000"/>
                </a:solidFill>
                <a:latin typeface="宋体" panose="02010600030101010101" pitchFamily="2" charset="-122"/>
              </a:rPr>
              <a:t>时延</a:t>
            </a:r>
            <a:r>
              <a:rPr lang="en-US" altLang="zh-CN" sz="900" dirty="0">
                <a:solidFill>
                  <a:srgbClr val="000000"/>
                </a:solidFill>
                <a:latin typeface="宋体" panose="02010600030101010101" pitchFamily="2" charset="-122"/>
              </a:rPr>
              <a:t>(</a:t>
            </a:r>
            <a:r>
              <a:rPr lang="zh-CN" altLang="en-US" sz="900" dirty="0">
                <a:solidFill>
                  <a:srgbClr val="000000"/>
                </a:solidFill>
                <a:latin typeface="宋体" panose="02010600030101010101" pitchFamily="2" charset="-122"/>
              </a:rPr>
              <a:t>低数值为优</a:t>
            </a:r>
            <a:r>
              <a:rPr lang="en-US" altLang="zh-CN" sz="900" dirty="0">
                <a:solidFill>
                  <a:srgbClr val="000000"/>
                </a:solidFill>
                <a:latin typeface="宋体" panose="02010600030101010101" pitchFamily="2" charset="-122"/>
              </a:rPr>
              <a:t>)</a:t>
            </a:r>
            <a:endParaRPr lang="zh-CN" altLang="en-US" sz="900" dirty="0">
              <a:solidFill>
                <a:srgbClr val="000000"/>
              </a:solidFill>
              <a:latin typeface="宋体" panose="02010600030101010101" pitchFamily="2" charset="-122"/>
            </a:endParaRPr>
          </a:p>
        </p:txBody>
      </p:sp>
      <p:sp>
        <p:nvSpPr>
          <p:cNvPr id="12" name="TextBox 11"/>
          <p:cNvSpPr txBox="1"/>
          <p:nvPr/>
        </p:nvSpPr>
        <p:spPr>
          <a:xfrm>
            <a:off x="3500476" y="3505538"/>
            <a:ext cx="1606262" cy="230832"/>
          </a:xfrm>
          <a:prstGeom prst="rect">
            <a:avLst/>
          </a:prstGeom>
          <a:noFill/>
        </p:spPr>
        <p:txBody>
          <a:bodyPr wrap="square" rtlCol="0">
            <a:spAutoFit/>
          </a:bodyPr>
          <a:lstStyle/>
          <a:p>
            <a:pPr algn="ctr" defTabSz="685584"/>
            <a:r>
              <a:rPr lang="zh-CN" altLang="en-US" sz="900" dirty="0">
                <a:solidFill>
                  <a:srgbClr val="000000"/>
                </a:solidFill>
                <a:latin typeface="宋体" panose="02010600030101010101" pitchFamily="2" charset="-122"/>
              </a:rPr>
              <a:t>单向带宽</a:t>
            </a:r>
            <a:r>
              <a:rPr lang="en-US" altLang="zh-CN" sz="900" dirty="0">
                <a:solidFill>
                  <a:srgbClr val="000000"/>
                </a:solidFill>
                <a:latin typeface="宋体" panose="02010600030101010101" pitchFamily="2" charset="-122"/>
              </a:rPr>
              <a:t>(</a:t>
            </a:r>
            <a:r>
              <a:rPr lang="zh-CN" altLang="en-US" sz="900" dirty="0">
                <a:solidFill>
                  <a:srgbClr val="000000"/>
                </a:solidFill>
                <a:latin typeface="宋体" panose="02010600030101010101" pitchFamily="2" charset="-122"/>
              </a:rPr>
              <a:t>高数值为优</a:t>
            </a:r>
            <a:r>
              <a:rPr lang="en-US" altLang="zh-CN" sz="900" dirty="0">
                <a:solidFill>
                  <a:srgbClr val="000000"/>
                </a:solidFill>
                <a:latin typeface="宋体" panose="02010600030101010101" pitchFamily="2" charset="-122"/>
              </a:rPr>
              <a:t>)</a:t>
            </a:r>
            <a:endParaRPr lang="zh-CN" altLang="en-US" sz="900" dirty="0">
              <a:solidFill>
                <a:srgbClr val="000000"/>
              </a:solidFill>
              <a:latin typeface="宋体" panose="02010600030101010101" pitchFamily="2" charset="-122"/>
            </a:endParaRPr>
          </a:p>
        </p:txBody>
      </p:sp>
      <p:sp>
        <p:nvSpPr>
          <p:cNvPr id="13" name="TextBox 12"/>
          <p:cNvSpPr txBox="1"/>
          <p:nvPr/>
        </p:nvSpPr>
        <p:spPr>
          <a:xfrm>
            <a:off x="6222655" y="3521260"/>
            <a:ext cx="1606262" cy="230832"/>
          </a:xfrm>
          <a:prstGeom prst="rect">
            <a:avLst/>
          </a:prstGeom>
          <a:noFill/>
        </p:spPr>
        <p:txBody>
          <a:bodyPr wrap="square" rtlCol="0">
            <a:spAutoFit/>
          </a:bodyPr>
          <a:lstStyle/>
          <a:p>
            <a:pPr algn="ctr" defTabSz="685584"/>
            <a:r>
              <a:rPr lang="zh-CN" altLang="en-US" sz="900" dirty="0">
                <a:solidFill>
                  <a:srgbClr val="000000"/>
                </a:solidFill>
                <a:latin typeface="宋体" panose="02010600030101010101" pitchFamily="2" charset="-122"/>
              </a:rPr>
              <a:t>双向带宽</a:t>
            </a:r>
            <a:r>
              <a:rPr lang="en-US" altLang="zh-CN" sz="900" dirty="0">
                <a:solidFill>
                  <a:srgbClr val="000000"/>
                </a:solidFill>
                <a:latin typeface="宋体" panose="02010600030101010101" pitchFamily="2" charset="-122"/>
              </a:rPr>
              <a:t>(</a:t>
            </a:r>
            <a:r>
              <a:rPr lang="zh-CN" altLang="en-US" sz="900" dirty="0">
                <a:solidFill>
                  <a:srgbClr val="000000"/>
                </a:solidFill>
                <a:latin typeface="宋体" panose="02010600030101010101" pitchFamily="2" charset="-122"/>
              </a:rPr>
              <a:t>高数值为优</a:t>
            </a:r>
            <a:r>
              <a:rPr lang="en-US" altLang="zh-CN" sz="900" dirty="0">
                <a:solidFill>
                  <a:srgbClr val="000000"/>
                </a:solidFill>
                <a:latin typeface="宋体" panose="02010600030101010101" pitchFamily="2" charset="-122"/>
              </a:rPr>
              <a:t>)</a:t>
            </a:r>
            <a:endParaRPr lang="zh-CN" altLang="en-US" sz="900" dirty="0">
              <a:solidFill>
                <a:srgbClr val="000000"/>
              </a:solidFill>
              <a:latin typeface="宋体" panose="02010600030101010101" pitchFamily="2" charset="-122"/>
            </a:endParaRPr>
          </a:p>
        </p:txBody>
      </p:sp>
      <p:sp>
        <p:nvSpPr>
          <p:cNvPr id="2" name="标题 1"/>
          <p:cNvSpPr>
            <a:spLocks noGrp="1"/>
          </p:cNvSpPr>
          <p:nvPr>
            <p:ph type="title"/>
          </p:nvPr>
        </p:nvSpPr>
        <p:spPr>
          <a:xfrm>
            <a:off x="620118" y="404664"/>
            <a:ext cx="8046244" cy="485982"/>
          </a:xfrm>
        </p:spPr>
        <p:txBody>
          <a:bodyPr>
            <a:normAutofit/>
          </a:bodyPr>
          <a:lstStyle/>
          <a:p>
            <a:pPr eaLnBrk="1" hangingPunct="1"/>
            <a:r>
              <a:rPr lang="zh-CN" altLang="en-US" sz="3100" b="1" dirty="0">
                <a:solidFill>
                  <a:srgbClr val="0000FF"/>
                </a:solidFill>
                <a:latin typeface="+mj-lt"/>
                <a:ea typeface="+mj-ea"/>
              </a:rPr>
              <a:t>更高的链路带宽、更低的通信时延</a:t>
            </a:r>
          </a:p>
        </p:txBody>
      </p:sp>
    </p:spTree>
    <p:extLst>
      <p:ext uri="{BB962C8B-B14F-4D97-AF65-F5344CB8AC3E}">
        <p14:creationId xmlns:p14="http://schemas.microsoft.com/office/powerpoint/2010/main" val="32121113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5305" y="409045"/>
            <a:ext cx="8046244" cy="485982"/>
          </a:xfrm>
        </p:spPr>
        <p:txBody>
          <a:bodyPr>
            <a:normAutofit/>
          </a:bodyPr>
          <a:lstStyle/>
          <a:p>
            <a:pPr eaLnBrk="1" hangingPunct="1"/>
            <a:r>
              <a:rPr lang="zh-CN" altLang="en-US" sz="3100" b="1" dirty="0">
                <a:solidFill>
                  <a:srgbClr val="0000FF"/>
                </a:solidFill>
                <a:latin typeface="+mj-lt"/>
                <a:ea typeface="+mj-ea"/>
              </a:rPr>
              <a:t>更安全：鲲鹏加速引擎，数据安全加解密</a:t>
            </a:r>
          </a:p>
        </p:txBody>
      </p:sp>
      <p:sp>
        <p:nvSpPr>
          <p:cNvPr id="4" name="圆角矩形 3"/>
          <p:cNvSpPr/>
          <p:nvPr/>
        </p:nvSpPr>
        <p:spPr bwMode="auto">
          <a:xfrm>
            <a:off x="4788163" y="3029618"/>
            <a:ext cx="3702074" cy="1969476"/>
          </a:xfrm>
          <a:prstGeom prst="roundRect">
            <a:avLst>
              <a:gd name="adj" fmla="val 2947"/>
            </a:avLst>
          </a:prstGeom>
          <a:gradFill flip="none" rotWithShape="1">
            <a:gsLst>
              <a:gs pos="0">
                <a:schemeClr val="accent3">
                  <a:lumMod val="89000"/>
                </a:schemeClr>
              </a:gs>
              <a:gs pos="52000">
                <a:schemeClr val="accent3">
                  <a:lumMod val="89000"/>
                </a:schemeClr>
              </a:gs>
              <a:gs pos="83000">
                <a:schemeClr val="accent3">
                  <a:lumMod val="75000"/>
                </a:schemeClr>
              </a:gs>
              <a:gs pos="97000">
                <a:schemeClr val="accent3">
                  <a:lumMod val="70000"/>
                </a:schemeClr>
              </a:gs>
            </a:gsLst>
            <a:path path="circle">
              <a:fillToRect l="50000" t="50000" r="50000" b="50000"/>
            </a:path>
            <a:tileRect/>
          </a:gradFill>
          <a:ln>
            <a:noFill/>
          </a:ln>
          <a:effectLst/>
        </p:spPr>
        <p:style>
          <a:lnRef idx="1">
            <a:schemeClr val="accent5"/>
          </a:lnRef>
          <a:fillRef idx="2">
            <a:schemeClr val="accent5"/>
          </a:fillRef>
          <a:effectRef idx="1">
            <a:schemeClr val="accent5"/>
          </a:effectRef>
          <a:fontRef idx="minor">
            <a:schemeClr val="dk1"/>
          </a:fontRef>
        </p:style>
        <p:txBody>
          <a:bodyPr wrap="square" lIns="35942" tIns="17971" rIns="35942" bIns="17971">
            <a:noAutofit/>
          </a:bodyPr>
          <a:lstStyle/>
          <a:p>
            <a:pPr algn="ctr" defTabSz="478883" eaLnBrk="0" hangingPunct="0">
              <a:buClr>
                <a:srgbClr val="5F5F5F">
                  <a:lumMod val="50000"/>
                  <a:lumOff val="50000"/>
                </a:srgbClr>
              </a:buClr>
              <a:buSzPct val="100000"/>
            </a:pPr>
            <a:endParaRPr lang="zh-CN" altLang="en-US" sz="1500" b="1" kern="0" dirty="0">
              <a:solidFill>
                <a:srgbClr val="0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Arial" pitchFamily="34" charset="0"/>
            </a:endParaRPr>
          </a:p>
        </p:txBody>
      </p:sp>
      <p:sp>
        <p:nvSpPr>
          <p:cNvPr id="5" name="圆角矩形 4"/>
          <p:cNvSpPr/>
          <p:nvPr/>
        </p:nvSpPr>
        <p:spPr bwMode="auto">
          <a:xfrm>
            <a:off x="635305" y="3029619"/>
            <a:ext cx="3689258" cy="1969475"/>
          </a:xfrm>
          <a:prstGeom prst="roundRect">
            <a:avLst>
              <a:gd name="adj" fmla="val 2108"/>
            </a:avLst>
          </a:prstGeom>
          <a:gradFill flip="none" rotWithShape="1">
            <a:gsLst>
              <a:gs pos="0">
                <a:schemeClr val="accent3">
                  <a:lumMod val="89000"/>
                </a:schemeClr>
              </a:gs>
              <a:gs pos="52000">
                <a:schemeClr val="accent3">
                  <a:lumMod val="89000"/>
                </a:schemeClr>
              </a:gs>
              <a:gs pos="83000">
                <a:schemeClr val="accent3">
                  <a:lumMod val="75000"/>
                </a:schemeClr>
              </a:gs>
              <a:gs pos="97000">
                <a:schemeClr val="accent3">
                  <a:lumMod val="70000"/>
                </a:schemeClr>
              </a:gs>
            </a:gsLst>
            <a:path path="circle">
              <a:fillToRect l="50000" t="50000" r="50000" b="50000"/>
            </a:path>
            <a:tileRect/>
          </a:gradFill>
          <a:ln>
            <a:noFill/>
          </a:ln>
          <a:effectLst/>
        </p:spPr>
        <p:style>
          <a:lnRef idx="1">
            <a:schemeClr val="accent5"/>
          </a:lnRef>
          <a:fillRef idx="2">
            <a:schemeClr val="accent5"/>
          </a:fillRef>
          <a:effectRef idx="1">
            <a:schemeClr val="accent5"/>
          </a:effectRef>
          <a:fontRef idx="minor">
            <a:schemeClr val="dk1"/>
          </a:fontRef>
        </p:style>
        <p:txBody>
          <a:bodyPr wrap="square" lIns="35942" tIns="17971" rIns="35942" bIns="17971">
            <a:noAutofit/>
          </a:bodyPr>
          <a:lstStyle/>
          <a:p>
            <a:pPr algn="ctr" defTabSz="478883" eaLnBrk="0" hangingPunct="0">
              <a:buClr>
                <a:srgbClr val="5F5F5F">
                  <a:lumMod val="50000"/>
                  <a:lumOff val="50000"/>
                </a:srgbClr>
              </a:buClr>
              <a:buSzPct val="100000"/>
            </a:pPr>
            <a:r>
              <a:rPr lang="en-US" altLang="zh-CN" sz="1500" b="1" kern="0" dirty="0">
                <a:solidFill>
                  <a:srgbClr val="0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Arial" pitchFamily="34" charset="0"/>
              </a:rPr>
              <a:t>  </a:t>
            </a:r>
            <a:endParaRPr lang="zh-CN" altLang="en-US" sz="1500" b="1" kern="0" dirty="0">
              <a:solidFill>
                <a:srgbClr val="0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Arial" pitchFamily="34" charset="0"/>
            </a:endParaRPr>
          </a:p>
        </p:txBody>
      </p:sp>
      <p:sp>
        <p:nvSpPr>
          <p:cNvPr id="6" name="圆角矩形 5"/>
          <p:cNvSpPr/>
          <p:nvPr/>
        </p:nvSpPr>
        <p:spPr bwMode="auto">
          <a:xfrm>
            <a:off x="4925937" y="3143669"/>
            <a:ext cx="3474021" cy="820721"/>
          </a:xfrm>
          <a:prstGeom prst="roundRect">
            <a:avLst/>
          </a:prstGeom>
          <a:solidFill>
            <a:schemeClr val="bg1">
              <a:lumMod val="65000"/>
            </a:schemeClr>
          </a:solidFill>
          <a:ln>
            <a:noFill/>
          </a:ln>
          <a:effectLst/>
        </p:spPr>
        <p:style>
          <a:lnRef idx="1">
            <a:schemeClr val="accent5"/>
          </a:lnRef>
          <a:fillRef idx="2">
            <a:schemeClr val="accent5"/>
          </a:fillRef>
          <a:effectRef idx="1">
            <a:schemeClr val="accent5"/>
          </a:effectRef>
          <a:fontRef idx="minor">
            <a:schemeClr val="dk1"/>
          </a:fontRef>
        </p:style>
        <p:txBody>
          <a:bodyPr wrap="square" lIns="35942" tIns="17971" rIns="35942" bIns="17971">
            <a:noAutofit/>
          </a:bodyPr>
          <a:lstStyle/>
          <a:p>
            <a:pPr algn="ctr" defTabSz="478883" eaLnBrk="0" hangingPunct="0">
              <a:buClr>
                <a:srgbClr val="5F5F5F">
                  <a:lumMod val="50000"/>
                  <a:lumOff val="50000"/>
                </a:srgbClr>
              </a:buClr>
              <a:buSzPct val="100000"/>
            </a:pPr>
            <a:endParaRPr lang="zh-CN" altLang="en-US" sz="1500" b="1" kern="0" dirty="0">
              <a:solidFill>
                <a:srgbClr val="0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Arial" pitchFamily="34" charset="0"/>
            </a:endParaRPr>
          </a:p>
        </p:txBody>
      </p:sp>
      <p:sp>
        <p:nvSpPr>
          <p:cNvPr id="7" name="左右箭头 4"/>
          <p:cNvSpPr>
            <a:spLocks noChangeArrowheads="1"/>
          </p:cNvSpPr>
          <p:nvPr/>
        </p:nvSpPr>
        <p:spPr bwMode="auto">
          <a:xfrm>
            <a:off x="4980379" y="3704223"/>
            <a:ext cx="2154206" cy="254054"/>
          </a:xfrm>
          <a:prstGeom prst="leftRightArrow">
            <a:avLst>
              <a:gd name="adj1" fmla="val 50000"/>
              <a:gd name="adj2" fmla="val 50150"/>
            </a:avLst>
          </a:prstGeom>
          <a:solidFill>
            <a:srgbClr val="FFFFFF"/>
          </a:solidFill>
          <a:ln>
            <a:noFill/>
          </a:ln>
          <a:effectLst/>
        </p:spPr>
        <p:style>
          <a:lnRef idx="1">
            <a:schemeClr val="accent5"/>
          </a:lnRef>
          <a:fillRef idx="2">
            <a:schemeClr val="accent5"/>
          </a:fillRef>
          <a:effectRef idx="1">
            <a:schemeClr val="accent5"/>
          </a:effectRef>
          <a:fontRef idx="minor">
            <a:schemeClr val="dk1"/>
          </a:fontRef>
        </p:style>
        <p:txBody>
          <a:bodyPr wrap="square" lIns="35928" tIns="17964" rIns="35928" bIns="17964">
            <a:noAutofit/>
          </a:bodyPr>
          <a:lstStyle/>
          <a:p>
            <a:pPr defTabSz="478691" eaLnBrk="0">
              <a:buClr>
                <a:srgbClr val="5F5F5F">
                  <a:lumMod val="50000"/>
                  <a:lumOff val="50000"/>
                </a:srgbClr>
              </a:buClr>
              <a:buSzPct val="100000"/>
            </a:pPr>
            <a:endParaRPr lang="zh-CN" altLang="en-US" sz="1499" b="1" dirty="0">
              <a:solidFill>
                <a:srgbClr val="000000"/>
              </a:solidFill>
              <a:latin typeface="宋体" panose="02010600030101010101" pitchFamily="2" charset="-122"/>
              <a:ea typeface="宋体" panose="02010600030101010101" pitchFamily="2" charset="-122"/>
              <a:cs typeface="Arial" pitchFamily="34" charset="0"/>
            </a:endParaRPr>
          </a:p>
        </p:txBody>
      </p:sp>
      <p:sp>
        <p:nvSpPr>
          <p:cNvPr id="9" name="矩形 15"/>
          <p:cNvSpPr>
            <a:spLocks noChangeArrowheads="1"/>
          </p:cNvSpPr>
          <p:nvPr/>
        </p:nvSpPr>
        <p:spPr bwMode="auto">
          <a:xfrm>
            <a:off x="7150389" y="3430354"/>
            <a:ext cx="1189820" cy="475740"/>
          </a:xfrm>
          <a:prstGeom prst="roundRect">
            <a:avLst/>
          </a:prstGeom>
          <a:solidFill>
            <a:srgbClr val="C9C9C9"/>
          </a:solidFill>
          <a:ln>
            <a:noFill/>
          </a:ln>
          <a:effectLst/>
        </p:spPr>
        <p:style>
          <a:lnRef idx="1">
            <a:schemeClr val="accent5"/>
          </a:lnRef>
          <a:fillRef idx="2">
            <a:schemeClr val="accent5"/>
          </a:fillRef>
          <a:effectRef idx="1">
            <a:schemeClr val="accent5"/>
          </a:effectRef>
          <a:fontRef idx="minor">
            <a:schemeClr val="dk1"/>
          </a:fontRef>
        </p:style>
        <p:txBody>
          <a:bodyPr wrap="square" lIns="35942" tIns="17971" rIns="35942" bIns="17971">
            <a:noAutofit/>
          </a:bodyPr>
          <a:lstStyle/>
          <a:p>
            <a:pPr defTabSz="478883" eaLnBrk="0" hangingPunct="0">
              <a:buClr>
                <a:srgbClr val="5F5F5F">
                  <a:lumMod val="50000"/>
                  <a:lumOff val="50000"/>
                </a:srgbClr>
              </a:buClr>
              <a:buSzPct val="100000"/>
            </a:pPr>
            <a:r>
              <a:rPr lang="zh-CN" altLang="en-US" sz="900" kern="0" dirty="0">
                <a:solidFill>
                  <a:srgbClr val="000000"/>
                </a:solidFill>
                <a:latin typeface="宋体" panose="02010600030101010101" pitchFamily="2" charset="-122"/>
                <a:ea typeface="宋体" panose="02010600030101010101" pitchFamily="2" charset="-122"/>
                <a:cs typeface="Arial" pitchFamily="34" charset="0"/>
              </a:rPr>
              <a:t>内置加解密加速引擎</a:t>
            </a:r>
          </a:p>
        </p:txBody>
      </p:sp>
      <p:sp>
        <p:nvSpPr>
          <p:cNvPr id="10" name="矩形 5"/>
          <p:cNvSpPr>
            <a:spLocks noChangeArrowheads="1"/>
          </p:cNvSpPr>
          <p:nvPr/>
        </p:nvSpPr>
        <p:spPr bwMode="auto">
          <a:xfrm>
            <a:off x="5466253" y="3330190"/>
            <a:ext cx="661109" cy="266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900" dirty="0">
                <a:solidFill>
                  <a:srgbClr val="000000"/>
                </a:solidFill>
                <a:latin typeface="宋体" panose="02010600030101010101" pitchFamily="2" charset="-122"/>
                <a:ea typeface="宋体" panose="02010600030101010101" pitchFamily="2" charset="-122"/>
              </a:rPr>
              <a:t>……</a:t>
            </a:r>
            <a:endParaRPr lang="zh-CN" altLang="en-US" sz="900" dirty="0">
              <a:solidFill>
                <a:srgbClr val="000000"/>
              </a:solidFill>
              <a:latin typeface="宋体" panose="02010600030101010101" pitchFamily="2" charset="-122"/>
              <a:ea typeface="宋体" panose="02010600030101010101" pitchFamily="2" charset="-122"/>
            </a:endParaRPr>
          </a:p>
        </p:txBody>
      </p:sp>
      <p:sp>
        <p:nvSpPr>
          <p:cNvPr id="11" name="文本框 10"/>
          <p:cNvSpPr txBox="1"/>
          <p:nvPr/>
        </p:nvSpPr>
        <p:spPr>
          <a:xfrm>
            <a:off x="5721964" y="3732567"/>
            <a:ext cx="760400" cy="230832"/>
          </a:xfrm>
          <a:prstGeom prst="rect">
            <a:avLst/>
          </a:prstGeom>
          <a:noFill/>
        </p:spPr>
        <p:txBody>
          <a:bodyPr wrap="square" rtlCol="0">
            <a:spAutoFit/>
          </a:bodyPr>
          <a:lstStyle/>
          <a:p>
            <a:pPr fontAlgn="t">
              <a:spcBef>
                <a:spcPct val="0"/>
              </a:spcBef>
              <a:spcAft>
                <a:spcPct val="0"/>
              </a:spcAft>
            </a:pPr>
            <a:r>
              <a:rPr lang="zh-CN" altLang="en-US" sz="900" dirty="0">
                <a:solidFill>
                  <a:srgbClr val="000000"/>
                </a:solidFill>
                <a:latin typeface="宋体" panose="02010600030101010101" pitchFamily="2" charset="-122"/>
              </a:rPr>
              <a:t>片内总线</a:t>
            </a:r>
          </a:p>
        </p:txBody>
      </p:sp>
      <p:sp>
        <p:nvSpPr>
          <p:cNvPr id="12" name="文本框 11"/>
          <p:cNvSpPr txBox="1"/>
          <p:nvPr/>
        </p:nvSpPr>
        <p:spPr>
          <a:xfrm>
            <a:off x="6375207" y="3172624"/>
            <a:ext cx="1012652" cy="230832"/>
          </a:xfrm>
          <a:prstGeom prst="rect">
            <a:avLst/>
          </a:prstGeom>
          <a:noFill/>
        </p:spPr>
        <p:txBody>
          <a:bodyPr wrap="square" rtlCol="0">
            <a:spAutoFit/>
          </a:bodyPr>
          <a:lstStyle/>
          <a:p>
            <a:pPr fontAlgn="t">
              <a:spcBef>
                <a:spcPct val="0"/>
              </a:spcBef>
              <a:spcAft>
                <a:spcPct val="0"/>
              </a:spcAft>
            </a:pPr>
            <a:r>
              <a:rPr lang="zh-CN" altLang="en-US" sz="900" dirty="0">
                <a:solidFill>
                  <a:srgbClr val="000000"/>
                </a:solidFill>
                <a:latin typeface="宋体" panose="02010600030101010101" pitchFamily="2" charset="-122"/>
              </a:rPr>
              <a:t>鲲鹏</a:t>
            </a:r>
            <a:r>
              <a:rPr lang="en-US" altLang="zh-CN" sz="900" dirty="0">
                <a:solidFill>
                  <a:srgbClr val="000000"/>
                </a:solidFill>
                <a:latin typeface="宋体" panose="02010600030101010101" pitchFamily="2" charset="-122"/>
              </a:rPr>
              <a:t>920</a:t>
            </a:r>
            <a:r>
              <a:rPr lang="zh-CN" altLang="en-US" sz="900" dirty="0">
                <a:solidFill>
                  <a:srgbClr val="000000"/>
                </a:solidFill>
                <a:latin typeface="宋体" panose="02010600030101010101" pitchFamily="2" charset="-122"/>
              </a:rPr>
              <a:t>处理器</a:t>
            </a:r>
          </a:p>
        </p:txBody>
      </p:sp>
      <p:sp>
        <p:nvSpPr>
          <p:cNvPr id="13" name="折角形 12"/>
          <p:cNvSpPr/>
          <p:nvPr/>
        </p:nvSpPr>
        <p:spPr bwMode="auto">
          <a:xfrm>
            <a:off x="7451748" y="3672027"/>
            <a:ext cx="580007" cy="165336"/>
          </a:xfrm>
          <a:prstGeom prst="foldedCorner">
            <a:avLst>
              <a:gd name="adj" fmla="val 0"/>
            </a:avLst>
          </a:prstGeom>
          <a:solidFill>
            <a:srgbClr val="404040"/>
          </a:solidFill>
          <a:ln>
            <a:noFill/>
          </a:ln>
          <a:effectLst/>
        </p:spPr>
        <p:style>
          <a:lnRef idx="1">
            <a:schemeClr val="accent5"/>
          </a:lnRef>
          <a:fillRef idx="2">
            <a:schemeClr val="accent5"/>
          </a:fillRef>
          <a:effectRef idx="1">
            <a:schemeClr val="accent5"/>
          </a:effectRef>
          <a:fontRef idx="minor">
            <a:schemeClr val="dk1"/>
          </a:fontRef>
        </p:style>
        <p:txBody>
          <a:bodyPr wrap="square" lIns="35928" tIns="17964" rIns="35928" bIns="17964">
            <a:noAutofit/>
          </a:bodyPr>
          <a:lstStyle/>
          <a:p>
            <a:pPr defTabSz="478691" eaLnBrk="0">
              <a:buClr>
                <a:srgbClr val="5F5F5F">
                  <a:lumMod val="50000"/>
                  <a:lumOff val="50000"/>
                </a:srgbClr>
              </a:buClr>
              <a:buSzPct val="100000"/>
            </a:pPr>
            <a:r>
              <a:rPr lang="zh-CN" altLang="en-US" sz="900" dirty="0">
                <a:solidFill>
                  <a:srgbClr val="FFFFFF"/>
                </a:solidFill>
                <a:latin typeface="宋体" panose="02010600030101010101" pitchFamily="2" charset="-122"/>
                <a:ea typeface="宋体" panose="02010600030101010101" pitchFamily="2" charset="-122"/>
                <a:cs typeface="Arial" pitchFamily="34" charset="0"/>
              </a:rPr>
              <a:t> 数据密钥</a:t>
            </a:r>
          </a:p>
        </p:txBody>
      </p:sp>
      <p:sp>
        <p:nvSpPr>
          <p:cNvPr id="14" name="矩形 5"/>
          <p:cNvSpPr>
            <a:spLocks noChangeArrowheads="1"/>
          </p:cNvSpPr>
          <p:nvPr/>
        </p:nvSpPr>
        <p:spPr bwMode="auto">
          <a:xfrm>
            <a:off x="5028070" y="3408514"/>
            <a:ext cx="555651" cy="204600"/>
          </a:xfrm>
          <a:prstGeom prst="roundRect">
            <a:avLst/>
          </a:prstGeom>
          <a:solidFill>
            <a:srgbClr val="C1DAE7"/>
          </a:solidFill>
          <a:ln>
            <a:noFill/>
          </a:ln>
          <a:effectLst/>
        </p:spPr>
        <p:style>
          <a:lnRef idx="1">
            <a:schemeClr val="accent5"/>
          </a:lnRef>
          <a:fillRef idx="2">
            <a:schemeClr val="accent5"/>
          </a:fillRef>
          <a:effectRef idx="1">
            <a:schemeClr val="accent5"/>
          </a:effectRef>
          <a:fontRef idx="minor">
            <a:schemeClr val="dk1"/>
          </a:fontRef>
        </p:style>
        <p:txBody>
          <a:bodyPr wrap="square" lIns="35928" tIns="17964" rIns="35928" bIns="17964">
            <a:noAutofit/>
          </a:bodyPr>
          <a:lstStyle/>
          <a:p>
            <a:pPr defTabSz="478691" eaLnBrk="0">
              <a:buClr>
                <a:srgbClr val="5F5F5F">
                  <a:lumMod val="50000"/>
                  <a:lumOff val="50000"/>
                </a:srgbClr>
              </a:buClr>
              <a:buSzPct val="100000"/>
            </a:pPr>
            <a:r>
              <a:rPr lang="zh-CN" altLang="en-US" sz="900" dirty="0">
                <a:solidFill>
                  <a:srgbClr val="000000"/>
                </a:solidFill>
                <a:latin typeface="宋体" panose="02010600030101010101" pitchFamily="2" charset="-122"/>
                <a:ea typeface="宋体" panose="02010600030101010101" pitchFamily="2" charset="-122"/>
                <a:cs typeface="Arial" pitchFamily="34" charset="0"/>
              </a:rPr>
              <a:t>处理器核</a:t>
            </a:r>
          </a:p>
        </p:txBody>
      </p:sp>
      <p:sp>
        <p:nvSpPr>
          <p:cNvPr id="15" name="矩形 5"/>
          <p:cNvSpPr>
            <a:spLocks noChangeArrowheads="1"/>
          </p:cNvSpPr>
          <p:nvPr/>
        </p:nvSpPr>
        <p:spPr bwMode="auto">
          <a:xfrm>
            <a:off x="6030430" y="3408514"/>
            <a:ext cx="637248" cy="204600"/>
          </a:xfrm>
          <a:prstGeom prst="roundRect">
            <a:avLst/>
          </a:prstGeom>
          <a:solidFill>
            <a:srgbClr val="C1DAE7"/>
          </a:solidFill>
          <a:ln>
            <a:noFill/>
          </a:ln>
          <a:effectLst/>
        </p:spPr>
        <p:style>
          <a:lnRef idx="1">
            <a:schemeClr val="accent5"/>
          </a:lnRef>
          <a:fillRef idx="2">
            <a:schemeClr val="accent5"/>
          </a:fillRef>
          <a:effectRef idx="1">
            <a:schemeClr val="accent5"/>
          </a:effectRef>
          <a:fontRef idx="minor">
            <a:schemeClr val="dk1"/>
          </a:fontRef>
        </p:style>
        <p:txBody>
          <a:bodyPr wrap="square" lIns="35928" tIns="17964" rIns="35928" bIns="17964">
            <a:noAutofit/>
          </a:bodyPr>
          <a:lstStyle/>
          <a:p>
            <a:pPr defTabSz="478691" eaLnBrk="0">
              <a:buClr>
                <a:srgbClr val="5F5F5F">
                  <a:lumMod val="50000"/>
                  <a:lumOff val="50000"/>
                </a:srgbClr>
              </a:buClr>
              <a:buSzPct val="100000"/>
            </a:pPr>
            <a:r>
              <a:rPr lang="zh-CN" altLang="en-US" sz="900" dirty="0">
                <a:solidFill>
                  <a:srgbClr val="000000"/>
                </a:solidFill>
                <a:latin typeface="宋体" panose="02010600030101010101" pitchFamily="2" charset="-122"/>
                <a:ea typeface="宋体" panose="02010600030101010101" pitchFamily="2" charset="-122"/>
                <a:cs typeface="Arial" pitchFamily="34" charset="0"/>
              </a:rPr>
              <a:t> 处理器核</a:t>
            </a:r>
          </a:p>
        </p:txBody>
      </p:sp>
      <p:sp>
        <p:nvSpPr>
          <p:cNvPr id="16" name="左右箭头 4"/>
          <p:cNvSpPr>
            <a:spLocks noChangeArrowheads="1"/>
          </p:cNvSpPr>
          <p:nvPr/>
        </p:nvSpPr>
        <p:spPr bwMode="auto">
          <a:xfrm rot="5400000">
            <a:off x="6246140" y="3616599"/>
            <a:ext cx="140532" cy="148870"/>
          </a:xfrm>
          <a:prstGeom prst="leftRightArrow">
            <a:avLst>
              <a:gd name="adj1" fmla="val 33169"/>
              <a:gd name="adj2" fmla="val 33491"/>
            </a:avLst>
          </a:prstGeom>
          <a:solidFill>
            <a:schemeClr val="bg1">
              <a:lumMod val="65000"/>
              <a:alpha val="76000"/>
            </a:schemeClr>
          </a:solidFill>
          <a:ln>
            <a:noFill/>
          </a:ln>
          <a:effectLst/>
        </p:spPr>
        <p:style>
          <a:lnRef idx="1">
            <a:schemeClr val="accent5"/>
          </a:lnRef>
          <a:fillRef idx="2">
            <a:schemeClr val="accent5"/>
          </a:fillRef>
          <a:effectRef idx="1">
            <a:schemeClr val="accent5"/>
          </a:effectRef>
          <a:fontRef idx="minor">
            <a:schemeClr val="dk1"/>
          </a:fontRef>
        </p:style>
        <p:txBody>
          <a:bodyPr wrap="square" lIns="35928" tIns="17964" rIns="35928" bIns="17964">
            <a:noAutofit/>
          </a:bodyPr>
          <a:lstStyle/>
          <a:p>
            <a:pPr defTabSz="478691" eaLnBrk="0">
              <a:buClr>
                <a:srgbClr val="5F5F5F">
                  <a:lumMod val="50000"/>
                  <a:lumOff val="50000"/>
                </a:srgbClr>
              </a:buClr>
              <a:buSzPct val="100000"/>
            </a:pPr>
            <a:endParaRPr lang="zh-CN" altLang="en-US" sz="1499" dirty="0">
              <a:solidFill>
                <a:srgbClr val="000000"/>
              </a:solidFill>
              <a:latin typeface="宋体" panose="02010600030101010101" pitchFamily="2" charset="-122"/>
              <a:ea typeface="宋体" panose="02010600030101010101" pitchFamily="2" charset="-122"/>
              <a:cs typeface="Arial" pitchFamily="34" charset="0"/>
            </a:endParaRPr>
          </a:p>
        </p:txBody>
      </p:sp>
      <p:sp>
        <p:nvSpPr>
          <p:cNvPr id="17" name="矩形 7"/>
          <p:cNvSpPr>
            <a:spLocks noChangeArrowheads="1"/>
          </p:cNvSpPr>
          <p:nvPr/>
        </p:nvSpPr>
        <p:spPr bwMode="auto">
          <a:xfrm>
            <a:off x="2644311" y="3143671"/>
            <a:ext cx="1486068" cy="533303"/>
          </a:xfrm>
          <a:prstGeom prst="roundRect">
            <a:avLst/>
          </a:prstGeom>
          <a:solidFill>
            <a:schemeClr val="tx1">
              <a:lumMod val="50000"/>
              <a:lumOff val="50000"/>
              <a:alpha val="59000"/>
            </a:schemeClr>
          </a:solidFill>
          <a:ln>
            <a:noFill/>
          </a:ln>
          <a:effectLst/>
        </p:spPr>
        <p:style>
          <a:lnRef idx="1">
            <a:schemeClr val="accent5"/>
          </a:lnRef>
          <a:fillRef idx="2">
            <a:schemeClr val="accent5"/>
          </a:fillRef>
          <a:effectRef idx="1">
            <a:schemeClr val="accent5"/>
          </a:effectRef>
          <a:fontRef idx="minor">
            <a:schemeClr val="dk1"/>
          </a:fontRef>
        </p:style>
        <p:txBody>
          <a:bodyPr wrap="square" lIns="35942" tIns="17971" rIns="35942" bIns="17971">
            <a:noAutofit/>
          </a:bodyPr>
          <a:lstStyle/>
          <a:p>
            <a:pPr defTabSz="478883" eaLnBrk="0" hangingPunct="0">
              <a:buClr>
                <a:srgbClr val="5F5F5F">
                  <a:lumMod val="50000"/>
                  <a:lumOff val="50000"/>
                </a:srgbClr>
              </a:buClr>
              <a:buSzPct val="100000"/>
            </a:pPr>
            <a:endParaRPr lang="zh-CN" altLang="en-US" sz="825" b="1" kern="0" dirty="0">
              <a:solidFill>
                <a:srgbClr val="0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Arial" pitchFamily="34" charset="0"/>
            </a:endParaRPr>
          </a:p>
        </p:txBody>
      </p:sp>
      <p:sp>
        <p:nvSpPr>
          <p:cNvPr id="18" name="圆角矩形 17"/>
          <p:cNvSpPr/>
          <p:nvPr/>
        </p:nvSpPr>
        <p:spPr bwMode="auto">
          <a:xfrm>
            <a:off x="780451" y="3143670"/>
            <a:ext cx="1744600" cy="533303"/>
          </a:xfrm>
          <a:prstGeom prst="roundRect">
            <a:avLst/>
          </a:prstGeom>
          <a:solidFill>
            <a:schemeClr val="bg1">
              <a:lumMod val="50000"/>
              <a:alpha val="26000"/>
            </a:schemeClr>
          </a:solidFill>
          <a:ln>
            <a:noFill/>
          </a:ln>
          <a:effectLst/>
        </p:spPr>
        <p:style>
          <a:lnRef idx="1">
            <a:schemeClr val="accent5"/>
          </a:lnRef>
          <a:fillRef idx="2">
            <a:schemeClr val="accent5"/>
          </a:fillRef>
          <a:effectRef idx="1">
            <a:schemeClr val="accent5"/>
          </a:effectRef>
          <a:fontRef idx="minor">
            <a:schemeClr val="dk1"/>
          </a:fontRef>
        </p:style>
        <p:txBody>
          <a:bodyPr wrap="square" lIns="35942" tIns="17971" rIns="35942" bIns="17971">
            <a:noAutofit/>
          </a:bodyPr>
          <a:lstStyle/>
          <a:p>
            <a:pPr algn="ctr" defTabSz="478883" eaLnBrk="0" hangingPunct="0">
              <a:buClr>
                <a:srgbClr val="5F5F5F">
                  <a:lumMod val="50000"/>
                  <a:lumOff val="50000"/>
                </a:srgbClr>
              </a:buClr>
              <a:buSzPct val="100000"/>
            </a:pPr>
            <a:endParaRPr lang="zh-CN" altLang="en-US" sz="1500" b="1" kern="0" dirty="0">
              <a:solidFill>
                <a:srgbClr val="0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Arial" pitchFamily="34" charset="0"/>
            </a:endParaRPr>
          </a:p>
        </p:txBody>
      </p:sp>
      <p:sp>
        <p:nvSpPr>
          <p:cNvPr id="19" name="左右箭头 4"/>
          <p:cNvSpPr>
            <a:spLocks noChangeArrowheads="1"/>
          </p:cNvSpPr>
          <p:nvPr/>
        </p:nvSpPr>
        <p:spPr bwMode="auto">
          <a:xfrm>
            <a:off x="1819847" y="3947560"/>
            <a:ext cx="2201829" cy="243596"/>
          </a:xfrm>
          <a:prstGeom prst="leftRightArrow">
            <a:avLst>
              <a:gd name="adj1" fmla="val 50000"/>
              <a:gd name="adj2" fmla="val 50150"/>
            </a:avLst>
          </a:prstGeom>
          <a:solidFill>
            <a:srgbClr val="FFFFFF"/>
          </a:solidFill>
          <a:ln>
            <a:noFill/>
          </a:ln>
          <a:effectLst/>
        </p:spPr>
        <p:style>
          <a:lnRef idx="1">
            <a:schemeClr val="accent5"/>
          </a:lnRef>
          <a:fillRef idx="2">
            <a:schemeClr val="accent5"/>
          </a:fillRef>
          <a:effectRef idx="1">
            <a:schemeClr val="accent5"/>
          </a:effectRef>
          <a:fontRef idx="minor">
            <a:schemeClr val="dk1"/>
          </a:fontRef>
        </p:style>
        <p:txBody>
          <a:bodyPr wrap="square" lIns="35928" tIns="17964" rIns="35928" bIns="17964">
            <a:noAutofit/>
          </a:bodyPr>
          <a:lstStyle/>
          <a:p>
            <a:pPr defTabSz="478691" eaLnBrk="0">
              <a:buClr>
                <a:srgbClr val="5F5F5F">
                  <a:lumMod val="50000"/>
                  <a:lumOff val="50000"/>
                </a:srgbClr>
              </a:buClr>
              <a:buSzPct val="100000"/>
            </a:pPr>
            <a:endParaRPr lang="zh-CN" altLang="en-US" sz="1499" dirty="0">
              <a:solidFill>
                <a:srgbClr val="000000"/>
              </a:solidFill>
              <a:latin typeface="宋体" panose="02010600030101010101" pitchFamily="2" charset="-122"/>
              <a:ea typeface="宋体" panose="02010600030101010101" pitchFamily="2" charset="-122"/>
              <a:cs typeface="Arial" pitchFamily="34" charset="0"/>
            </a:endParaRPr>
          </a:p>
        </p:txBody>
      </p:sp>
      <p:sp>
        <p:nvSpPr>
          <p:cNvPr id="20" name="矩形 7"/>
          <p:cNvSpPr>
            <a:spLocks noChangeArrowheads="1"/>
          </p:cNvSpPr>
          <p:nvPr/>
        </p:nvSpPr>
        <p:spPr bwMode="auto">
          <a:xfrm>
            <a:off x="1874520" y="4461566"/>
            <a:ext cx="1250775" cy="466373"/>
          </a:xfrm>
          <a:prstGeom prst="roundRect">
            <a:avLst/>
          </a:prstGeom>
          <a:solidFill>
            <a:schemeClr val="bg1">
              <a:lumMod val="50000"/>
              <a:alpha val="25000"/>
            </a:schemeClr>
          </a:solidFill>
          <a:ln>
            <a:noFill/>
          </a:ln>
          <a:effectLst/>
        </p:spPr>
        <p:style>
          <a:lnRef idx="1">
            <a:schemeClr val="accent5"/>
          </a:lnRef>
          <a:fillRef idx="2">
            <a:schemeClr val="accent5"/>
          </a:fillRef>
          <a:effectRef idx="1">
            <a:schemeClr val="accent5"/>
          </a:effectRef>
          <a:fontRef idx="minor">
            <a:schemeClr val="dk1"/>
          </a:fontRef>
        </p:style>
        <p:txBody>
          <a:bodyPr wrap="square" lIns="35928" tIns="17964" rIns="35928" bIns="17964">
            <a:noAutofit/>
          </a:bodyPr>
          <a:lstStyle/>
          <a:p>
            <a:pPr defTabSz="478691" eaLnBrk="0">
              <a:buClr>
                <a:srgbClr val="5F5F5F">
                  <a:lumMod val="50000"/>
                  <a:lumOff val="50000"/>
                </a:srgbClr>
              </a:buClr>
              <a:buSzPct val="100000"/>
            </a:pPr>
            <a:r>
              <a:rPr lang="zh-CN" altLang="en-US" sz="900" dirty="0">
                <a:solidFill>
                  <a:srgbClr val="000000"/>
                </a:solidFill>
                <a:latin typeface="宋体" panose="02010600030101010101" pitchFamily="2" charset="-122"/>
                <a:ea typeface="宋体" panose="02010600030101010101" pitchFamily="2" charset="-122"/>
                <a:cs typeface="Arial" pitchFamily="34" charset="0"/>
              </a:rPr>
              <a:t>内存</a:t>
            </a:r>
          </a:p>
        </p:txBody>
      </p:sp>
      <p:sp>
        <p:nvSpPr>
          <p:cNvPr id="22" name="矩形 5"/>
          <p:cNvSpPr>
            <a:spLocks noChangeArrowheads="1"/>
          </p:cNvSpPr>
          <p:nvPr/>
        </p:nvSpPr>
        <p:spPr bwMode="auto">
          <a:xfrm>
            <a:off x="1302679" y="3334715"/>
            <a:ext cx="661109" cy="266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900" dirty="0">
                <a:solidFill>
                  <a:srgbClr val="000000"/>
                </a:solidFill>
                <a:latin typeface="宋体" panose="02010600030101010101" pitchFamily="2" charset="-122"/>
                <a:ea typeface="宋体" panose="02010600030101010101" pitchFamily="2" charset="-122"/>
              </a:rPr>
              <a:t>……</a:t>
            </a:r>
            <a:endParaRPr lang="zh-CN" altLang="en-US" sz="900" dirty="0">
              <a:solidFill>
                <a:srgbClr val="000000"/>
              </a:solidFill>
              <a:latin typeface="宋体" panose="02010600030101010101" pitchFamily="2" charset="-122"/>
              <a:ea typeface="宋体" panose="02010600030101010101" pitchFamily="2" charset="-122"/>
            </a:endParaRPr>
          </a:p>
        </p:txBody>
      </p:sp>
      <p:sp>
        <p:nvSpPr>
          <p:cNvPr id="23" name="文本框 22"/>
          <p:cNvSpPr txBox="1"/>
          <p:nvPr/>
        </p:nvSpPr>
        <p:spPr>
          <a:xfrm>
            <a:off x="2291397" y="3970315"/>
            <a:ext cx="1261547" cy="230832"/>
          </a:xfrm>
          <a:prstGeom prst="rect">
            <a:avLst/>
          </a:prstGeom>
          <a:noFill/>
        </p:spPr>
        <p:txBody>
          <a:bodyPr wrap="square" rtlCol="0">
            <a:spAutoFit/>
          </a:bodyPr>
          <a:lstStyle/>
          <a:p>
            <a:pPr algn="ctr" fontAlgn="t">
              <a:spcBef>
                <a:spcPct val="0"/>
              </a:spcBef>
              <a:spcAft>
                <a:spcPct val="0"/>
              </a:spcAft>
            </a:pPr>
            <a:r>
              <a:rPr lang="en-US" altLang="zh-CN" sz="900" dirty="0">
                <a:solidFill>
                  <a:srgbClr val="000000"/>
                </a:solidFill>
                <a:latin typeface="宋体" panose="02010600030101010101" pitchFamily="2" charset="-122"/>
              </a:rPr>
              <a:t>PCIe </a:t>
            </a:r>
            <a:r>
              <a:rPr lang="zh-CN" altLang="en-US" sz="900" dirty="0">
                <a:solidFill>
                  <a:srgbClr val="000000"/>
                </a:solidFill>
                <a:latin typeface="宋体" panose="02010600030101010101" pitchFamily="2" charset="-122"/>
              </a:rPr>
              <a:t>总线</a:t>
            </a:r>
          </a:p>
        </p:txBody>
      </p:sp>
      <p:sp>
        <p:nvSpPr>
          <p:cNvPr id="24" name="文本框 23"/>
          <p:cNvSpPr txBox="1"/>
          <p:nvPr/>
        </p:nvSpPr>
        <p:spPr>
          <a:xfrm>
            <a:off x="1278745" y="3172623"/>
            <a:ext cx="1012652" cy="230832"/>
          </a:xfrm>
          <a:prstGeom prst="rect">
            <a:avLst/>
          </a:prstGeom>
          <a:noFill/>
        </p:spPr>
        <p:txBody>
          <a:bodyPr wrap="square" rtlCol="0">
            <a:spAutoFit/>
          </a:bodyPr>
          <a:lstStyle/>
          <a:p>
            <a:pPr fontAlgn="t">
              <a:spcBef>
                <a:spcPct val="0"/>
              </a:spcBef>
              <a:spcAft>
                <a:spcPct val="0"/>
              </a:spcAft>
            </a:pPr>
            <a:r>
              <a:rPr lang="zh-CN" altLang="en-US" sz="900" dirty="0">
                <a:solidFill>
                  <a:srgbClr val="000000"/>
                </a:solidFill>
                <a:latin typeface="宋体" panose="02010600030101010101" pitchFamily="2" charset="-122"/>
              </a:rPr>
              <a:t>传统处理器</a:t>
            </a:r>
          </a:p>
        </p:txBody>
      </p:sp>
      <p:sp>
        <p:nvSpPr>
          <p:cNvPr id="25" name="矩形 5"/>
          <p:cNvSpPr>
            <a:spLocks noChangeArrowheads="1"/>
          </p:cNvSpPr>
          <p:nvPr/>
        </p:nvSpPr>
        <p:spPr bwMode="auto">
          <a:xfrm>
            <a:off x="899711" y="3406803"/>
            <a:ext cx="555651" cy="204600"/>
          </a:xfrm>
          <a:prstGeom prst="roundRect">
            <a:avLst/>
          </a:prstGeom>
          <a:solidFill>
            <a:srgbClr val="C1DAE7"/>
          </a:solidFill>
          <a:ln>
            <a:noFill/>
          </a:ln>
          <a:effectLst/>
        </p:spPr>
        <p:style>
          <a:lnRef idx="1">
            <a:schemeClr val="accent5"/>
          </a:lnRef>
          <a:fillRef idx="2">
            <a:schemeClr val="accent5"/>
          </a:fillRef>
          <a:effectRef idx="1">
            <a:schemeClr val="accent5"/>
          </a:effectRef>
          <a:fontRef idx="minor">
            <a:schemeClr val="dk1"/>
          </a:fontRef>
        </p:style>
        <p:txBody>
          <a:bodyPr wrap="square" lIns="35928" tIns="17964" rIns="35928" bIns="17964">
            <a:noAutofit/>
          </a:bodyPr>
          <a:lstStyle/>
          <a:p>
            <a:pPr defTabSz="478691" eaLnBrk="0">
              <a:buClr>
                <a:srgbClr val="5F5F5F">
                  <a:lumMod val="50000"/>
                  <a:lumOff val="50000"/>
                </a:srgbClr>
              </a:buClr>
              <a:buSzPct val="100000"/>
            </a:pPr>
            <a:r>
              <a:rPr lang="zh-CN" altLang="en-US" sz="900" dirty="0">
                <a:solidFill>
                  <a:srgbClr val="000000"/>
                </a:solidFill>
                <a:latin typeface="宋体" panose="02010600030101010101" pitchFamily="2" charset="-122"/>
                <a:ea typeface="宋体" panose="02010600030101010101" pitchFamily="2" charset="-122"/>
                <a:cs typeface="Arial" pitchFamily="34" charset="0"/>
              </a:rPr>
              <a:t>处理器核</a:t>
            </a:r>
          </a:p>
        </p:txBody>
      </p:sp>
      <p:sp>
        <p:nvSpPr>
          <p:cNvPr id="26" name="矩形 5"/>
          <p:cNvSpPr>
            <a:spLocks noChangeArrowheads="1"/>
          </p:cNvSpPr>
          <p:nvPr/>
        </p:nvSpPr>
        <p:spPr bwMode="auto">
          <a:xfrm>
            <a:off x="1819847" y="3413940"/>
            <a:ext cx="555651" cy="204600"/>
          </a:xfrm>
          <a:prstGeom prst="roundRect">
            <a:avLst/>
          </a:prstGeom>
          <a:solidFill>
            <a:srgbClr val="C1DAE7"/>
          </a:solidFill>
          <a:ln>
            <a:noFill/>
          </a:ln>
          <a:effectLst/>
        </p:spPr>
        <p:style>
          <a:lnRef idx="1">
            <a:schemeClr val="accent5"/>
          </a:lnRef>
          <a:fillRef idx="2">
            <a:schemeClr val="accent5"/>
          </a:fillRef>
          <a:effectRef idx="1">
            <a:schemeClr val="accent5"/>
          </a:effectRef>
          <a:fontRef idx="minor">
            <a:schemeClr val="dk1"/>
          </a:fontRef>
        </p:style>
        <p:txBody>
          <a:bodyPr wrap="square" lIns="35928" tIns="17964" rIns="35928" bIns="17964">
            <a:noAutofit/>
          </a:bodyPr>
          <a:lstStyle/>
          <a:p>
            <a:pPr defTabSz="478691" eaLnBrk="0">
              <a:buClr>
                <a:srgbClr val="5F5F5F">
                  <a:lumMod val="50000"/>
                  <a:lumOff val="50000"/>
                </a:srgbClr>
              </a:buClr>
              <a:buSzPct val="100000"/>
            </a:pPr>
            <a:r>
              <a:rPr lang="zh-CN" altLang="en-US" sz="900" dirty="0">
                <a:solidFill>
                  <a:srgbClr val="000000"/>
                </a:solidFill>
                <a:latin typeface="宋体" panose="02010600030101010101" pitchFamily="2" charset="-122"/>
                <a:ea typeface="宋体" panose="02010600030101010101" pitchFamily="2" charset="-122"/>
                <a:cs typeface="Arial" pitchFamily="34" charset="0"/>
              </a:rPr>
              <a:t>处理器核</a:t>
            </a:r>
          </a:p>
        </p:txBody>
      </p:sp>
      <p:sp>
        <p:nvSpPr>
          <p:cNvPr id="27" name="右箭头 26"/>
          <p:cNvSpPr/>
          <p:nvPr/>
        </p:nvSpPr>
        <p:spPr>
          <a:xfrm>
            <a:off x="4398279" y="3859450"/>
            <a:ext cx="322087" cy="310298"/>
          </a:xfrm>
          <a:prstGeom prst="rightArrow">
            <a:avLst>
              <a:gd name="adj1" fmla="val 48428"/>
              <a:gd name="adj2" fmla="val 47437"/>
            </a:avLst>
          </a:prstGeom>
          <a:solidFill>
            <a:schemeClr val="bg2">
              <a:lumMod val="75000"/>
            </a:schemeClr>
          </a:solidFill>
          <a:ln w="12700">
            <a:miter lim="400000"/>
          </a:ln>
        </p:spPr>
        <p:txBody>
          <a:bodyPr tIns="68553" bIns="68553" anchor="ctr"/>
          <a:lstStyle/>
          <a:p>
            <a:pPr algn="ctr" fontAlgn="t">
              <a:spcBef>
                <a:spcPct val="0"/>
              </a:spcBef>
              <a:spcAft>
                <a:spcPct val="0"/>
              </a:spcAft>
              <a:defRPr>
                <a:solidFill>
                  <a:srgbClr val="8AB9B9"/>
                </a:solidFill>
              </a:defRPr>
            </a:pPr>
            <a:endParaRPr sz="2399" dirty="0">
              <a:solidFill>
                <a:srgbClr val="8AB9B9"/>
              </a:solidFill>
              <a:latin typeface="宋体" panose="02010600030101010101" pitchFamily="2" charset="-122"/>
              <a:cs typeface="Arial" panose="020B0604020202020204" pitchFamily="34" charset="0"/>
            </a:endParaRPr>
          </a:p>
        </p:txBody>
      </p:sp>
      <p:sp>
        <p:nvSpPr>
          <p:cNvPr id="28" name="文本框 27"/>
          <p:cNvSpPr txBox="1"/>
          <p:nvPr/>
        </p:nvSpPr>
        <p:spPr>
          <a:xfrm>
            <a:off x="2924878" y="3184683"/>
            <a:ext cx="1211260" cy="230832"/>
          </a:xfrm>
          <a:prstGeom prst="rect">
            <a:avLst/>
          </a:prstGeom>
          <a:noFill/>
        </p:spPr>
        <p:txBody>
          <a:bodyPr wrap="square" rtlCol="0">
            <a:spAutoFit/>
          </a:bodyPr>
          <a:lstStyle/>
          <a:p>
            <a:pPr defTabSz="478691" eaLnBrk="0">
              <a:buClr>
                <a:srgbClr val="5F5F5F">
                  <a:lumMod val="50000"/>
                  <a:lumOff val="50000"/>
                </a:srgbClr>
              </a:buClr>
              <a:buSzPct val="100000"/>
            </a:pPr>
            <a:r>
              <a:rPr lang="en-US" altLang="zh-CN" sz="900" dirty="0">
                <a:solidFill>
                  <a:srgbClr val="000000"/>
                </a:solidFill>
                <a:latin typeface="宋体" panose="02010600030101010101" pitchFamily="2" charset="-122"/>
                <a:cs typeface="Arial" pitchFamily="34" charset="0"/>
              </a:rPr>
              <a:t>PCIe</a:t>
            </a:r>
            <a:r>
              <a:rPr lang="zh-CN" altLang="en-US" sz="900" dirty="0">
                <a:solidFill>
                  <a:srgbClr val="000000"/>
                </a:solidFill>
                <a:latin typeface="宋体" panose="02010600030101010101" pitchFamily="2" charset="-122"/>
                <a:cs typeface="Arial" pitchFamily="34" charset="0"/>
              </a:rPr>
              <a:t>数据加密卡 </a:t>
            </a:r>
          </a:p>
        </p:txBody>
      </p:sp>
      <p:cxnSp>
        <p:nvCxnSpPr>
          <p:cNvPr id="29" name="直接箭头连接符 28"/>
          <p:cNvCxnSpPr/>
          <p:nvPr/>
        </p:nvCxnSpPr>
        <p:spPr>
          <a:xfrm>
            <a:off x="2379581" y="3676973"/>
            <a:ext cx="0" cy="776538"/>
          </a:xfrm>
          <a:prstGeom prst="straightConnector1">
            <a:avLst/>
          </a:prstGeom>
          <a:ln w="38100">
            <a:solidFill>
              <a:srgbClr val="0070C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3387345" y="3697317"/>
            <a:ext cx="0" cy="309919"/>
          </a:xfrm>
          <a:prstGeom prst="straightConnector1">
            <a:avLst/>
          </a:prstGeom>
          <a:ln w="38100">
            <a:solidFill>
              <a:srgbClr val="0070C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左右箭头 4"/>
          <p:cNvSpPr>
            <a:spLocks noChangeArrowheads="1"/>
          </p:cNvSpPr>
          <p:nvPr/>
        </p:nvSpPr>
        <p:spPr bwMode="auto">
          <a:xfrm rot="5400000">
            <a:off x="5247269" y="3616599"/>
            <a:ext cx="140532" cy="148870"/>
          </a:xfrm>
          <a:prstGeom prst="leftRightArrow">
            <a:avLst>
              <a:gd name="adj1" fmla="val 33169"/>
              <a:gd name="adj2" fmla="val 33491"/>
            </a:avLst>
          </a:prstGeom>
          <a:solidFill>
            <a:schemeClr val="bg1">
              <a:lumMod val="65000"/>
              <a:alpha val="76000"/>
            </a:schemeClr>
          </a:solidFill>
          <a:ln>
            <a:noFill/>
          </a:ln>
          <a:effectLst/>
        </p:spPr>
        <p:style>
          <a:lnRef idx="1">
            <a:schemeClr val="accent5"/>
          </a:lnRef>
          <a:fillRef idx="2">
            <a:schemeClr val="accent5"/>
          </a:fillRef>
          <a:effectRef idx="1">
            <a:schemeClr val="accent5"/>
          </a:effectRef>
          <a:fontRef idx="minor">
            <a:schemeClr val="dk1"/>
          </a:fontRef>
        </p:style>
        <p:txBody>
          <a:bodyPr wrap="square" lIns="35928" tIns="17964" rIns="35928" bIns="17964">
            <a:noAutofit/>
          </a:bodyPr>
          <a:lstStyle/>
          <a:p>
            <a:pPr defTabSz="478691" eaLnBrk="0">
              <a:buClr>
                <a:srgbClr val="5F5F5F">
                  <a:lumMod val="50000"/>
                  <a:lumOff val="50000"/>
                </a:srgbClr>
              </a:buClr>
              <a:buSzPct val="100000"/>
            </a:pPr>
            <a:endParaRPr lang="zh-CN" altLang="en-US" sz="1499" dirty="0">
              <a:solidFill>
                <a:srgbClr val="000000"/>
              </a:solidFill>
              <a:latin typeface="宋体" panose="02010600030101010101" pitchFamily="2" charset="-122"/>
              <a:ea typeface="宋体" panose="02010600030101010101" pitchFamily="2" charset="-122"/>
              <a:cs typeface="Arial" pitchFamily="34" charset="0"/>
            </a:endParaRPr>
          </a:p>
        </p:txBody>
      </p:sp>
      <p:cxnSp>
        <p:nvCxnSpPr>
          <p:cNvPr id="32" name="直接箭头连接符 31"/>
          <p:cNvCxnSpPr/>
          <p:nvPr/>
        </p:nvCxnSpPr>
        <p:spPr>
          <a:xfrm>
            <a:off x="6751427" y="3884254"/>
            <a:ext cx="0" cy="569257"/>
          </a:xfrm>
          <a:prstGeom prst="straightConnector1">
            <a:avLst/>
          </a:prstGeom>
          <a:ln w="38100">
            <a:solidFill>
              <a:srgbClr val="0070C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2165003" y="3700079"/>
            <a:ext cx="0" cy="309919"/>
          </a:xfrm>
          <a:prstGeom prst="straightConnector1">
            <a:avLst/>
          </a:prstGeom>
          <a:ln w="38100">
            <a:solidFill>
              <a:srgbClr val="0070C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华为TaiShan服务器使能异构计算"/>
          <p:cNvSpPr txBox="1"/>
          <p:nvPr/>
        </p:nvSpPr>
        <p:spPr>
          <a:xfrm>
            <a:off x="923638" y="1772840"/>
            <a:ext cx="2994508"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406605" fontAlgn="t">
              <a:lnSpc>
                <a:spcPct val="120000"/>
              </a:lnSpc>
              <a:defRPr sz="5800">
                <a:latin typeface="Microsoft YaHei"/>
                <a:ea typeface="Microsoft YaHei"/>
                <a:cs typeface="Microsoft YaHei"/>
                <a:sym typeface="Microsoft YaHei"/>
              </a:defRPr>
            </a:pPr>
            <a:r>
              <a:rPr lang="zh-CN" altLang="en-US" sz="1500" b="1" dirty="0">
                <a:solidFill>
                  <a:srgbClr val="000000"/>
                </a:solidFill>
                <a:latin typeface="宋体" panose="02010600030101010101" pitchFamily="2" charset="-122"/>
                <a:cs typeface="Microsoft YaHei"/>
                <a:sym typeface="Microsoft YaHei"/>
              </a:rPr>
              <a:t>传统</a:t>
            </a:r>
            <a:r>
              <a:rPr lang="en-US" altLang="zh-CN" sz="1500" b="1" dirty="0">
                <a:solidFill>
                  <a:srgbClr val="000000"/>
                </a:solidFill>
                <a:latin typeface="宋体" panose="02010600030101010101" pitchFamily="2" charset="-122"/>
                <a:cs typeface="Microsoft YaHei"/>
                <a:sym typeface="Microsoft YaHei"/>
              </a:rPr>
              <a:t>PCIe</a:t>
            </a:r>
            <a:r>
              <a:rPr lang="zh-CN" altLang="en-US" sz="1500" b="1" dirty="0">
                <a:solidFill>
                  <a:srgbClr val="000000"/>
                </a:solidFill>
                <a:latin typeface="宋体" panose="02010600030101010101" pitchFamily="2" charset="-122"/>
                <a:cs typeface="Microsoft YaHei"/>
                <a:sym typeface="Microsoft YaHei"/>
              </a:rPr>
              <a:t>加密卡方案</a:t>
            </a:r>
          </a:p>
        </p:txBody>
      </p:sp>
      <p:sp>
        <p:nvSpPr>
          <p:cNvPr id="35" name="华为TaiShan服务器使能异构计算"/>
          <p:cNvSpPr txBox="1"/>
          <p:nvPr/>
        </p:nvSpPr>
        <p:spPr>
          <a:xfrm>
            <a:off x="5085193" y="1781379"/>
            <a:ext cx="2994508"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ctr" defTabSz="406605" fontAlgn="t">
              <a:lnSpc>
                <a:spcPct val="120000"/>
              </a:lnSpc>
              <a:defRPr sz="5800">
                <a:latin typeface="Microsoft YaHei"/>
                <a:ea typeface="Microsoft YaHei"/>
                <a:cs typeface="Microsoft YaHei"/>
                <a:sym typeface="Microsoft YaHei"/>
              </a:defRPr>
            </a:pPr>
            <a:r>
              <a:rPr lang="zh-CN" altLang="en-US" sz="1500" b="1" dirty="0">
                <a:solidFill>
                  <a:srgbClr val="000000"/>
                </a:solidFill>
                <a:latin typeface="宋体" panose="02010600030101010101" pitchFamily="2" charset="-122"/>
                <a:cs typeface="Arial" panose="020B0604020202020204" pitchFamily="34" charset="0"/>
                <a:sym typeface="Microsoft YaHei"/>
              </a:rPr>
              <a:t>鲲鹏</a:t>
            </a:r>
            <a:r>
              <a:rPr lang="zh-CN" altLang="en-US" sz="1500" b="1" dirty="0">
                <a:solidFill>
                  <a:srgbClr val="000000"/>
                </a:solidFill>
                <a:latin typeface="宋体" panose="02010600030101010101" pitchFamily="2" charset="-122"/>
                <a:cs typeface="Microsoft YaHei"/>
                <a:sym typeface="Microsoft YaHei"/>
              </a:rPr>
              <a:t>安全加解密方案</a:t>
            </a:r>
          </a:p>
        </p:txBody>
      </p:sp>
      <p:sp>
        <p:nvSpPr>
          <p:cNvPr id="38" name="右箭头 37"/>
          <p:cNvSpPr/>
          <p:nvPr/>
        </p:nvSpPr>
        <p:spPr>
          <a:xfrm>
            <a:off x="4115097" y="2038760"/>
            <a:ext cx="884055" cy="485969"/>
          </a:xfrm>
          <a:prstGeom prst="rightArrow">
            <a:avLst>
              <a:gd name="adj1" fmla="val 48428"/>
              <a:gd name="adj2" fmla="val 47437"/>
            </a:avLst>
          </a:prstGeom>
          <a:gradFill flip="none" rotWithShape="1">
            <a:gsLst>
              <a:gs pos="0">
                <a:schemeClr val="accent3">
                  <a:lumMod val="89000"/>
                </a:schemeClr>
              </a:gs>
              <a:gs pos="43000">
                <a:schemeClr val="accent3">
                  <a:lumMod val="89000"/>
                </a:schemeClr>
              </a:gs>
              <a:gs pos="76000">
                <a:schemeClr val="accent3">
                  <a:lumMod val="75000"/>
                </a:schemeClr>
              </a:gs>
              <a:gs pos="97000">
                <a:schemeClr val="accent3">
                  <a:lumMod val="70000"/>
                </a:schemeClr>
              </a:gs>
            </a:gsLst>
            <a:path path="circle">
              <a:fillToRect l="50000" t="50000" r="50000" b="50000"/>
            </a:path>
            <a:tileRect/>
          </a:gradFill>
          <a:ln w="12700">
            <a:miter lim="400000"/>
          </a:ln>
        </p:spPr>
        <p:txBody>
          <a:bodyPr tIns="68579" bIns="68579" anchor="ctr"/>
          <a:lstStyle/>
          <a:p>
            <a:pPr algn="ctr" fontAlgn="t">
              <a:spcBef>
                <a:spcPct val="0"/>
              </a:spcBef>
              <a:spcAft>
                <a:spcPct val="0"/>
              </a:spcAft>
              <a:defRPr>
                <a:solidFill>
                  <a:srgbClr val="8AB9B9"/>
                </a:solidFill>
              </a:defRPr>
            </a:pPr>
            <a:endParaRPr sz="750" dirty="0">
              <a:solidFill>
                <a:srgbClr val="8AB9B9"/>
              </a:solidFill>
              <a:latin typeface="宋体" panose="02010600030101010101" pitchFamily="2" charset="-122"/>
              <a:cs typeface="Arial" panose="020B0604020202020204" pitchFamily="34" charset="0"/>
            </a:endParaRPr>
          </a:p>
        </p:txBody>
      </p:sp>
      <p:grpSp>
        <p:nvGrpSpPr>
          <p:cNvPr id="40" name="组合 39"/>
          <p:cNvGrpSpPr>
            <a:grpSpLocks noChangeAspect="1"/>
          </p:cNvGrpSpPr>
          <p:nvPr/>
        </p:nvGrpSpPr>
        <p:grpSpPr>
          <a:xfrm>
            <a:off x="1874521" y="4660112"/>
            <a:ext cx="1228511" cy="216000"/>
            <a:chOff x="2551287" y="5029798"/>
            <a:chExt cx="1416773" cy="359466"/>
          </a:xfrm>
        </p:grpSpPr>
        <p:sp>
          <p:nvSpPr>
            <p:cNvPr id="41" name="矩形 40"/>
            <p:cNvSpPr/>
            <p:nvPr/>
          </p:nvSpPr>
          <p:spPr bwMode="auto">
            <a:xfrm>
              <a:off x="2551287" y="5031319"/>
              <a:ext cx="664377" cy="357945"/>
            </a:xfrm>
            <a:prstGeom prst="rect">
              <a:avLst/>
            </a:prstGeom>
            <a:solidFill>
              <a:schemeClr val="bg1"/>
            </a:solidFill>
            <a:ln w="9525" cap="flat" cmpd="sng" algn="ctr">
              <a:noFill/>
              <a:prstDash val="solid"/>
              <a:round/>
              <a:headEnd type="none" w="med" len="med"/>
              <a:tailEnd type="none" w="med" len="med"/>
            </a:ln>
            <a:effectLst/>
          </p:spPr>
          <p:txBody>
            <a:bodyPr lIns="59400" tIns="29700" rIns="59400" bIns="29700" anchor="ctr"/>
            <a:lstStyle/>
            <a:p>
              <a:pPr algn="ctr" defTabSz="601250">
                <a:defRPr/>
              </a:pPr>
              <a:r>
                <a:rPr lang="zh-CN" altLang="en-US" sz="900" b="1" kern="0" dirty="0">
                  <a:solidFill>
                    <a:srgbClr val="000000"/>
                  </a:solidFill>
                  <a:latin typeface="宋体" panose="02010600030101010101" pitchFamily="2" charset="-122"/>
                </a:rPr>
                <a:t>明文数据</a:t>
              </a:r>
            </a:p>
          </p:txBody>
        </p:sp>
        <p:sp>
          <p:nvSpPr>
            <p:cNvPr id="42" name="矩形 41"/>
            <p:cNvSpPr/>
            <p:nvPr/>
          </p:nvSpPr>
          <p:spPr bwMode="auto">
            <a:xfrm>
              <a:off x="3241908" y="5029798"/>
              <a:ext cx="726152" cy="359466"/>
            </a:xfrm>
            <a:prstGeom prst="rect">
              <a:avLst/>
            </a:prstGeom>
            <a:blipFill>
              <a:blip r:embed="rId2"/>
              <a:tile tx="0" ty="0" sx="100000" sy="100000" flip="none" algn="tl"/>
            </a:blipFill>
            <a:ln w="9525" cap="flat" cmpd="sng" algn="ctr">
              <a:noFill/>
              <a:prstDash val="solid"/>
              <a:round/>
              <a:headEnd type="none" w="med" len="med"/>
              <a:tailEnd type="none" w="med" len="med"/>
            </a:ln>
            <a:effectLst/>
          </p:spPr>
          <p:txBody>
            <a:bodyPr lIns="59400" tIns="29700" rIns="59400" bIns="29700" anchor="ctr"/>
            <a:lstStyle/>
            <a:p>
              <a:pPr algn="ctr" defTabSz="601250">
                <a:defRPr/>
              </a:pPr>
              <a:r>
                <a:rPr lang="zh-CN" altLang="en-US" sz="900" b="1" kern="0" dirty="0">
                  <a:solidFill>
                    <a:srgbClr val="000000"/>
                  </a:solidFill>
                  <a:latin typeface="宋体" panose="02010600030101010101" pitchFamily="2" charset="-122"/>
                </a:rPr>
                <a:t>密文数据</a:t>
              </a:r>
            </a:p>
          </p:txBody>
        </p:sp>
      </p:grpSp>
      <p:sp>
        <p:nvSpPr>
          <p:cNvPr id="48" name="矩形 47"/>
          <p:cNvSpPr/>
          <p:nvPr/>
        </p:nvSpPr>
        <p:spPr>
          <a:xfrm>
            <a:off x="635305" y="2196215"/>
            <a:ext cx="3552896" cy="276999"/>
          </a:xfrm>
          <a:prstGeom prst="rect">
            <a:avLst/>
          </a:prstGeom>
        </p:spPr>
        <p:txBody>
          <a:bodyPr wrap="none">
            <a:spAutoFit/>
          </a:bodyPr>
          <a:lstStyle/>
          <a:p>
            <a:pPr marL="135000" indent="-135000" fontAlgn="t">
              <a:buSzPct val="60000"/>
              <a:buFont typeface="Wingdings" panose="05000000000000000000" pitchFamily="2" charset="2"/>
              <a:buChar char="l"/>
            </a:pPr>
            <a:r>
              <a:rPr lang="zh-CN" altLang="en-US" sz="1200" dirty="0">
                <a:solidFill>
                  <a:srgbClr val="000000"/>
                </a:solidFill>
                <a:latin typeface="宋体" panose="02010600030101010101" pitchFamily="2" charset="-122"/>
              </a:rPr>
              <a:t>明文数据通过 </a:t>
            </a:r>
            <a:r>
              <a:rPr lang="en-US" altLang="zh-CN" sz="1200" dirty="0">
                <a:solidFill>
                  <a:srgbClr val="000000"/>
                </a:solidFill>
                <a:latin typeface="宋体" panose="02010600030101010101" pitchFamily="2" charset="-122"/>
              </a:rPr>
              <a:t>PCIe </a:t>
            </a:r>
            <a:r>
              <a:rPr lang="zh-CN" altLang="en-US" sz="1200" dirty="0">
                <a:solidFill>
                  <a:srgbClr val="000000"/>
                </a:solidFill>
                <a:latin typeface="宋体" panose="02010600030101010101" pitchFamily="2" charset="-122"/>
              </a:rPr>
              <a:t>总线传输，有数据泄密风险</a:t>
            </a:r>
          </a:p>
        </p:txBody>
      </p:sp>
      <p:sp>
        <p:nvSpPr>
          <p:cNvPr id="49" name="矩形 48"/>
          <p:cNvSpPr/>
          <p:nvPr/>
        </p:nvSpPr>
        <p:spPr>
          <a:xfrm>
            <a:off x="5199496" y="2036165"/>
            <a:ext cx="3364074" cy="923330"/>
          </a:xfrm>
          <a:prstGeom prst="rect">
            <a:avLst/>
          </a:prstGeom>
        </p:spPr>
        <p:txBody>
          <a:bodyPr wrap="square">
            <a:spAutoFit/>
          </a:bodyPr>
          <a:lstStyle/>
          <a:p>
            <a:pPr marL="135000" indent="-135000" defTabSz="685839" fontAlgn="t">
              <a:lnSpc>
                <a:spcPct val="150000"/>
              </a:lnSpc>
              <a:buSzPct val="60000"/>
              <a:buFont typeface="Wingdings" panose="05000000000000000000" pitchFamily="2" charset="2"/>
              <a:buChar char="l"/>
            </a:pPr>
            <a:r>
              <a:rPr lang="zh-CN" altLang="en-US" sz="1200" dirty="0">
                <a:solidFill>
                  <a:srgbClr val="000000"/>
                </a:solidFill>
                <a:latin typeface="宋体" panose="02010600030101010101" pitchFamily="2" charset="-122"/>
                <a:cs typeface="Arial" pitchFamily="34" charset="0"/>
                <a:sym typeface="Arial"/>
              </a:rPr>
              <a:t>鲲鹏内置加解密加速引擎，不占用计算资源  </a:t>
            </a:r>
          </a:p>
          <a:p>
            <a:pPr marL="135000" indent="-135000" defTabSz="685839" fontAlgn="t">
              <a:lnSpc>
                <a:spcPct val="150000"/>
              </a:lnSpc>
              <a:buSzPct val="60000"/>
              <a:buFont typeface="Wingdings" panose="05000000000000000000" pitchFamily="2" charset="2"/>
              <a:buChar char="l"/>
            </a:pPr>
            <a:r>
              <a:rPr lang="zh-CN" altLang="en-US" sz="1200" dirty="0">
                <a:solidFill>
                  <a:srgbClr val="000000"/>
                </a:solidFill>
                <a:latin typeface="宋体" panose="02010600030101010101" pitchFamily="2" charset="-122"/>
                <a:cs typeface="Arial" pitchFamily="34" charset="0"/>
                <a:sym typeface="Arial"/>
              </a:rPr>
              <a:t>明文数据仅通过片内总线传输，安全性高  </a:t>
            </a:r>
          </a:p>
          <a:p>
            <a:pPr marL="135000" indent="-135000" defTabSz="685839" fontAlgn="t">
              <a:lnSpc>
                <a:spcPct val="150000"/>
              </a:lnSpc>
              <a:buSzPct val="60000"/>
              <a:buFont typeface="Wingdings" panose="05000000000000000000" pitchFamily="2" charset="2"/>
              <a:buChar char="l"/>
            </a:pPr>
            <a:r>
              <a:rPr lang="zh-CN" altLang="en-US" sz="1200" dirty="0">
                <a:solidFill>
                  <a:srgbClr val="000000"/>
                </a:solidFill>
                <a:latin typeface="宋体" panose="02010600030101010101" pitchFamily="2" charset="-122"/>
                <a:cs typeface="Arial" pitchFamily="34" charset="0"/>
                <a:sym typeface="Arial"/>
              </a:rPr>
              <a:t>支持</a:t>
            </a:r>
            <a:r>
              <a:rPr lang="en-US" altLang="zh-CN" sz="1200" dirty="0">
                <a:solidFill>
                  <a:srgbClr val="000000"/>
                </a:solidFill>
                <a:latin typeface="宋体" panose="02010600030101010101" pitchFamily="2" charset="-122"/>
                <a:cs typeface="Arial" pitchFamily="34" charset="0"/>
                <a:sym typeface="Arial"/>
              </a:rPr>
              <a:t>SM3/SM4</a:t>
            </a:r>
            <a:r>
              <a:rPr lang="zh-CN" altLang="en-US" sz="1200" dirty="0">
                <a:solidFill>
                  <a:srgbClr val="000000"/>
                </a:solidFill>
                <a:latin typeface="宋体" panose="02010600030101010101" pitchFamily="2" charset="-122"/>
                <a:cs typeface="Arial" pitchFamily="34" charset="0"/>
                <a:sym typeface="Arial"/>
              </a:rPr>
              <a:t>国密算法加速</a:t>
            </a:r>
          </a:p>
        </p:txBody>
      </p:sp>
      <p:sp>
        <p:nvSpPr>
          <p:cNvPr id="46" name="矩形 7"/>
          <p:cNvSpPr>
            <a:spLocks noChangeArrowheads="1"/>
          </p:cNvSpPr>
          <p:nvPr/>
        </p:nvSpPr>
        <p:spPr bwMode="auto">
          <a:xfrm>
            <a:off x="6127362" y="4459428"/>
            <a:ext cx="1250775" cy="466373"/>
          </a:xfrm>
          <a:prstGeom prst="roundRect">
            <a:avLst/>
          </a:prstGeom>
          <a:solidFill>
            <a:schemeClr val="bg1">
              <a:lumMod val="50000"/>
              <a:alpha val="25000"/>
            </a:schemeClr>
          </a:solidFill>
          <a:ln>
            <a:noFill/>
          </a:ln>
          <a:effectLst/>
        </p:spPr>
        <p:style>
          <a:lnRef idx="1">
            <a:schemeClr val="accent5"/>
          </a:lnRef>
          <a:fillRef idx="2">
            <a:schemeClr val="accent5"/>
          </a:fillRef>
          <a:effectRef idx="1">
            <a:schemeClr val="accent5"/>
          </a:effectRef>
          <a:fontRef idx="minor">
            <a:schemeClr val="dk1"/>
          </a:fontRef>
        </p:style>
        <p:txBody>
          <a:bodyPr wrap="square" lIns="35928" tIns="17964" rIns="35928" bIns="17964">
            <a:noAutofit/>
          </a:bodyPr>
          <a:lstStyle/>
          <a:p>
            <a:pPr defTabSz="478691" eaLnBrk="0">
              <a:buClr>
                <a:srgbClr val="5F5F5F">
                  <a:lumMod val="50000"/>
                  <a:lumOff val="50000"/>
                </a:srgbClr>
              </a:buClr>
              <a:buSzPct val="100000"/>
            </a:pPr>
            <a:r>
              <a:rPr lang="zh-CN" altLang="en-US" sz="900" dirty="0">
                <a:solidFill>
                  <a:srgbClr val="000000"/>
                </a:solidFill>
                <a:latin typeface="宋体" panose="02010600030101010101" pitchFamily="2" charset="-122"/>
                <a:ea typeface="宋体" panose="02010600030101010101" pitchFamily="2" charset="-122"/>
                <a:cs typeface="Arial" pitchFamily="34" charset="0"/>
              </a:rPr>
              <a:t>内存</a:t>
            </a:r>
          </a:p>
        </p:txBody>
      </p:sp>
      <p:grpSp>
        <p:nvGrpSpPr>
          <p:cNvPr id="47" name="组合 46"/>
          <p:cNvGrpSpPr>
            <a:grpSpLocks noChangeAspect="1"/>
          </p:cNvGrpSpPr>
          <p:nvPr/>
        </p:nvGrpSpPr>
        <p:grpSpPr>
          <a:xfrm>
            <a:off x="6127363" y="4657974"/>
            <a:ext cx="1228511" cy="216000"/>
            <a:chOff x="2551287" y="5029798"/>
            <a:chExt cx="1416773" cy="359466"/>
          </a:xfrm>
        </p:grpSpPr>
        <p:sp>
          <p:nvSpPr>
            <p:cNvPr id="50" name="矩形 49"/>
            <p:cNvSpPr/>
            <p:nvPr/>
          </p:nvSpPr>
          <p:spPr bwMode="auto">
            <a:xfrm>
              <a:off x="2551287" y="5031319"/>
              <a:ext cx="664377" cy="357945"/>
            </a:xfrm>
            <a:prstGeom prst="rect">
              <a:avLst/>
            </a:prstGeom>
            <a:solidFill>
              <a:schemeClr val="bg1"/>
            </a:solidFill>
            <a:ln w="9525" cap="flat" cmpd="sng" algn="ctr">
              <a:noFill/>
              <a:prstDash val="solid"/>
              <a:round/>
              <a:headEnd type="none" w="med" len="med"/>
              <a:tailEnd type="none" w="med" len="med"/>
            </a:ln>
            <a:effectLst/>
          </p:spPr>
          <p:txBody>
            <a:bodyPr lIns="59400" tIns="29700" rIns="59400" bIns="29700" anchor="ctr"/>
            <a:lstStyle/>
            <a:p>
              <a:pPr algn="ctr" defTabSz="601250">
                <a:defRPr/>
              </a:pPr>
              <a:r>
                <a:rPr lang="zh-CN" altLang="en-US" sz="900" b="1" kern="0" dirty="0">
                  <a:solidFill>
                    <a:srgbClr val="000000"/>
                  </a:solidFill>
                  <a:latin typeface="宋体" panose="02010600030101010101" pitchFamily="2" charset="-122"/>
                </a:rPr>
                <a:t>明文数据</a:t>
              </a:r>
            </a:p>
          </p:txBody>
        </p:sp>
        <p:sp>
          <p:nvSpPr>
            <p:cNvPr id="51" name="矩形 50"/>
            <p:cNvSpPr/>
            <p:nvPr/>
          </p:nvSpPr>
          <p:spPr bwMode="auto">
            <a:xfrm>
              <a:off x="3241908" y="5029798"/>
              <a:ext cx="726152" cy="359466"/>
            </a:xfrm>
            <a:prstGeom prst="rect">
              <a:avLst/>
            </a:prstGeom>
            <a:blipFill>
              <a:blip r:embed="rId2"/>
              <a:tile tx="0" ty="0" sx="100000" sy="100000" flip="none" algn="tl"/>
            </a:blipFill>
            <a:ln w="9525" cap="flat" cmpd="sng" algn="ctr">
              <a:noFill/>
              <a:prstDash val="solid"/>
              <a:round/>
              <a:headEnd type="none" w="med" len="med"/>
              <a:tailEnd type="none" w="med" len="med"/>
            </a:ln>
            <a:effectLst/>
          </p:spPr>
          <p:txBody>
            <a:bodyPr lIns="59400" tIns="29700" rIns="59400" bIns="29700" anchor="ctr"/>
            <a:lstStyle/>
            <a:p>
              <a:pPr algn="ctr" defTabSz="601250">
                <a:defRPr/>
              </a:pPr>
              <a:r>
                <a:rPr lang="zh-CN" altLang="en-US" sz="900" b="1" kern="0" dirty="0">
                  <a:solidFill>
                    <a:srgbClr val="000000"/>
                  </a:solidFill>
                  <a:latin typeface="宋体" panose="02010600030101010101" pitchFamily="2" charset="-122"/>
                </a:rPr>
                <a:t>密文数据</a:t>
              </a:r>
            </a:p>
          </p:txBody>
        </p:sp>
      </p:grpSp>
      <p:sp>
        <p:nvSpPr>
          <p:cNvPr id="52" name="折角形 51"/>
          <p:cNvSpPr/>
          <p:nvPr/>
        </p:nvSpPr>
        <p:spPr bwMode="auto">
          <a:xfrm>
            <a:off x="3097342" y="3436980"/>
            <a:ext cx="580007" cy="165336"/>
          </a:xfrm>
          <a:prstGeom prst="foldedCorner">
            <a:avLst>
              <a:gd name="adj" fmla="val 0"/>
            </a:avLst>
          </a:prstGeom>
          <a:solidFill>
            <a:srgbClr val="404040"/>
          </a:solidFill>
          <a:ln>
            <a:noFill/>
          </a:ln>
          <a:effectLst/>
        </p:spPr>
        <p:style>
          <a:lnRef idx="1">
            <a:schemeClr val="accent5"/>
          </a:lnRef>
          <a:fillRef idx="2">
            <a:schemeClr val="accent5"/>
          </a:fillRef>
          <a:effectRef idx="1">
            <a:schemeClr val="accent5"/>
          </a:effectRef>
          <a:fontRef idx="minor">
            <a:schemeClr val="dk1"/>
          </a:fontRef>
        </p:style>
        <p:txBody>
          <a:bodyPr wrap="square" lIns="35928" tIns="17964" rIns="35928" bIns="17964">
            <a:noAutofit/>
          </a:bodyPr>
          <a:lstStyle/>
          <a:p>
            <a:pPr defTabSz="478691" eaLnBrk="0">
              <a:buClr>
                <a:srgbClr val="5F5F5F">
                  <a:lumMod val="50000"/>
                  <a:lumOff val="50000"/>
                </a:srgbClr>
              </a:buClr>
              <a:buSzPct val="100000"/>
            </a:pPr>
            <a:r>
              <a:rPr lang="zh-CN" altLang="en-US" sz="900" dirty="0">
                <a:solidFill>
                  <a:srgbClr val="FFFFFF"/>
                </a:solidFill>
                <a:latin typeface="宋体" panose="02010600030101010101" pitchFamily="2" charset="-122"/>
                <a:ea typeface="宋体" panose="02010600030101010101" pitchFamily="2" charset="-122"/>
                <a:cs typeface="Arial" pitchFamily="34" charset="0"/>
              </a:rPr>
              <a:t> 数据密钥</a:t>
            </a:r>
          </a:p>
        </p:txBody>
      </p:sp>
    </p:spTree>
    <p:extLst>
      <p:ext uri="{BB962C8B-B14F-4D97-AF65-F5344CB8AC3E}">
        <p14:creationId xmlns:p14="http://schemas.microsoft.com/office/powerpoint/2010/main" val="40313761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35"/>
          <p:cNvSpPr>
            <a:spLocks noChangeArrowheads="1"/>
          </p:cNvSpPr>
          <p:nvPr/>
        </p:nvSpPr>
        <p:spPr bwMode="auto">
          <a:xfrm>
            <a:off x="4739671" y="2185188"/>
            <a:ext cx="3830129" cy="2854067"/>
          </a:xfrm>
          <a:prstGeom prst="roundRect">
            <a:avLst>
              <a:gd name="adj" fmla="val 1705"/>
            </a:avLst>
          </a:prstGeom>
          <a:solidFill>
            <a:schemeClr val="bg1">
              <a:lumMod val="95000"/>
            </a:schemeClr>
          </a:solidFill>
          <a:ln w="9525" algn="ctr">
            <a:noFill/>
            <a:miter lim="800000"/>
            <a:headEnd/>
            <a:tailEnd/>
          </a:ln>
          <a:effectLst>
            <a:outerShdw blurRad="50800" dist="38100" dir="2700000" algn="tl" rotWithShape="0">
              <a:prstClr val="black">
                <a:alpha val="40000"/>
              </a:prstClr>
            </a:outerShdw>
          </a:effectLst>
        </p:spPr>
        <p:txBody>
          <a:bodyPr vert="horz" wrap="square" lIns="68552" tIns="34277" rIns="68552" bIns="34277" numCol="1" anchor="ctr" anchorCtr="0" compatLnSpc="1">
            <a:prstTxWarp prst="textNoShape">
              <a:avLst/>
            </a:prstTxWarp>
          </a:bodyPr>
          <a:lstStyle/>
          <a:p>
            <a:pPr marL="257061" indent="-257061" fontAlgn="t">
              <a:spcBef>
                <a:spcPct val="20000"/>
              </a:spcBef>
              <a:buSzPct val="80000"/>
              <a:buFont typeface="Wingdings" panose="05000000000000000000" pitchFamily="2" charset="2"/>
              <a:buChar char="p"/>
            </a:pPr>
            <a:r>
              <a:rPr lang="zh-CN" altLang="en-US" sz="1200" kern="0" dirty="0">
                <a:solidFill>
                  <a:srgbClr val="000000"/>
                </a:solidFill>
                <a:latin typeface="宋体" panose="02010600030101010101" pitchFamily="2" charset="-122"/>
                <a:cs typeface="Arial" pitchFamily="34" charset="0"/>
              </a:rPr>
              <a:t>集成最多</a:t>
            </a:r>
            <a:r>
              <a:rPr lang="en-US" altLang="zh-CN" sz="1200" kern="0" dirty="0">
                <a:solidFill>
                  <a:srgbClr val="000000"/>
                </a:solidFill>
                <a:latin typeface="宋体" panose="02010600030101010101" pitchFamily="2" charset="-122"/>
                <a:cs typeface="Arial" pitchFamily="34" charset="0"/>
              </a:rPr>
              <a:t>64×</a:t>
            </a:r>
            <a:r>
              <a:rPr lang="zh-CN" altLang="en-US" sz="1200" kern="0" dirty="0">
                <a:solidFill>
                  <a:srgbClr val="000000"/>
                </a:solidFill>
                <a:latin typeface="宋体" panose="02010600030101010101" pitchFamily="2" charset="-122"/>
                <a:cs typeface="Arial" pitchFamily="34" charset="0"/>
              </a:rPr>
              <a:t>自研核</a:t>
            </a:r>
            <a:endParaRPr lang="en-US" altLang="zh-CN" sz="1200" kern="0" dirty="0">
              <a:solidFill>
                <a:srgbClr val="000000"/>
              </a:solidFill>
              <a:latin typeface="宋体" panose="02010600030101010101" pitchFamily="2" charset="-122"/>
              <a:cs typeface="Arial" pitchFamily="34" charset="0"/>
            </a:endParaRPr>
          </a:p>
          <a:p>
            <a:pPr lvl="1" fontAlgn="t">
              <a:spcBef>
                <a:spcPct val="0"/>
              </a:spcBef>
              <a:spcAft>
                <a:spcPct val="0"/>
              </a:spcAft>
            </a:pPr>
            <a:r>
              <a:rPr lang="zh-CN" altLang="en-US" sz="1050" kern="0" dirty="0">
                <a:solidFill>
                  <a:srgbClr val="000000"/>
                </a:solidFill>
                <a:latin typeface="宋体" panose="02010600030101010101" pitchFamily="2" charset="-122"/>
              </a:rPr>
              <a:t>指令集兼容</a:t>
            </a:r>
            <a:r>
              <a:rPr lang="en-US" altLang="zh-CN" sz="1050" kern="0" dirty="0">
                <a:solidFill>
                  <a:srgbClr val="000000"/>
                </a:solidFill>
                <a:latin typeface="宋体" panose="02010600030101010101" pitchFamily="2" charset="-122"/>
              </a:rPr>
              <a:t>ARMv8.2, </a:t>
            </a:r>
            <a:r>
              <a:rPr lang="zh-CN" altLang="en-US" sz="1050" kern="0" dirty="0">
                <a:solidFill>
                  <a:srgbClr val="000000"/>
                </a:solidFill>
                <a:latin typeface="宋体" panose="02010600030101010101" pitchFamily="2" charset="-122"/>
              </a:rPr>
              <a:t>最高主频达</a:t>
            </a:r>
            <a:r>
              <a:rPr lang="en-US" altLang="zh-CN" sz="1050" kern="0" dirty="0">
                <a:solidFill>
                  <a:srgbClr val="000000"/>
                </a:solidFill>
                <a:latin typeface="宋体" panose="02010600030101010101" pitchFamily="2" charset="-122"/>
              </a:rPr>
              <a:t>3.0GHz</a:t>
            </a:r>
          </a:p>
          <a:p>
            <a:pPr lvl="1" fontAlgn="t">
              <a:spcBef>
                <a:spcPct val="0"/>
              </a:spcBef>
              <a:spcAft>
                <a:spcPct val="0"/>
              </a:spcAft>
            </a:pPr>
            <a:r>
              <a:rPr lang="zh-CN" altLang="en-US" sz="1050" kern="0" dirty="0">
                <a:solidFill>
                  <a:srgbClr val="000000"/>
                </a:solidFill>
                <a:latin typeface="宋体" panose="02010600030101010101" pitchFamily="2" charset="-122"/>
              </a:rPr>
              <a:t>每核集成</a:t>
            </a:r>
            <a:r>
              <a:rPr lang="en-US" altLang="zh-CN" sz="1050" kern="0" dirty="0">
                <a:solidFill>
                  <a:srgbClr val="000000"/>
                </a:solidFill>
                <a:latin typeface="宋体" panose="02010600030101010101" pitchFamily="2" charset="-122"/>
              </a:rPr>
              <a:t>64KB L1 I/D </a:t>
            </a:r>
            <a:r>
              <a:rPr lang="zh-CN" altLang="en-US" sz="1050" kern="0" dirty="0">
                <a:solidFill>
                  <a:srgbClr val="000000"/>
                </a:solidFill>
                <a:latin typeface="宋体" panose="02010600030101010101" pitchFamily="2" charset="-122"/>
              </a:rPr>
              <a:t>缓存</a:t>
            </a:r>
            <a:endParaRPr lang="en-US" altLang="zh-CN" sz="1050" kern="0" dirty="0">
              <a:solidFill>
                <a:srgbClr val="000000"/>
              </a:solidFill>
              <a:latin typeface="宋体" panose="02010600030101010101" pitchFamily="2" charset="-122"/>
            </a:endParaRPr>
          </a:p>
          <a:p>
            <a:pPr lvl="1" fontAlgn="t">
              <a:spcBef>
                <a:spcPct val="0"/>
              </a:spcBef>
              <a:spcAft>
                <a:spcPct val="0"/>
              </a:spcAft>
            </a:pPr>
            <a:r>
              <a:rPr lang="zh-CN" altLang="en-US" sz="1050" kern="0" dirty="0">
                <a:solidFill>
                  <a:srgbClr val="000000"/>
                </a:solidFill>
                <a:latin typeface="宋体" panose="02010600030101010101" pitchFamily="2" charset="-122"/>
              </a:rPr>
              <a:t>每核独享</a:t>
            </a:r>
            <a:r>
              <a:rPr lang="en-US" altLang="zh-CN" sz="1050" kern="0" dirty="0">
                <a:solidFill>
                  <a:srgbClr val="000000"/>
                </a:solidFill>
                <a:latin typeface="宋体" panose="02010600030101010101" pitchFamily="2" charset="-122"/>
              </a:rPr>
              <a:t> 512KB L2 </a:t>
            </a:r>
            <a:r>
              <a:rPr lang="zh-CN" altLang="en-US" sz="1050" kern="0" dirty="0">
                <a:solidFill>
                  <a:srgbClr val="000000"/>
                </a:solidFill>
                <a:latin typeface="宋体" panose="02010600030101010101" pitchFamily="2" charset="-122"/>
              </a:rPr>
              <a:t>缓存，单芯片共享</a:t>
            </a:r>
            <a:r>
              <a:rPr lang="en-US" altLang="zh-CN" sz="1050" kern="0" dirty="0">
                <a:solidFill>
                  <a:srgbClr val="000000"/>
                </a:solidFill>
                <a:latin typeface="宋体" panose="02010600030101010101" pitchFamily="2" charset="-122"/>
              </a:rPr>
              <a:t>48-64MB L3</a:t>
            </a:r>
            <a:r>
              <a:rPr lang="zh-CN" altLang="en-US" sz="1050" kern="0" dirty="0">
                <a:solidFill>
                  <a:srgbClr val="000000"/>
                </a:solidFill>
                <a:latin typeface="宋体" panose="02010600030101010101" pitchFamily="2" charset="-122"/>
              </a:rPr>
              <a:t>缓存</a:t>
            </a:r>
            <a:endParaRPr lang="en-US" altLang="zh-CN" sz="1050" kern="0" dirty="0">
              <a:solidFill>
                <a:srgbClr val="000000"/>
              </a:solidFill>
              <a:latin typeface="宋体" panose="02010600030101010101" pitchFamily="2" charset="-122"/>
            </a:endParaRPr>
          </a:p>
          <a:p>
            <a:pPr marL="257061" indent="-257061" fontAlgn="t">
              <a:spcBef>
                <a:spcPct val="20000"/>
              </a:spcBef>
              <a:buSzPct val="80000"/>
              <a:buFont typeface="Wingdings" panose="05000000000000000000" pitchFamily="2" charset="2"/>
              <a:buChar char="p"/>
            </a:pPr>
            <a:r>
              <a:rPr lang="en-US" altLang="zh-CN" sz="1200" kern="0" dirty="0">
                <a:solidFill>
                  <a:srgbClr val="000000"/>
                </a:solidFill>
                <a:latin typeface="宋体" panose="02010600030101010101" pitchFamily="2" charset="-122"/>
                <a:cs typeface="Arial" pitchFamily="34" charset="0"/>
              </a:rPr>
              <a:t>8×DDR4</a:t>
            </a:r>
            <a:r>
              <a:rPr lang="zh-CN" altLang="en-US" sz="1200" kern="0" dirty="0">
                <a:solidFill>
                  <a:srgbClr val="000000"/>
                </a:solidFill>
                <a:latin typeface="宋体" panose="02010600030101010101" pitchFamily="2" charset="-122"/>
                <a:cs typeface="Arial" pitchFamily="34" charset="0"/>
              </a:rPr>
              <a:t>控制器</a:t>
            </a:r>
            <a:r>
              <a:rPr lang="en-US" altLang="zh-CN" sz="1200" kern="0" dirty="0">
                <a:solidFill>
                  <a:srgbClr val="000000"/>
                </a:solidFill>
                <a:latin typeface="宋体" panose="02010600030101010101" pitchFamily="2" charset="-122"/>
                <a:cs typeface="Arial" pitchFamily="34" charset="0"/>
              </a:rPr>
              <a:t>@2933MT/s</a:t>
            </a:r>
          </a:p>
          <a:p>
            <a:pPr marL="257061" indent="-257061" fontAlgn="t">
              <a:spcBef>
                <a:spcPct val="20000"/>
              </a:spcBef>
              <a:buSzPct val="80000"/>
              <a:buFont typeface="Wingdings" panose="05000000000000000000" pitchFamily="2" charset="2"/>
              <a:buChar char="p"/>
            </a:pPr>
            <a:r>
              <a:rPr lang="zh-CN" altLang="en-US" sz="1200" kern="0" dirty="0">
                <a:solidFill>
                  <a:srgbClr val="000000"/>
                </a:solidFill>
                <a:latin typeface="宋体" panose="02010600030101010101" pitchFamily="2" charset="-122"/>
                <a:cs typeface="Arial" pitchFamily="34" charset="0"/>
              </a:rPr>
              <a:t>集成</a:t>
            </a:r>
            <a:r>
              <a:rPr lang="en-US" altLang="zh-CN" sz="1200" kern="0" dirty="0">
                <a:solidFill>
                  <a:srgbClr val="000000"/>
                </a:solidFill>
                <a:latin typeface="宋体" panose="02010600030101010101" pitchFamily="2" charset="-122"/>
                <a:cs typeface="Arial" pitchFamily="34" charset="0"/>
              </a:rPr>
              <a:t>PCIe/SAS</a:t>
            </a:r>
            <a:r>
              <a:rPr lang="zh-CN" altLang="en-US" sz="1200" kern="0" dirty="0">
                <a:solidFill>
                  <a:srgbClr val="000000"/>
                </a:solidFill>
                <a:latin typeface="宋体" panose="02010600030101010101" pitchFamily="2" charset="-122"/>
                <a:cs typeface="Arial" pitchFamily="34" charset="0"/>
              </a:rPr>
              <a:t>接口</a:t>
            </a:r>
            <a:endParaRPr lang="en-US" altLang="zh-CN" sz="1200" kern="0" dirty="0">
              <a:solidFill>
                <a:srgbClr val="000000"/>
              </a:solidFill>
              <a:latin typeface="宋体" panose="02010600030101010101" pitchFamily="2" charset="-122"/>
              <a:cs typeface="Arial" pitchFamily="34" charset="0"/>
            </a:endParaRPr>
          </a:p>
          <a:p>
            <a:pPr lvl="1" fontAlgn="t">
              <a:spcBef>
                <a:spcPct val="0"/>
              </a:spcBef>
              <a:spcAft>
                <a:spcPct val="0"/>
              </a:spcAft>
            </a:pPr>
            <a:r>
              <a:rPr lang="zh-CN" altLang="en-US" sz="1050" kern="0" dirty="0">
                <a:solidFill>
                  <a:srgbClr val="000000"/>
                </a:solidFill>
                <a:latin typeface="宋体" panose="02010600030101010101" pitchFamily="2" charset="-122"/>
              </a:rPr>
              <a:t>支持</a:t>
            </a:r>
            <a:r>
              <a:rPr lang="en-US" altLang="zh-CN" sz="1050" kern="0" dirty="0">
                <a:solidFill>
                  <a:srgbClr val="000000"/>
                </a:solidFill>
                <a:latin typeface="宋体" panose="02010600030101010101" pitchFamily="2" charset="-122"/>
              </a:rPr>
              <a:t>PCIe 4.0</a:t>
            </a:r>
            <a:r>
              <a:rPr lang="zh-CN" altLang="en-US" sz="1050" kern="0" dirty="0">
                <a:solidFill>
                  <a:srgbClr val="000000"/>
                </a:solidFill>
                <a:latin typeface="宋体" panose="02010600030101010101" pitchFamily="2" charset="-122"/>
              </a:rPr>
              <a:t>，向下兼容</a:t>
            </a:r>
            <a:r>
              <a:rPr lang="en-US" altLang="zh-CN" sz="1050" kern="0" dirty="0">
                <a:solidFill>
                  <a:srgbClr val="000000"/>
                </a:solidFill>
                <a:latin typeface="宋体" panose="02010600030101010101" pitchFamily="2" charset="-122"/>
              </a:rPr>
              <a:t>PCIe 3.0/2.0/1.0</a:t>
            </a:r>
          </a:p>
          <a:p>
            <a:pPr lvl="1" fontAlgn="t">
              <a:spcBef>
                <a:spcPct val="0"/>
              </a:spcBef>
              <a:spcAft>
                <a:spcPct val="0"/>
              </a:spcAft>
            </a:pPr>
            <a:r>
              <a:rPr lang="zh-CN" altLang="en-US" sz="1050" kern="0" dirty="0">
                <a:solidFill>
                  <a:srgbClr val="000000"/>
                </a:solidFill>
                <a:latin typeface="宋体" panose="02010600030101010101" pitchFamily="2" charset="-122"/>
              </a:rPr>
              <a:t>支持</a:t>
            </a:r>
            <a:r>
              <a:rPr lang="en-US" altLang="zh-CN" sz="1050" kern="0" dirty="0">
                <a:solidFill>
                  <a:srgbClr val="000000"/>
                </a:solidFill>
                <a:latin typeface="宋体" panose="02010600030101010101" pitchFamily="2" charset="-122"/>
              </a:rPr>
              <a:t>x16,x8,x4,x2,x1 PCIe 4.0, </a:t>
            </a:r>
            <a:r>
              <a:rPr lang="zh-CN" altLang="en-US" sz="1050" kern="0" dirty="0">
                <a:solidFill>
                  <a:srgbClr val="000000"/>
                </a:solidFill>
                <a:latin typeface="宋体" panose="02010600030101010101" pitchFamily="2" charset="-122"/>
              </a:rPr>
              <a:t>集成</a:t>
            </a:r>
            <a:r>
              <a:rPr lang="en-US" altLang="zh-CN" sz="1050" kern="0" dirty="0">
                <a:solidFill>
                  <a:srgbClr val="000000"/>
                </a:solidFill>
                <a:latin typeface="宋体" panose="02010600030101010101" pitchFamily="2" charset="-122"/>
              </a:rPr>
              <a:t>20 PCIe</a:t>
            </a:r>
            <a:r>
              <a:rPr lang="zh-CN" altLang="en-US" sz="1050" kern="0" dirty="0">
                <a:solidFill>
                  <a:srgbClr val="000000"/>
                </a:solidFill>
                <a:latin typeface="宋体" panose="02010600030101010101" pitchFamily="2" charset="-122"/>
              </a:rPr>
              <a:t>控制器</a:t>
            </a:r>
            <a:endParaRPr lang="en-US" altLang="zh-CN" sz="1050" kern="0" dirty="0">
              <a:solidFill>
                <a:srgbClr val="000000"/>
              </a:solidFill>
              <a:latin typeface="宋体" panose="02010600030101010101" pitchFamily="2" charset="-122"/>
            </a:endParaRPr>
          </a:p>
          <a:p>
            <a:pPr lvl="1" fontAlgn="t">
              <a:spcBef>
                <a:spcPct val="0"/>
              </a:spcBef>
              <a:spcAft>
                <a:spcPct val="0"/>
              </a:spcAft>
            </a:pPr>
            <a:r>
              <a:rPr lang="zh-CN" altLang="en-US" sz="1050" kern="0" dirty="0">
                <a:solidFill>
                  <a:srgbClr val="000000"/>
                </a:solidFill>
                <a:latin typeface="宋体" panose="02010600030101010101" pitchFamily="2" charset="-122"/>
              </a:rPr>
              <a:t>支持</a:t>
            </a:r>
            <a:r>
              <a:rPr lang="en-US" altLang="zh-CN" sz="1050" kern="0" dirty="0">
                <a:solidFill>
                  <a:srgbClr val="000000"/>
                </a:solidFill>
                <a:latin typeface="宋体" panose="02010600030101010101" pitchFamily="2" charset="-122"/>
              </a:rPr>
              <a:t>16×SAS/SATA 3.0</a:t>
            </a:r>
            <a:r>
              <a:rPr lang="zh-CN" altLang="en-US" sz="1050" kern="0" dirty="0">
                <a:solidFill>
                  <a:srgbClr val="000000"/>
                </a:solidFill>
                <a:latin typeface="宋体" panose="02010600030101010101" pitchFamily="2" charset="-122"/>
              </a:rPr>
              <a:t>控制器</a:t>
            </a:r>
            <a:endParaRPr lang="en-US" altLang="zh-CN" sz="1050" kern="0" dirty="0">
              <a:solidFill>
                <a:srgbClr val="000000"/>
              </a:solidFill>
              <a:latin typeface="宋体" panose="02010600030101010101" pitchFamily="2" charset="-122"/>
            </a:endParaRPr>
          </a:p>
          <a:p>
            <a:pPr marL="257061" indent="-257061" fontAlgn="t">
              <a:spcBef>
                <a:spcPct val="20000"/>
              </a:spcBef>
              <a:buSzPct val="80000"/>
              <a:buFont typeface="Wingdings" panose="05000000000000000000" pitchFamily="2" charset="2"/>
              <a:buChar char="p"/>
            </a:pPr>
            <a:r>
              <a:rPr lang="zh-CN" altLang="en-US" sz="1200" kern="0" dirty="0">
                <a:solidFill>
                  <a:srgbClr val="000000"/>
                </a:solidFill>
                <a:latin typeface="宋体" panose="02010600030101010101" pitchFamily="2" charset="-122"/>
                <a:cs typeface="Arial" pitchFamily="34" charset="0"/>
              </a:rPr>
              <a:t>支持</a:t>
            </a:r>
            <a:r>
              <a:rPr lang="en-US" altLang="zh-CN" sz="1200" kern="0" dirty="0">
                <a:solidFill>
                  <a:srgbClr val="000000"/>
                </a:solidFill>
                <a:latin typeface="宋体" panose="02010600030101010101" pitchFamily="2" charset="-122"/>
                <a:cs typeface="Arial" pitchFamily="34" charset="0"/>
              </a:rPr>
              <a:t>CCIX</a:t>
            </a:r>
            <a:r>
              <a:rPr lang="zh-CN" altLang="en-US" sz="1200" kern="0" dirty="0">
                <a:solidFill>
                  <a:srgbClr val="000000"/>
                </a:solidFill>
                <a:latin typeface="宋体" panose="02010600030101010101" pitchFamily="2" charset="-122"/>
                <a:cs typeface="Arial" pitchFamily="34" charset="0"/>
              </a:rPr>
              <a:t>接口，支持加速器的缓存一致性</a:t>
            </a:r>
            <a:endParaRPr lang="en-US" altLang="zh-CN" sz="1200" kern="0" dirty="0">
              <a:solidFill>
                <a:srgbClr val="000000"/>
              </a:solidFill>
              <a:latin typeface="宋体" panose="02010600030101010101" pitchFamily="2" charset="-122"/>
              <a:cs typeface="Arial" pitchFamily="34" charset="0"/>
            </a:endParaRPr>
          </a:p>
          <a:p>
            <a:pPr marL="257061" indent="-257061" fontAlgn="t">
              <a:spcBef>
                <a:spcPct val="20000"/>
              </a:spcBef>
              <a:buSzPct val="80000"/>
              <a:buFont typeface="Wingdings" panose="05000000000000000000" pitchFamily="2" charset="2"/>
              <a:buChar char="p"/>
            </a:pPr>
            <a:r>
              <a:rPr lang="zh-CN" altLang="en-US" sz="1200" kern="0" dirty="0">
                <a:solidFill>
                  <a:srgbClr val="000000"/>
                </a:solidFill>
                <a:latin typeface="宋体" panose="02010600030101010101" pitchFamily="2" charset="-122"/>
                <a:cs typeface="Arial" pitchFamily="34" charset="0"/>
              </a:rPr>
              <a:t>支持</a:t>
            </a:r>
            <a:r>
              <a:rPr lang="en-US" altLang="zh-CN" sz="1200" kern="0" dirty="0">
                <a:solidFill>
                  <a:srgbClr val="000000"/>
                </a:solidFill>
                <a:latin typeface="宋体" panose="02010600030101010101" pitchFamily="2" charset="-122"/>
                <a:cs typeface="Arial" pitchFamily="34" charset="0"/>
              </a:rPr>
              <a:t>2×100G RoCE v2, </a:t>
            </a:r>
            <a:r>
              <a:rPr lang="zh-CN" altLang="en-US" sz="1200" kern="0" dirty="0">
                <a:solidFill>
                  <a:srgbClr val="000000"/>
                </a:solidFill>
                <a:latin typeface="宋体" panose="02010600030101010101" pitchFamily="2" charset="-122"/>
                <a:cs typeface="Arial" pitchFamily="34" charset="0"/>
              </a:rPr>
              <a:t>支持</a:t>
            </a:r>
            <a:r>
              <a:rPr lang="en-US" altLang="zh-CN" sz="1200" kern="0" dirty="0">
                <a:solidFill>
                  <a:srgbClr val="000000"/>
                </a:solidFill>
                <a:latin typeface="宋体" panose="02010600030101010101" pitchFamily="2" charset="-122"/>
                <a:cs typeface="Arial" pitchFamily="34" charset="0"/>
              </a:rPr>
              <a:t>25GE/50GE/100GE</a:t>
            </a:r>
            <a:r>
              <a:rPr lang="zh-CN" altLang="en-US" sz="1200" kern="0" dirty="0">
                <a:solidFill>
                  <a:srgbClr val="000000"/>
                </a:solidFill>
                <a:latin typeface="宋体" panose="02010600030101010101" pitchFamily="2" charset="-122"/>
                <a:cs typeface="Arial" pitchFamily="34" charset="0"/>
              </a:rPr>
              <a:t>标准</a:t>
            </a:r>
            <a:r>
              <a:rPr lang="en-US" altLang="zh-CN" sz="1200" kern="0" dirty="0">
                <a:solidFill>
                  <a:srgbClr val="000000"/>
                </a:solidFill>
                <a:latin typeface="宋体" panose="02010600030101010101" pitchFamily="2" charset="-122"/>
                <a:cs typeface="Arial" pitchFamily="34" charset="0"/>
              </a:rPr>
              <a:t>NIC</a:t>
            </a:r>
          </a:p>
          <a:p>
            <a:pPr marL="257061" indent="-257061" fontAlgn="t">
              <a:spcBef>
                <a:spcPct val="20000"/>
              </a:spcBef>
              <a:buSzPct val="80000"/>
              <a:buFont typeface="Wingdings" panose="05000000000000000000" pitchFamily="2" charset="2"/>
              <a:buChar char="p"/>
            </a:pPr>
            <a:r>
              <a:rPr lang="zh-CN" altLang="en-US" sz="1200" kern="0" dirty="0">
                <a:solidFill>
                  <a:srgbClr val="000000"/>
                </a:solidFill>
                <a:latin typeface="宋体" panose="02010600030101010101" pitchFamily="2" charset="-122"/>
                <a:cs typeface="Arial" pitchFamily="34" charset="0"/>
              </a:rPr>
              <a:t>支持</a:t>
            </a:r>
            <a:r>
              <a:rPr lang="en-US" altLang="zh-CN" sz="1200" kern="0" dirty="0">
                <a:solidFill>
                  <a:srgbClr val="000000"/>
                </a:solidFill>
                <a:latin typeface="宋体" panose="02010600030101010101" pitchFamily="2" charset="-122"/>
                <a:cs typeface="Arial" pitchFamily="34" charset="0"/>
              </a:rPr>
              <a:t>2P/4P</a:t>
            </a:r>
            <a:r>
              <a:rPr lang="zh-CN" altLang="en-US" sz="1200" kern="0" dirty="0">
                <a:solidFill>
                  <a:srgbClr val="000000"/>
                </a:solidFill>
                <a:latin typeface="宋体" panose="02010600030101010101" pitchFamily="2" charset="-122"/>
                <a:cs typeface="Arial" pitchFamily="34" charset="0"/>
              </a:rPr>
              <a:t>扩展</a:t>
            </a:r>
            <a:endParaRPr lang="en-US" altLang="zh-CN" sz="1200" kern="0" dirty="0">
              <a:solidFill>
                <a:srgbClr val="000000"/>
              </a:solidFill>
              <a:latin typeface="宋体" panose="02010600030101010101" pitchFamily="2" charset="-122"/>
              <a:cs typeface="Arial" pitchFamily="34" charset="0"/>
            </a:endParaRPr>
          </a:p>
          <a:p>
            <a:pPr marL="257061" indent="-257061" fontAlgn="t">
              <a:spcBef>
                <a:spcPct val="20000"/>
              </a:spcBef>
              <a:buSzPct val="80000"/>
              <a:buFont typeface="Wingdings" panose="05000000000000000000" pitchFamily="2" charset="2"/>
              <a:buChar char="p"/>
            </a:pPr>
            <a:r>
              <a:rPr lang="zh-CN" altLang="en-US" sz="1200" kern="0" dirty="0">
                <a:solidFill>
                  <a:srgbClr val="000000"/>
                </a:solidFill>
                <a:latin typeface="宋体" panose="02010600030101010101" pitchFamily="2" charset="-122"/>
                <a:cs typeface="Arial" pitchFamily="34" charset="0"/>
              </a:rPr>
              <a:t>封装大小</a:t>
            </a:r>
            <a:r>
              <a:rPr lang="en-US" altLang="zh-CN" sz="1200" kern="0" dirty="0">
                <a:solidFill>
                  <a:srgbClr val="000000"/>
                </a:solidFill>
                <a:latin typeface="宋体" panose="02010600030101010101" pitchFamily="2" charset="-122"/>
                <a:cs typeface="Arial" pitchFamily="34" charset="0"/>
              </a:rPr>
              <a:t>: 60mm×75mm</a:t>
            </a:r>
            <a:endParaRPr lang="zh-CN" altLang="en-US" sz="1200" kern="0" dirty="0">
              <a:solidFill>
                <a:srgbClr val="000000"/>
              </a:solidFill>
              <a:latin typeface="宋体" panose="02010600030101010101" pitchFamily="2" charset="-122"/>
              <a:cs typeface="Arial" pitchFamily="34" charset="0"/>
            </a:endParaRPr>
          </a:p>
        </p:txBody>
      </p:sp>
      <p:sp>
        <p:nvSpPr>
          <p:cNvPr id="2" name="标题 1"/>
          <p:cNvSpPr>
            <a:spLocks noGrp="1"/>
          </p:cNvSpPr>
          <p:nvPr>
            <p:ph type="title"/>
          </p:nvPr>
        </p:nvSpPr>
        <p:spPr>
          <a:xfrm>
            <a:off x="604578" y="404664"/>
            <a:ext cx="8046244" cy="485982"/>
          </a:xfrm>
        </p:spPr>
        <p:txBody>
          <a:bodyPr>
            <a:normAutofit/>
          </a:bodyPr>
          <a:lstStyle/>
          <a:p>
            <a:pPr eaLnBrk="1" hangingPunct="1"/>
            <a:r>
              <a:rPr lang="zh-CN" altLang="en-US" sz="3100" b="1" dirty="0">
                <a:solidFill>
                  <a:srgbClr val="0000FF"/>
                </a:solidFill>
                <a:latin typeface="+mj-lt"/>
                <a:ea typeface="+mj-ea"/>
              </a:rPr>
              <a:t>鲲鹏</a:t>
            </a:r>
            <a:r>
              <a:rPr lang="en-US" altLang="zh-CN" sz="3100" b="1" dirty="0">
                <a:solidFill>
                  <a:srgbClr val="0000FF"/>
                </a:solidFill>
                <a:latin typeface="+mj-lt"/>
                <a:ea typeface="+mj-ea"/>
              </a:rPr>
              <a:t>920</a:t>
            </a:r>
            <a:r>
              <a:rPr lang="zh-CN" altLang="en-US" sz="3100" b="1" dirty="0">
                <a:solidFill>
                  <a:srgbClr val="0000FF"/>
                </a:solidFill>
                <a:latin typeface="+mj-lt"/>
                <a:ea typeface="+mj-ea"/>
              </a:rPr>
              <a:t>系列芯片规格</a:t>
            </a:r>
          </a:p>
        </p:txBody>
      </p:sp>
      <p:pic>
        <p:nvPicPr>
          <p:cNvPr id="3" name="图片 2"/>
          <p:cNvPicPr>
            <a:picLocks noChangeAspect="1"/>
          </p:cNvPicPr>
          <p:nvPr/>
        </p:nvPicPr>
        <p:blipFill>
          <a:blip r:embed="rId3"/>
          <a:stretch>
            <a:fillRect/>
          </a:stretch>
        </p:blipFill>
        <p:spPr>
          <a:xfrm>
            <a:off x="604578" y="1845610"/>
            <a:ext cx="3999035" cy="3410549"/>
          </a:xfrm>
          <a:prstGeom prst="rect">
            <a:avLst/>
          </a:prstGeom>
        </p:spPr>
      </p:pic>
    </p:spTree>
    <p:extLst>
      <p:ext uri="{BB962C8B-B14F-4D97-AF65-F5344CB8AC3E}">
        <p14:creationId xmlns:p14="http://schemas.microsoft.com/office/powerpoint/2010/main" val="18240463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416283"/>
            <a:ext cx="8046244" cy="485982"/>
          </a:xfrm>
        </p:spPr>
        <p:txBody>
          <a:bodyPr>
            <a:normAutofit/>
          </a:bodyPr>
          <a:lstStyle/>
          <a:p>
            <a:pPr eaLnBrk="1" hangingPunct="1"/>
            <a:r>
              <a:rPr lang="zh-CN" altLang="zh-CN" sz="3100" b="1" dirty="0">
                <a:solidFill>
                  <a:srgbClr val="0000FF"/>
                </a:solidFill>
                <a:latin typeface="+mj-lt"/>
                <a:ea typeface="+mj-ea"/>
              </a:rPr>
              <a:t>鲲鹏</a:t>
            </a:r>
            <a:r>
              <a:rPr lang="en-US" altLang="zh-CN" sz="3100" b="1" dirty="0">
                <a:solidFill>
                  <a:srgbClr val="0000FF"/>
                </a:solidFill>
                <a:latin typeface="+mj-lt"/>
                <a:ea typeface="+mj-ea"/>
              </a:rPr>
              <a:t>920</a:t>
            </a:r>
            <a:r>
              <a:rPr lang="zh-CN" altLang="zh-CN" sz="3100" b="1" dirty="0">
                <a:solidFill>
                  <a:srgbClr val="0000FF"/>
                </a:solidFill>
                <a:latin typeface="+mj-lt"/>
                <a:ea typeface="+mj-ea"/>
              </a:rPr>
              <a:t>系列</a:t>
            </a:r>
            <a:r>
              <a:rPr lang="zh-CN" altLang="en-US" sz="3100" b="1" dirty="0">
                <a:solidFill>
                  <a:srgbClr val="0000FF"/>
                </a:solidFill>
                <a:latin typeface="+mj-lt"/>
                <a:ea typeface="+mj-ea"/>
              </a:rPr>
              <a:t>芯片架构 </a:t>
            </a:r>
            <a:r>
              <a:rPr lang="en-US" altLang="zh-CN" sz="3100" b="1" dirty="0">
                <a:solidFill>
                  <a:srgbClr val="0000FF"/>
                </a:solidFill>
                <a:latin typeface="+mj-lt"/>
                <a:ea typeface="+mj-ea"/>
              </a:rPr>
              <a:t>– </a:t>
            </a:r>
            <a:r>
              <a:rPr lang="zh-CN" altLang="en-US" sz="3100" b="1" dirty="0">
                <a:solidFill>
                  <a:srgbClr val="0000FF"/>
                </a:solidFill>
                <a:latin typeface="+mj-lt"/>
                <a:ea typeface="+mj-ea"/>
              </a:rPr>
              <a:t>乐高架构</a:t>
            </a:r>
            <a:r>
              <a:rPr lang="en-US" altLang="zh-CN" sz="3100" b="1" dirty="0">
                <a:solidFill>
                  <a:srgbClr val="0000FF"/>
                </a:solidFill>
                <a:latin typeface="+mj-lt"/>
                <a:ea typeface="+mj-ea"/>
              </a:rPr>
              <a:t> (1)</a:t>
            </a:r>
            <a:endParaRPr lang="zh-CN" altLang="en-US" sz="3100" b="1" dirty="0">
              <a:solidFill>
                <a:srgbClr val="0000FF"/>
              </a:solidFill>
              <a:latin typeface="+mj-lt"/>
              <a:ea typeface="+mj-ea"/>
            </a:endParaRPr>
          </a:p>
        </p:txBody>
      </p:sp>
      <p:sp>
        <p:nvSpPr>
          <p:cNvPr id="4" name="日期占位符 3"/>
          <p:cNvSpPr>
            <a:spLocks noGrp="1"/>
          </p:cNvSpPr>
          <p:nvPr>
            <p:ph type="dt" sz="half" idx="4294967295"/>
          </p:nvPr>
        </p:nvSpPr>
        <p:spPr>
          <a:xfrm>
            <a:off x="8087916" y="5659041"/>
            <a:ext cx="1056084" cy="826294"/>
          </a:xfrm>
          <a:prstGeom prst="rect">
            <a:avLst/>
          </a:prstGeom>
        </p:spPr>
        <p:txBody>
          <a:bodyPr/>
          <a:lstStyle/>
          <a:p>
            <a:endParaRPr lang="de-DE" altLang="zh-CN" dirty="0">
              <a:latin typeface="宋体" panose="02010600030101010101" pitchFamily="2" charset="-122"/>
            </a:endParaRPr>
          </a:p>
          <a:p>
            <a:r>
              <a:rPr lang="de-DE" altLang="zh-CN" dirty="0">
                <a:latin typeface="宋体" panose="02010600030101010101" pitchFamily="2" charset="-122"/>
              </a:rPr>
              <a:t>Page </a:t>
            </a:r>
            <a:fld id="{96928786-0BA1-4E41-A94E-15DD66ED3DA9}" type="slidenum">
              <a:rPr lang="de-DE" altLang="zh-CN" smtClean="0">
                <a:latin typeface="宋体" panose="02010600030101010101" pitchFamily="2" charset="-122"/>
              </a:rPr>
              <a:pPr/>
              <a:t>47</a:t>
            </a:fld>
            <a:endParaRPr lang="en-GB" altLang="zh-CN" dirty="0">
              <a:latin typeface="宋体" panose="02010600030101010101" pitchFamily="2" charset="-122"/>
            </a:endParaRPr>
          </a:p>
        </p:txBody>
      </p:sp>
      <p:sp>
        <p:nvSpPr>
          <p:cNvPr id="6" name="文本框 5"/>
          <p:cNvSpPr txBox="1"/>
          <p:nvPr/>
        </p:nvSpPr>
        <p:spPr>
          <a:xfrm>
            <a:off x="533261" y="1800559"/>
            <a:ext cx="3101962" cy="553998"/>
          </a:xfrm>
          <a:prstGeom prst="rect">
            <a:avLst/>
          </a:prstGeom>
          <a:noFill/>
        </p:spPr>
        <p:txBody>
          <a:bodyPr wrap="square" rtlCol="0">
            <a:spAutoFit/>
          </a:bodyPr>
          <a:lstStyle/>
          <a:p>
            <a:r>
              <a:rPr lang="en-US" altLang="zh-CN" sz="1500" dirty="0">
                <a:latin typeface="宋体" panose="02010600030101010101" pitchFamily="2" charset="-122"/>
              </a:rPr>
              <a:t>Intel Skylake</a:t>
            </a:r>
            <a:r>
              <a:rPr lang="zh-CN" altLang="en-US" sz="1500" dirty="0">
                <a:latin typeface="宋体" panose="02010600030101010101" pitchFamily="2" charset="-122"/>
              </a:rPr>
              <a:t>芯片为一个</a:t>
            </a:r>
            <a:r>
              <a:rPr lang="en-US" altLang="zh-CN" sz="1500" dirty="0">
                <a:latin typeface="宋体" panose="02010600030101010101" pitchFamily="2" charset="-122"/>
              </a:rPr>
              <a:t>die</a:t>
            </a:r>
            <a:r>
              <a:rPr lang="zh-CN" altLang="en-US" sz="1500" dirty="0">
                <a:latin typeface="宋体" panose="02010600030101010101" pitchFamily="2" charset="-122"/>
              </a:rPr>
              <a:t>，片内通过</a:t>
            </a:r>
            <a:r>
              <a:rPr lang="en-US" altLang="zh-CN" sz="1500" dirty="0">
                <a:latin typeface="宋体" panose="02010600030101010101" pitchFamily="2" charset="-122"/>
              </a:rPr>
              <a:t>mesh</a:t>
            </a:r>
            <a:r>
              <a:rPr lang="zh-CN" altLang="en-US" sz="1500" dirty="0">
                <a:latin typeface="宋体" panose="02010600030101010101" pitchFamily="2" charset="-122"/>
              </a:rPr>
              <a:t>相互通信</a:t>
            </a:r>
          </a:p>
        </p:txBody>
      </p:sp>
      <p:grpSp>
        <p:nvGrpSpPr>
          <p:cNvPr id="19" name="组合 18"/>
          <p:cNvGrpSpPr/>
          <p:nvPr/>
        </p:nvGrpSpPr>
        <p:grpSpPr>
          <a:xfrm>
            <a:off x="4378437" y="2405495"/>
            <a:ext cx="4216685" cy="2355253"/>
            <a:chOff x="5839436" y="2152092"/>
            <a:chExt cx="5713778" cy="3030900"/>
          </a:xfrm>
        </p:grpSpPr>
        <p:pic>
          <p:nvPicPr>
            <p:cNvPr id="8" name="图片 7"/>
            <p:cNvPicPr>
              <a:picLocks noChangeAspect="1"/>
            </p:cNvPicPr>
            <p:nvPr/>
          </p:nvPicPr>
          <p:blipFill>
            <a:blip r:embed="rId2"/>
            <a:stretch>
              <a:fillRect/>
            </a:stretch>
          </p:blipFill>
          <p:spPr>
            <a:xfrm>
              <a:off x="6986588" y="2152095"/>
              <a:ext cx="1709737" cy="3030897"/>
            </a:xfrm>
            <a:prstGeom prst="rect">
              <a:avLst/>
            </a:prstGeom>
            <a:ln>
              <a:solidFill>
                <a:schemeClr val="tx1"/>
              </a:solidFill>
            </a:ln>
          </p:spPr>
        </p:pic>
        <p:pic>
          <p:nvPicPr>
            <p:cNvPr id="9" name="图片 8"/>
            <p:cNvPicPr>
              <a:picLocks noChangeAspect="1"/>
            </p:cNvPicPr>
            <p:nvPr/>
          </p:nvPicPr>
          <p:blipFill>
            <a:blip r:embed="rId2"/>
            <a:stretch>
              <a:fillRect/>
            </a:stretch>
          </p:blipFill>
          <p:spPr>
            <a:xfrm>
              <a:off x="8696325" y="2152094"/>
              <a:ext cx="1709737" cy="3030897"/>
            </a:xfrm>
            <a:prstGeom prst="rect">
              <a:avLst/>
            </a:prstGeom>
            <a:ln>
              <a:solidFill>
                <a:schemeClr val="tx1"/>
              </a:solidFill>
            </a:ln>
          </p:spPr>
        </p:pic>
        <p:pic>
          <p:nvPicPr>
            <p:cNvPr id="10" name="图片 9"/>
            <p:cNvPicPr>
              <a:picLocks noChangeAspect="1"/>
            </p:cNvPicPr>
            <p:nvPr/>
          </p:nvPicPr>
          <p:blipFill>
            <a:blip r:embed="rId3"/>
            <a:stretch>
              <a:fillRect/>
            </a:stretch>
          </p:blipFill>
          <p:spPr>
            <a:xfrm>
              <a:off x="10406062" y="2152093"/>
              <a:ext cx="1147152" cy="3030897"/>
            </a:xfrm>
            <a:prstGeom prst="rect">
              <a:avLst/>
            </a:prstGeom>
            <a:ln>
              <a:solidFill>
                <a:schemeClr val="tx1"/>
              </a:solidFill>
            </a:ln>
          </p:spPr>
        </p:pic>
        <p:pic>
          <p:nvPicPr>
            <p:cNvPr id="11" name="图片 10"/>
            <p:cNvPicPr>
              <a:picLocks noChangeAspect="1"/>
            </p:cNvPicPr>
            <p:nvPr/>
          </p:nvPicPr>
          <p:blipFill>
            <a:blip r:embed="rId3"/>
            <a:stretch>
              <a:fillRect/>
            </a:stretch>
          </p:blipFill>
          <p:spPr>
            <a:xfrm rot="10800000">
              <a:off x="5839436" y="2152092"/>
              <a:ext cx="1147152" cy="3030897"/>
            </a:xfrm>
            <a:prstGeom prst="rect">
              <a:avLst/>
            </a:prstGeom>
            <a:ln>
              <a:solidFill>
                <a:schemeClr val="tx1"/>
              </a:solidFill>
            </a:ln>
          </p:spPr>
        </p:pic>
      </p:grpSp>
      <p:sp>
        <p:nvSpPr>
          <p:cNvPr id="12" name="文本框 11"/>
          <p:cNvSpPr txBox="1"/>
          <p:nvPr/>
        </p:nvSpPr>
        <p:spPr>
          <a:xfrm>
            <a:off x="4328580" y="1800559"/>
            <a:ext cx="4334075" cy="553998"/>
          </a:xfrm>
          <a:prstGeom prst="rect">
            <a:avLst/>
          </a:prstGeom>
          <a:noFill/>
        </p:spPr>
        <p:txBody>
          <a:bodyPr wrap="square" rtlCol="0">
            <a:spAutoFit/>
          </a:bodyPr>
          <a:lstStyle/>
          <a:p>
            <a:r>
              <a:rPr lang="zh-CN" altLang="en-US" sz="1500" dirty="0">
                <a:latin typeface="宋体" panose="02010600030101010101" pitchFamily="2" charset="-122"/>
              </a:rPr>
              <a:t>鲲鹏</a:t>
            </a:r>
            <a:r>
              <a:rPr lang="en-US" altLang="zh-CN" sz="1500" dirty="0">
                <a:latin typeface="宋体" panose="02010600030101010101" pitchFamily="2" charset="-122"/>
              </a:rPr>
              <a:t>920</a:t>
            </a:r>
            <a:r>
              <a:rPr lang="zh-CN" altLang="en-US" sz="1500" dirty="0">
                <a:latin typeface="宋体" panose="02010600030101010101" pitchFamily="2" charset="-122"/>
              </a:rPr>
              <a:t>芯片采用乐高架构封装而成，</a:t>
            </a:r>
            <a:r>
              <a:rPr lang="en-US" altLang="zh-CN" sz="1500" dirty="0">
                <a:latin typeface="宋体" panose="02010600030101010101" pitchFamily="2" charset="-122"/>
              </a:rPr>
              <a:t>die</a:t>
            </a:r>
            <a:r>
              <a:rPr lang="zh-CN" altLang="en-US" sz="1500" dirty="0">
                <a:latin typeface="宋体" panose="02010600030101010101" pitchFamily="2" charset="-122"/>
              </a:rPr>
              <a:t>内有</a:t>
            </a:r>
            <a:r>
              <a:rPr lang="en-US" altLang="zh-CN" sz="1500" dirty="0">
                <a:latin typeface="宋体" panose="02010600030101010101" pitchFamily="2" charset="-122"/>
              </a:rPr>
              <a:t>ring</a:t>
            </a:r>
            <a:r>
              <a:rPr lang="zh-CN" altLang="en-US" sz="1500" dirty="0">
                <a:latin typeface="宋体" panose="02010600030101010101" pitchFamily="2" charset="-122"/>
              </a:rPr>
              <a:t>通信，而</a:t>
            </a:r>
            <a:r>
              <a:rPr lang="en-US" altLang="zh-CN" sz="1500" dirty="0">
                <a:latin typeface="宋体" panose="02010600030101010101" pitchFamily="2" charset="-122"/>
              </a:rPr>
              <a:t>die</a:t>
            </a:r>
            <a:r>
              <a:rPr lang="zh-CN" altLang="en-US" sz="1500" dirty="0">
                <a:latin typeface="宋体" panose="02010600030101010101" pitchFamily="2" charset="-122"/>
              </a:rPr>
              <a:t>间需要通过</a:t>
            </a:r>
            <a:r>
              <a:rPr lang="en-US" altLang="zh-CN" sz="1500" dirty="0">
                <a:latin typeface="宋体" panose="02010600030101010101" pitchFamily="2" charset="-122"/>
              </a:rPr>
              <a:t>SLLC</a:t>
            </a:r>
            <a:r>
              <a:rPr lang="zh-CN" altLang="en-US" sz="1500" dirty="0">
                <a:latin typeface="宋体" panose="02010600030101010101" pitchFamily="2" charset="-122"/>
              </a:rPr>
              <a:t>接口进行通信</a:t>
            </a:r>
          </a:p>
        </p:txBody>
      </p:sp>
      <p:pic>
        <p:nvPicPr>
          <p:cNvPr id="3" name="图片 2"/>
          <p:cNvPicPr>
            <a:picLocks noChangeAspect="1"/>
          </p:cNvPicPr>
          <p:nvPr/>
        </p:nvPicPr>
        <p:blipFill>
          <a:blip r:embed="rId4"/>
          <a:stretch>
            <a:fillRect/>
          </a:stretch>
        </p:blipFill>
        <p:spPr>
          <a:xfrm>
            <a:off x="533261" y="2405495"/>
            <a:ext cx="3596611" cy="2603313"/>
          </a:xfrm>
          <a:prstGeom prst="rect">
            <a:avLst/>
          </a:prstGeom>
        </p:spPr>
      </p:pic>
    </p:spTree>
    <p:extLst>
      <p:ext uri="{BB962C8B-B14F-4D97-AF65-F5344CB8AC3E}">
        <p14:creationId xmlns:p14="http://schemas.microsoft.com/office/powerpoint/2010/main" val="27325944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5" name="组合 144"/>
          <p:cNvGrpSpPr/>
          <p:nvPr/>
        </p:nvGrpSpPr>
        <p:grpSpPr>
          <a:xfrm>
            <a:off x="1639457" y="2750796"/>
            <a:ext cx="5865087" cy="2190673"/>
            <a:chOff x="4258220" y="3160011"/>
            <a:chExt cx="7610352" cy="1933916"/>
          </a:xfrm>
        </p:grpSpPr>
        <p:grpSp>
          <p:nvGrpSpPr>
            <p:cNvPr id="54" name="组合 53"/>
            <p:cNvGrpSpPr/>
            <p:nvPr/>
          </p:nvGrpSpPr>
          <p:grpSpPr>
            <a:xfrm>
              <a:off x="4258220" y="3164116"/>
              <a:ext cx="7610351" cy="887224"/>
              <a:chOff x="4346472" y="2632331"/>
              <a:chExt cx="12218835" cy="733244"/>
            </a:xfrm>
          </p:grpSpPr>
          <p:sp>
            <p:nvSpPr>
              <p:cNvPr id="38" name="矩形 37"/>
              <p:cNvSpPr/>
              <p:nvPr/>
            </p:nvSpPr>
            <p:spPr bwMode="auto">
              <a:xfrm>
                <a:off x="4353332"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600" b="1" dirty="0">
                    <a:solidFill>
                      <a:srgbClr val="000000"/>
                    </a:solidFill>
                    <a:latin typeface="宋体" panose="02010600030101010101" pitchFamily="2" charset="-122"/>
                  </a:rPr>
                  <a:t>ARM</a:t>
                </a:r>
              </a:p>
              <a:p>
                <a:pPr algn="ctr" defTabSz="685595">
                  <a:buClr>
                    <a:srgbClr val="CC9900"/>
                  </a:buClr>
                </a:pPr>
                <a:r>
                  <a:rPr lang="en-US" altLang="zh-CN" sz="600" b="1" dirty="0">
                    <a:solidFill>
                      <a:srgbClr val="000000"/>
                    </a:solidFill>
                    <a:latin typeface="宋体" panose="02010600030101010101" pitchFamily="2" charset="-122"/>
                  </a:rPr>
                  <a:t>Core</a:t>
                </a:r>
                <a:endParaRPr lang="zh-CN" altLang="en-US" sz="600" b="1" dirty="0">
                  <a:solidFill>
                    <a:srgbClr val="000000"/>
                  </a:solidFill>
                  <a:latin typeface="宋体" panose="02010600030101010101" pitchFamily="2" charset="-122"/>
                </a:endParaRPr>
              </a:p>
            </p:txBody>
          </p:sp>
          <p:sp>
            <p:nvSpPr>
              <p:cNvPr id="39" name="矩形 38"/>
              <p:cNvSpPr/>
              <p:nvPr/>
            </p:nvSpPr>
            <p:spPr bwMode="auto">
              <a:xfrm>
                <a:off x="4353332" y="2959796"/>
                <a:ext cx="342980"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b="1" dirty="0">
                    <a:solidFill>
                      <a:srgbClr val="000000"/>
                    </a:solidFill>
                    <a:latin typeface="宋体" panose="02010600030101010101" pitchFamily="2" charset="-122"/>
                  </a:rPr>
                  <a:t>L1I</a:t>
                </a:r>
                <a:endParaRPr lang="zh-CN" altLang="en-US" sz="450" b="1" dirty="0">
                  <a:solidFill>
                    <a:srgbClr val="000000"/>
                  </a:solidFill>
                  <a:latin typeface="宋体" panose="02010600030101010101" pitchFamily="2" charset="-122"/>
                </a:endParaRPr>
              </a:p>
            </p:txBody>
          </p:sp>
          <p:sp>
            <p:nvSpPr>
              <p:cNvPr id="40" name="矩形 39"/>
              <p:cNvSpPr/>
              <p:nvPr/>
            </p:nvSpPr>
            <p:spPr bwMode="auto">
              <a:xfrm>
                <a:off x="4696314" y="2959795"/>
                <a:ext cx="329263"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b="1" dirty="0">
                    <a:solidFill>
                      <a:srgbClr val="000000"/>
                    </a:solidFill>
                    <a:latin typeface="宋体" panose="02010600030101010101" pitchFamily="2" charset="-122"/>
                  </a:rPr>
                  <a:t>L1D</a:t>
                </a:r>
                <a:endParaRPr lang="zh-CN" altLang="en-US" sz="450" b="1" dirty="0">
                  <a:solidFill>
                    <a:srgbClr val="000000"/>
                  </a:solidFill>
                  <a:latin typeface="宋体" panose="02010600030101010101" pitchFamily="2" charset="-122"/>
                </a:endParaRPr>
              </a:p>
            </p:txBody>
          </p:sp>
          <p:sp>
            <p:nvSpPr>
              <p:cNvPr id="41" name="矩形 40"/>
              <p:cNvSpPr/>
              <p:nvPr/>
            </p:nvSpPr>
            <p:spPr bwMode="auto">
              <a:xfrm>
                <a:off x="4346472" y="3175733"/>
                <a:ext cx="685795"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dirty="0">
                    <a:solidFill>
                      <a:srgbClr val="000000"/>
                    </a:solidFill>
                    <a:latin typeface="宋体" panose="02010600030101010101" pitchFamily="2" charset="-122"/>
                  </a:rPr>
                  <a:t>L2</a:t>
                </a:r>
                <a:endParaRPr lang="zh-CN" altLang="en-US" sz="450" b="1" dirty="0">
                  <a:solidFill>
                    <a:srgbClr val="000000"/>
                  </a:solidFill>
                  <a:latin typeface="宋体" panose="02010600030101010101" pitchFamily="2" charset="-122"/>
                </a:endParaRPr>
              </a:p>
            </p:txBody>
          </p:sp>
          <p:sp>
            <p:nvSpPr>
              <p:cNvPr id="44" name="矩形 43"/>
              <p:cNvSpPr/>
              <p:nvPr/>
            </p:nvSpPr>
            <p:spPr bwMode="auto">
              <a:xfrm>
                <a:off x="5014609"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600" b="1" dirty="0">
                    <a:solidFill>
                      <a:srgbClr val="000000"/>
                    </a:solidFill>
                    <a:latin typeface="宋体" panose="02010600030101010101" pitchFamily="2" charset="-122"/>
                  </a:rPr>
                  <a:t>ARM</a:t>
                </a:r>
              </a:p>
              <a:p>
                <a:pPr algn="ctr" defTabSz="685595">
                  <a:buClr>
                    <a:srgbClr val="CC9900"/>
                  </a:buClr>
                </a:pPr>
                <a:r>
                  <a:rPr lang="en-US" altLang="zh-CN" sz="600" b="1" dirty="0">
                    <a:solidFill>
                      <a:srgbClr val="000000"/>
                    </a:solidFill>
                    <a:latin typeface="宋体" panose="02010600030101010101" pitchFamily="2" charset="-122"/>
                  </a:rPr>
                  <a:t>Core</a:t>
                </a:r>
                <a:endParaRPr lang="zh-CN" altLang="en-US" sz="600" b="1" dirty="0">
                  <a:solidFill>
                    <a:srgbClr val="000000"/>
                  </a:solidFill>
                  <a:latin typeface="宋体" panose="02010600030101010101" pitchFamily="2" charset="-122"/>
                </a:endParaRPr>
              </a:p>
            </p:txBody>
          </p:sp>
          <p:sp>
            <p:nvSpPr>
              <p:cNvPr id="45" name="矩形 44"/>
              <p:cNvSpPr/>
              <p:nvPr/>
            </p:nvSpPr>
            <p:spPr bwMode="auto">
              <a:xfrm>
                <a:off x="5014609" y="2959796"/>
                <a:ext cx="342981"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b="1" dirty="0">
                    <a:solidFill>
                      <a:srgbClr val="000000"/>
                    </a:solidFill>
                    <a:latin typeface="宋体" panose="02010600030101010101" pitchFamily="2" charset="-122"/>
                  </a:rPr>
                  <a:t>L1I</a:t>
                </a:r>
                <a:endParaRPr lang="zh-CN" altLang="en-US" sz="450" b="1" dirty="0">
                  <a:solidFill>
                    <a:srgbClr val="000000"/>
                  </a:solidFill>
                  <a:latin typeface="宋体" panose="02010600030101010101" pitchFamily="2" charset="-122"/>
                </a:endParaRPr>
              </a:p>
            </p:txBody>
          </p:sp>
          <p:sp>
            <p:nvSpPr>
              <p:cNvPr id="46" name="矩形 45"/>
              <p:cNvSpPr/>
              <p:nvPr/>
            </p:nvSpPr>
            <p:spPr bwMode="auto">
              <a:xfrm>
                <a:off x="5357591" y="2959795"/>
                <a:ext cx="329262"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b="1" dirty="0">
                    <a:solidFill>
                      <a:srgbClr val="000000"/>
                    </a:solidFill>
                    <a:latin typeface="宋体" panose="02010600030101010101" pitchFamily="2" charset="-122"/>
                  </a:rPr>
                  <a:t>L1D</a:t>
                </a:r>
                <a:endParaRPr lang="zh-CN" altLang="en-US" sz="450" b="1" dirty="0">
                  <a:solidFill>
                    <a:srgbClr val="000000"/>
                  </a:solidFill>
                  <a:latin typeface="宋体" panose="02010600030101010101" pitchFamily="2" charset="-122"/>
                </a:endParaRPr>
              </a:p>
            </p:txBody>
          </p:sp>
          <p:sp>
            <p:nvSpPr>
              <p:cNvPr id="47" name="矩形 46"/>
              <p:cNvSpPr/>
              <p:nvPr/>
            </p:nvSpPr>
            <p:spPr bwMode="auto">
              <a:xfrm>
                <a:off x="5686853"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600" b="1" dirty="0">
                    <a:solidFill>
                      <a:srgbClr val="000000"/>
                    </a:solidFill>
                    <a:latin typeface="宋体" panose="02010600030101010101" pitchFamily="2" charset="-122"/>
                  </a:rPr>
                  <a:t>ARM</a:t>
                </a:r>
              </a:p>
              <a:p>
                <a:pPr algn="ctr" defTabSz="685595">
                  <a:buClr>
                    <a:srgbClr val="CC9900"/>
                  </a:buClr>
                </a:pPr>
                <a:r>
                  <a:rPr lang="en-US" altLang="zh-CN" sz="600" b="1" dirty="0">
                    <a:solidFill>
                      <a:srgbClr val="000000"/>
                    </a:solidFill>
                    <a:latin typeface="宋体" panose="02010600030101010101" pitchFamily="2" charset="-122"/>
                  </a:rPr>
                  <a:t>Core</a:t>
                </a:r>
                <a:endParaRPr lang="zh-CN" altLang="en-US" sz="600" b="1" dirty="0">
                  <a:solidFill>
                    <a:srgbClr val="000000"/>
                  </a:solidFill>
                  <a:latin typeface="宋体" panose="02010600030101010101" pitchFamily="2" charset="-122"/>
                </a:endParaRPr>
              </a:p>
            </p:txBody>
          </p:sp>
          <p:sp>
            <p:nvSpPr>
              <p:cNvPr id="48" name="矩形 47"/>
              <p:cNvSpPr/>
              <p:nvPr/>
            </p:nvSpPr>
            <p:spPr bwMode="auto">
              <a:xfrm>
                <a:off x="5686853" y="2959796"/>
                <a:ext cx="342981"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b="1" dirty="0">
                    <a:solidFill>
                      <a:srgbClr val="000000"/>
                    </a:solidFill>
                    <a:latin typeface="宋体" panose="02010600030101010101" pitchFamily="2" charset="-122"/>
                  </a:rPr>
                  <a:t>L1I</a:t>
                </a:r>
                <a:endParaRPr lang="zh-CN" altLang="en-US" sz="450" b="1" dirty="0">
                  <a:solidFill>
                    <a:srgbClr val="000000"/>
                  </a:solidFill>
                  <a:latin typeface="宋体" panose="02010600030101010101" pitchFamily="2" charset="-122"/>
                </a:endParaRPr>
              </a:p>
            </p:txBody>
          </p:sp>
          <p:sp>
            <p:nvSpPr>
              <p:cNvPr id="49" name="矩形 48"/>
              <p:cNvSpPr/>
              <p:nvPr/>
            </p:nvSpPr>
            <p:spPr bwMode="auto">
              <a:xfrm>
                <a:off x="6029835" y="2959795"/>
                <a:ext cx="329262"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b="1" dirty="0">
                    <a:solidFill>
                      <a:srgbClr val="000000"/>
                    </a:solidFill>
                    <a:latin typeface="宋体" panose="02010600030101010101" pitchFamily="2" charset="-122"/>
                  </a:rPr>
                  <a:t>L1D</a:t>
                </a:r>
                <a:endParaRPr lang="zh-CN" altLang="en-US" sz="450" b="1" dirty="0">
                  <a:solidFill>
                    <a:srgbClr val="000000"/>
                  </a:solidFill>
                  <a:latin typeface="宋体" panose="02010600030101010101" pitchFamily="2" charset="-122"/>
                </a:endParaRPr>
              </a:p>
            </p:txBody>
          </p:sp>
          <p:sp>
            <p:nvSpPr>
              <p:cNvPr id="50" name="矩形 49"/>
              <p:cNvSpPr/>
              <p:nvPr/>
            </p:nvSpPr>
            <p:spPr bwMode="auto">
              <a:xfrm>
                <a:off x="6365957"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600" b="1" dirty="0">
                    <a:solidFill>
                      <a:srgbClr val="000000"/>
                    </a:solidFill>
                    <a:latin typeface="宋体" panose="02010600030101010101" pitchFamily="2" charset="-122"/>
                  </a:rPr>
                  <a:t>ARM</a:t>
                </a:r>
              </a:p>
              <a:p>
                <a:pPr algn="ctr" defTabSz="685595">
                  <a:buClr>
                    <a:srgbClr val="CC9900"/>
                  </a:buClr>
                </a:pPr>
                <a:r>
                  <a:rPr lang="en-US" altLang="zh-CN" sz="600" b="1" dirty="0">
                    <a:solidFill>
                      <a:srgbClr val="000000"/>
                    </a:solidFill>
                    <a:latin typeface="宋体" panose="02010600030101010101" pitchFamily="2" charset="-122"/>
                  </a:rPr>
                  <a:t>Core</a:t>
                </a:r>
                <a:endParaRPr lang="zh-CN" altLang="en-US" sz="600" b="1" dirty="0">
                  <a:solidFill>
                    <a:srgbClr val="000000"/>
                  </a:solidFill>
                  <a:latin typeface="宋体" panose="02010600030101010101" pitchFamily="2" charset="-122"/>
                </a:endParaRPr>
              </a:p>
            </p:txBody>
          </p:sp>
          <p:sp>
            <p:nvSpPr>
              <p:cNvPr id="51" name="矩形 50"/>
              <p:cNvSpPr/>
              <p:nvPr/>
            </p:nvSpPr>
            <p:spPr bwMode="auto">
              <a:xfrm>
                <a:off x="6365957" y="2959796"/>
                <a:ext cx="342981"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b="1" dirty="0">
                    <a:solidFill>
                      <a:srgbClr val="000000"/>
                    </a:solidFill>
                    <a:latin typeface="宋体" panose="02010600030101010101" pitchFamily="2" charset="-122"/>
                  </a:rPr>
                  <a:t>L1I</a:t>
                </a:r>
                <a:endParaRPr lang="zh-CN" altLang="en-US" sz="450" b="1" dirty="0">
                  <a:solidFill>
                    <a:srgbClr val="000000"/>
                  </a:solidFill>
                  <a:latin typeface="宋体" panose="02010600030101010101" pitchFamily="2" charset="-122"/>
                </a:endParaRPr>
              </a:p>
            </p:txBody>
          </p:sp>
          <p:sp>
            <p:nvSpPr>
              <p:cNvPr id="52" name="矩形 51"/>
              <p:cNvSpPr/>
              <p:nvPr/>
            </p:nvSpPr>
            <p:spPr bwMode="auto">
              <a:xfrm>
                <a:off x="6708939" y="2959795"/>
                <a:ext cx="329262"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b="1" dirty="0">
                    <a:solidFill>
                      <a:srgbClr val="000000"/>
                    </a:solidFill>
                    <a:latin typeface="宋体" panose="02010600030101010101" pitchFamily="2" charset="-122"/>
                  </a:rPr>
                  <a:t>L1D</a:t>
                </a:r>
                <a:endParaRPr lang="zh-CN" altLang="en-US" sz="450" b="1" dirty="0">
                  <a:solidFill>
                    <a:srgbClr val="000000"/>
                  </a:solidFill>
                  <a:latin typeface="宋体" panose="02010600030101010101" pitchFamily="2" charset="-122"/>
                </a:endParaRPr>
              </a:p>
            </p:txBody>
          </p:sp>
          <p:sp>
            <p:nvSpPr>
              <p:cNvPr id="124" name="矩形 123"/>
              <p:cNvSpPr/>
              <p:nvPr/>
            </p:nvSpPr>
            <p:spPr bwMode="auto">
              <a:xfrm>
                <a:off x="5023356" y="3174409"/>
                <a:ext cx="663666" cy="19116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dirty="0">
                    <a:solidFill>
                      <a:srgbClr val="000000"/>
                    </a:solidFill>
                    <a:latin typeface="宋体" panose="02010600030101010101" pitchFamily="2" charset="-122"/>
                  </a:rPr>
                  <a:t>L2</a:t>
                </a:r>
                <a:endParaRPr lang="zh-CN" altLang="en-US" sz="450" b="1" dirty="0">
                  <a:solidFill>
                    <a:srgbClr val="000000"/>
                  </a:solidFill>
                  <a:latin typeface="宋体" panose="02010600030101010101" pitchFamily="2" charset="-122"/>
                </a:endParaRPr>
              </a:p>
            </p:txBody>
          </p:sp>
          <p:sp>
            <p:nvSpPr>
              <p:cNvPr id="130" name="矩形 129"/>
              <p:cNvSpPr/>
              <p:nvPr/>
            </p:nvSpPr>
            <p:spPr bwMode="auto">
              <a:xfrm>
                <a:off x="5693545" y="3176095"/>
                <a:ext cx="677962"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dirty="0">
                    <a:solidFill>
                      <a:srgbClr val="000000"/>
                    </a:solidFill>
                    <a:latin typeface="宋体" panose="02010600030101010101" pitchFamily="2" charset="-122"/>
                  </a:rPr>
                  <a:t>L2</a:t>
                </a:r>
                <a:endParaRPr lang="zh-CN" altLang="en-US" sz="450" b="1" dirty="0">
                  <a:solidFill>
                    <a:srgbClr val="000000"/>
                  </a:solidFill>
                  <a:latin typeface="宋体" panose="02010600030101010101" pitchFamily="2" charset="-122"/>
                </a:endParaRPr>
              </a:p>
            </p:txBody>
          </p:sp>
          <p:sp>
            <p:nvSpPr>
              <p:cNvPr id="132" name="矩形 131"/>
              <p:cNvSpPr/>
              <p:nvPr/>
            </p:nvSpPr>
            <p:spPr bwMode="auto">
              <a:xfrm>
                <a:off x="6365791" y="3175720"/>
                <a:ext cx="672410"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dirty="0">
                    <a:solidFill>
                      <a:srgbClr val="000000"/>
                    </a:solidFill>
                    <a:latin typeface="宋体" panose="02010600030101010101" pitchFamily="2" charset="-122"/>
                  </a:rPr>
                  <a:t>L2</a:t>
                </a:r>
                <a:endParaRPr lang="zh-CN" altLang="en-US" sz="450" b="1" dirty="0">
                  <a:solidFill>
                    <a:srgbClr val="000000"/>
                  </a:solidFill>
                  <a:latin typeface="宋体" panose="02010600030101010101" pitchFamily="2" charset="-122"/>
                </a:endParaRPr>
              </a:p>
            </p:txBody>
          </p:sp>
          <p:sp>
            <p:nvSpPr>
              <p:cNvPr id="137" name="矩形 136"/>
              <p:cNvSpPr/>
              <p:nvPr/>
            </p:nvSpPr>
            <p:spPr bwMode="auto">
              <a:xfrm>
                <a:off x="7200854" y="3174418"/>
                <a:ext cx="669203"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dirty="0">
                    <a:solidFill>
                      <a:srgbClr val="000000"/>
                    </a:solidFill>
                    <a:latin typeface="宋体" panose="02010600030101010101" pitchFamily="2" charset="-122"/>
                  </a:rPr>
                  <a:t>L2</a:t>
                </a:r>
                <a:endParaRPr lang="zh-CN" altLang="en-US" sz="450" b="1" dirty="0">
                  <a:solidFill>
                    <a:srgbClr val="000000"/>
                  </a:solidFill>
                  <a:latin typeface="宋体" panose="02010600030101010101" pitchFamily="2" charset="-122"/>
                </a:endParaRPr>
              </a:p>
            </p:txBody>
          </p:sp>
          <p:sp>
            <p:nvSpPr>
              <p:cNvPr id="140" name="矩形 139"/>
              <p:cNvSpPr/>
              <p:nvPr/>
            </p:nvSpPr>
            <p:spPr bwMode="auto">
              <a:xfrm>
                <a:off x="8547928" y="3174783"/>
                <a:ext cx="677962"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dirty="0">
                    <a:solidFill>
                      <a:srgbClr val="000000"/>
                    </a:solidFill>
                    <a:latin typeface="宋体" panose="02010600030101010101" pitchFamily="2" charset="-122"/>
                  </a:rPr>
                  <a:t>L2</a:t>
                </a:r>
                <a:endParaRPr lang="zh-CN" altLang="en-US" sz="450" b="1" dirty="0">
                  <a:solidFill>
                    <a:srgbClr val="000000"/>
                  </a:solidFill>
                  <a:latin typeface="宋体" panose="02010600030101010101" pitchFamily="2" charset="-122"/>
                </a:endParaRPr>
              </a:p>
            </p:txBody>
          </p:sp>
          <p:sp>
            <p:nvSpPr>
              <p:cNvPr id="142" name="矩形 141"/>
              <p:cNvSpPr/>
              <p:nvPr/>
            </p:nvSpPr>
            <p:spPr bwMode="auto">
              <a:xfrm>
                <a:off x="9220172" y="3174408"/>
                <a:ext cx="672410"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dirty="0">
                    <a:solidFill>
                      <a:srgbClr val="000000"/>
                    </a:solidFill>
                    <a:latin typeface="宋体" panose="02010600030101010101" pitchFamily="2" charset="-122"/>
                  </a:rPr>
                  <a:t>L2</a:t>
                </a:r>
                <a:endParaRPr lang="zh-CN" altLang="en-US" sz="450" b="1" dirty="0">
                  <a:solidFill>
                    <a:srgbClr val="000000"/>
                  </a:solidFill>
                  <a:latin typeface="宋体" panose="02010600030101010101" pitchFamily="2" charset="-122"/>
                </a:endParaRPr>
              </a:p>
            </p:txBody>
          </p:sp>
          <p:sp>
            <p:nvSpPr>
              <p:cNvPr id="143" name="矩形 142"/>
              <p:cNvSpPr/>
              <p:nvPr/>
            </p:nvSpPr>
            <p:spPr bwMode="auto">
              <a:xfrm>
                <a:off x="7881310" y="3174686"/>
                <a:ext cx="669203"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dirty="0">
                    <a:solidFill>
                      <a:srgbClr val="000000"/>
                    </a:solidFill>
                    <a:latin typeface="宋体" panose="02010600030101010101" pitchFamily="2" charset="-122"/>
                  </a:rPr>
                  <a:t>L2</a:t>
                </a:r>
                <a:endParaRPr lang="zh-CN" altLang="en-US" sz="450" b="1" dirty="0">
                  <a:solidFill>
                    <a:srgbClr val="000000"/>
                  </a:solidFill>
                  <a:latin typeface="宋体" panose="02010600030101010101" pitchFamily="2" charset="-122"/>
                </a:endParaRPr>
              </a:p>
            </p:txBody>
          </p:sp>
          <p:sp>
            <p:nvSpPr>
              <p:cNvPr id="144" name="矩形 143"/>
              <p:cNvSpPr/>
              <p:nvPr/>
            </p:nvSpPr>
            <p:spPr bwMode="auto">
              <a:xfrm>
                <a:off x="11036956" y="3169672"/>
                <a:ext cx="685795"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dirty="0">
                    <a:solidFill>
                      <a:srgbClr val="000000"/>
                    </a:solidFill>
                    <a:latin typeface="宋体" panose="02010600030101010101" pitchFamily="2" charset="-122"/>
                  </a:rPr>
                  <a:t>L2</a:t>
                </a:r>
                <a:endParaRPr lang="zh-CN" altLang="en-US" sz="450" b="1" dirty="0">
                  <a:solidFill>
                    <a:srgbClr val="000000"/>
                  </a:solidFill>
                  <a:latin typeface="宋体" panose="02010600030101010101" pitchFamily="2" charset="-122"/>
                </a:endParaRPr>
              </a:p>
            </p:txBody>
          </p:sp>
          <p:sp>
            <p:nvSpPr>
              <p:cNvPr id="147" name="矩形 146"/>
              <p:cNvSpPr/>
              <p:nvPr/>
            </p:nvSpPr>
            <p:spPr bwMode="auto">
              <a:xfrm>
                <a:off x="11713842" y="3171754"/>
                <a:ext cx="663666" cy="187760"/>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dirty="0">
                    <a:solidFill>
                      <a:srgbClr val="000000"/>
                    </a:solidFill>
                    <a:latin typeface="宋体" panose="02010600030101010101" pitchFamily="2" charset="-122"/>
                  </a:rPr>
                  <a:t>L2</a:t>
                </a:r>
                <a:endParaRPr lang="zh-CN" altLang="en-US" sz="450" b="1" dirty="0">
                  <a:solidFill>
                    <a:srgbClr val="000000"/>
                  </a:solidFill>
                  <a:latin typeface="宋体" panose="02010600030101010101" pitchFamily="2" charset="-122"/>
                </a:endParaRPr>
              </a:p>
            </p:txBody>
          </p:sp>
          <p:sp>
            <p:nvSpPr>
              <p:cNvPr id="150" name="矩形 149"/>
              <p:cNvSpPr/>
              <p:nvPr/>
            </p:nvSpPr>
            <p:spPr bwMode="auto">
              <a:xfrm>
                <a:off x="12384030" y="3170034"/>
                <a:ext cx="677962"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dirty="0">
                    <a:solidFill>
                      <a:srgbClr val="000000"/>
                    </a:solidFill>
                    <a:latin typeface="宋体" panose="02010600030101010101" pitchFamily="2" charset="-122"/>
                  </a:rPr>
                  <a:t>L2</a:t>
                </a:r>
                <a:endParaRPr lang="zh-CN" altLang="en-US" sz="450" b="1" dirty="0">
                  <a:solidFill>
                    <a:srgbClr val="000000"/>
                  </a:solidFill>
                  <a:latin typeface="宋体" panose="02010600030101010101" pitchFamily="2" charset="-122"/>
                </a:endParaRPr>
              </a:p>
            </p:txBody>
          </p:sp>
          <p:sp>
            <p:nvSpPr>
              <p:cNvPr id="152" name="矩形 151"/>
              <p:cNvSpPr/>
              <p:nvPr/>
            </p:nvSpPr>
            <p:spPr bwMode="auto">
              <a:xfrm>
                <a:off x="13056276" y="3169660"/>
                <a:ext cx="672410"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dirty="0">
                    <a:solidFill>
                      <a:srgbClr val="000000"/>
                    </a:solidFill>
                    <a:latin typeface="宋体" panose="02010600030101010101" pitchFamily="2" charset="-122"/>
                  </a:rPr>
                  <a:t>L2</a:t>
                </a:r>
                <a:endParaRPr lang="zh-CN" altLang="en-US" sz="450" b="1" dirty="0">
                  <a:solidFill>
                    <a:srgbClr val="000000"/>
                  </a:solidFill>
                  <a:latin typeface="宋体" panose="02010600030101010101" pitchFamily="2" charset="-122"/>
                </a:endParaRPr>
              </a:p>
            </p:txBody>
          </p:sp>
          <p:sp>
            <p:nvSpPr>
              <p:cNvPr id="153" name="矩形 152"/>
              <p:cNvSpPr/>
              <p:nvPr/>
            </p:nvSpPr>
            <p:spPr bwMode="auto">
              <a:xfrm>
                <a:off x="13873579" y="3171764"/>
                <a:ext cx="669203"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dirty="0">
                    <a:solidFill>
                      <a:srgbClr val="000000"/>
                    </a:solidFill>
                    <a:latin typeface="宋体" panose="02010600030101010101" pitchFamily="2" charset="-122"/>
                  </a:rPr>
                  <a:t>L2</a:t>
                </a:r>
                <a:endParaRPr lang="zh-CN" altLang="en-US" sz="450" b="1" dirty="0">
                  <a:solidFill>
                    <a:srgbClr val="000000"/>
                  </a:solidFill>
                  <a:latin typeface="宋体" panose="02010600030101010101" pitchFamily="2" charset="-122"/>
                </a:endParaRPr>
              </a:p>
            </p:txBody>
          </p:sp>
          <p:sp>
            <p:nvSpPr>
              <p:cNvPr id="154" name="矩形 153"/>
              <p:cNvSpPr/>
              <p:nvPr/>
            </p:nvSpPr>
            <p:spPr bwMode="auto">
              <a:xfrm>
                <a:off x="15220653" y="3172129"/>
                <a:ext cx="677962"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dirty="0">
                    <a:solidFill>
                      <a:srgbClr val="000000"/>
                    </a:solidFill>
                    <a:latin typeface="宋体" panose="02010600030101010101" pitchFamily="2" charset="-122"/>
                  </a:rPr>
                  <a:t>L2</a:t>
                </a:r>
                <a:endParaRPr lang="zh-CN" altLang="en-US" sz="450" b="1" dirty="0">
                  <a:solidFill>
                    <a:srgbClr val="000000"/>
                  </a:solidFill>
                  <a:latin typeface="宋体" panose="02010600030101010101" pitchFamily="2" charset="-122"/>
                </a:endParaRPr>
              </a:p>
            </p:txBody>
          </p:sp>
          <p:sp>
            <p:nvSpPr>
              <p:cNvPr id="155" name="矩形 154"/>
              <p:cNvSpPr/>
              <p:nvPr/>
            </p:nvSpPr>
            <p:spPr bwMode="auto">
              <a:xfrm>
                <a:off x="15892897" y="3171754"/>
                <a:ext cx="672410"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dirty="0">
                    <a:solidFill>
                      <a:srgbClr val="000000"/>
                    </a:solidFill>
                    <a:latin typeface="宋体" panose="02010600030101010101" pitchFamily="2" charset="-122"/>
                  </a:rPr>
                  <a:t>L2</a:t>
                </a:r>
                <a:endParaRPr lang="zh-CN" altLang="en-US" sz="450" b="1" dirty="0">
                  <a:solidFill>
                    <a:srgbClr val="000000"/>
                  </a:solidFill>
                  <a:latin typeface="宋体" panose="02010600030101010101" pitchFamily="2" charset="-122"/>
                </a:endParaRPr>
              </a:p>
            </p:txBody>
          </p:sp>
          <p:sp>
            <p:nvSpPr>
              <p:cNvPr id="156" name="矩形 155"/>
              <p:cNvSpPr/>
              <p:nvPr/>
            </p:nvSpPr>
            <p:spPr bwMode="auto">
              <a:xfrm>
                <a:off x="14554035" y="3172032"/>
                <a:ext cx="669203"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dirty="0">
                    <a:solidFill>
                      <a:srgbClr val="000000"/>
                    </a:solidFill>
                    <a:latin typeface="宋体" panose="02010600030101010101" pitchFamily="2" charset="-122"/>
                  </a:rPr>
                  <a:t>L2</a:t>
                </a:r>
                <a:endParaRPr lang="zh-CN" altLang="en-US" sz="450" b="1" dirty="0">
                  <a:solidFill>
                    <a:srgbClr val="000000"/>
                  </a:solidFill>
                  <a:latin typeface="宋体" panose="02010600030101010101" pitchFamily="2" charset="-122"/>
                </a:endParaRPr>
              </a:p>
            </p:txBody>
          </p:sp>
        </p:grpSp>
        <p:grpSp>
          <p:nvGrpSpPr>
            <p:cNvPr id="55" name="组合 54"/>
            <p:cNvGrpSpPr/>
            <p:nvPr/>
          </p:nvGrpSpPr>
          <p:grpSpPr>
            <a:xfrm>
              <a:off x="6034142" y="3164119"/>
              <a:ext cx="1672237" cy="657517"/>
              <a:chOff x="4353332" y="2632331"/>
              <a:chExt cx="2684869" cy="543403"/>
            </a:xfrm>
          </p:grpSpPr>
          <p:sp>
            <p:nvSpPr>
              <p:cNvPr id="56" name="矩形 55"/>
              <p:cNvSpPr/>
              <p:nvPr/>
            </p:nvSpPr>
            <p:spPr bwMode="auto">
              <a:xfrm>
                <a:off x="4353332"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600" b="1" dirty="0">
                    <a:solidFill>
                      <a:srgbClr val="000000"/>
                    </a:solidFill>
                    <a:latin typeface="宋体" panose="02010600030101010101" pitchFamily="2" charset="-122"/>
                  </a:rPr>
                  <a:t>ARM</a:t>
                </a:r>
              </a:p>
              <a:p>
                <a:pPr algn="ctr" defTabSz="685595">
                  <a:buClr>
                    <a:srgbClr val="CC9900"/>
                  </a:buClr>
                </a:pPr>
                <a:r>
                  <a:rPr lang="en-US" altLang="zh-CN" sz="600" b="1" dirty="0">
                    <a:solidFill>
                      <a:srgbClr val="000000"/>
                    </a:solidFill>
                    <a:latin typeface="宋体" panose="02010600030101010101" pitchFamily="2" charset="-122"/>
                  </a:rPr>
                  <a:t>Core</a:t>
                </a:r>
                <a:endParaRPr lang="zh-CN" altLang="en-US" sz="600" b="1" dirty="0">
                  <a:solidFill>
                    <a:srgbClr val="000000"/>
                  </a:solidFill>
                  <a:latin typeface="宋体" panose="02010600030101010101" pitchFamily="2" charset="-122"/>
                </a:endParaRPr>
              </a:p>
            </p:txBody>
          </p:sp>
          <p:sp>
            <p:nvSpPr>
              <p:cNvPr id="57" name="矩形 56"/>
              <p:cNvSpPr/>
              <p:nvPr/>
            </p:nvSpPr>
            <p:spPr bwMode="auto">
              <a:xfrm>
                <a:off x="4353332" y="2959796"/>
                <a:ext cx="342980"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b="1" dirty="0">
                    <a:solidFill>
                      <a:srgbClr val="000000"/>
                    </a:solidFill>
                    <a:latin typeface="宋体" panose="02010600030101010101" pitchFamily="2" charset="-122"/>
                  </a:rPr>
                  <a:t>L1I</a:t>
                </a:r>
                <a:endParaRPr lang="zh-CN" altLang="en-US" sz="450" b="1" dirty="0">
                  <a:solidFill>
                    <a:srgbClr val="000000"/>
                  </a:solidFill>
                  <a:latin typeface="宋体" panose="02010600030101010101" pitchFamily="2" charset="-122"/>
                </a:endParaRPr>
              </a:p>
            </p:txBody>
          </p:sp>
          <p:sp>
            <p:nvSpPr>
              <p:cNvPr id="58" name="矩形 57"/>
              <p:cNvSpPr/>
              <p:nvPr/>
            </p:nvSpPr>
            <p:spPr bwMode="auto">
              <a:xfrm>
                <a:off x="4696314" y="2959795"/>
                <a:ext cx="329263"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b="1" dirty="0">
                    <a:solidFill>
                      <a:srgbClr val="000000"/>
                    </a:solidFill>
                    <a:latin typeface="宋体" panose="02010600030101010101" pitchFamily="2" charset="-122"/>
                  </a:rPr>
                  <a:t>L1D</a:t>
                </a:r>
                <a:endParaRPr lang="zh-CN" altLang="en-US" sz="450" b="1" dirty="0">
                  <a:solidFill>
                    <a:srgbClr val="000000"/>
                  </a:solidFill>
                  <a:latin typeface="宋体" panose="02010600030101010101" pitchFamily="2" charset="-122"/>
                </a:endParaRPr>
              </a:p>
            </p:txBody>
          </p:sp>
          <p:sp>
            <p:nvSpPr>
              <p:cNvPr id="60" name="矩形 59"/>
              <p:cNvSpPr/>
              <p:nvPr/>
            </p:nvSpPr>
            <p:spPr bwMode="auto">
              <a:xfrm>
                <a:off x="5014609"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600" b="1" dirty="0">
                    <a:solidFill>
                      <a:srgbClr val="000000"/>
                    </a:solidFill>
                    <a:latin typeface="宋体" panose="02010600030101010101" pitchFamily="2" charset="-122"/>
                  </a:rPr>
                  <a:t>ARM</a:t>
                </a:r>
              </a:p>
              <a:p>
                <a:pPr algn="ctr" defTabSz="685595">
                  <a:buClr>
                    <a:srgbClr val="CC9900"/>
                  </a:buClr>
                </a:pPr>
                <a:r>
                  <a:rPr lang="en-US" altLang="zh-CN" sz="600" b="1" dirty="0">
                    <a:solidFill>
                      <a:srgbClr val="000000"/>
                    </a:solidFill>
                    <a:latin typeface="宋体" panose="02010600030101010101" pitchFamily="2" charset="-122"/>
                  </a:rPr>
                  <a:t>Core</a:t>
                </a:r>
                <a:endParaRPr lang="zh-CN" altLang="en-US" sz="600" b="1" dirty="0">
                  <a:solidFill>
                    <a:srgbClr val="000000"/>
                  </a:solidFill>
                  <a:latin typeface="宋体" panose="02010600030101010101" pitchFamily="2" charset="-122"/>
                </a:endParaRPr>
              </a:p>
            </p:txBody>
          </p:sp>
          <p:sp>
            <p:nvSpPr>
              <p:cNvPr id="61" name="矩形 60"/>
              <p:cNvSpPr/>
              <p:nvPr/>
            </p:nvSpPr>
            <p:spPr bwMode="auto">
              <a:xfrm>
                <a:off x="5014609" y="2959796"/>
                <a:ext cx="342981"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b="1" dirty="0">
                    <a:solidFill>
                      <a:srgbClr val="000000"/>
                    </a:solidFill>
                    <a:latin typeface="宋体" panose="02010600030101010101" pitchFamily="2" charset="-122"/>
                  </a:rPr>
                  <a:t>L1I</a:t>
                </a:r>
                <a:endParaRPr lang="zh-CN" altLang="en-US" sz="450" b="1" dirty="0">
                  <a:solidFill>
                    <a:srgbClr val="000000"/>
                  </a:solidFill>
                  <a:latin typeface="宋体" panose="02010600030101010101" pitchFamily="2" charset="-122"/>
                </a:endParaRPr>
              </a:p>
            </p:txBody>
          </p:sp>
          <p:sp>
            <p:nvSpPr>
              <p:cNvPr id="62" name="矩形 61"/>
              <p:cNvSpPr/>
              <p:nvPr/>
            </p:nvSpPr>
            <p:spPr bwMode="auto">
              <a:xfrm>
                <a:off x="5357591" y="2959795"/>
                <a:ext cx="329262"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b="1" dirty="0">
                    <a:solidFill>
                      <a:srgbClr val="000000"/>
                    </a:solidFill>
                    <a:latin typeface="宋体" panose="02010600030101010101" pitchFamily="2" charset="-122"/>
                  </a:rPr>
                  <a:t>L1D</a:t>
                </a:r>
                <a:endParaRPr lang="zh-CN" altLang="en-US" sz="450" b="1" dirty="0">
                  <a:solidFill>
                    <a:srgbClr val="000000"/>
                  </a:solidFill>
                  <a:latin typeface="宋体" panose="02010600030101010101" pitchFamily="2" charset="-122"/>
                </a:endParaRPr>
              </a:p>
            </p:txBody>
          </p:sp>
          <p:sp>
            <p:nvSpPr>
              <p:cNvPr id="63" name="矩形 62"/>
              <p:cNvSpPr/>
              <p:nvPr/>
            </p:nvSpPr>
            <p:spPr bwMode="auto">
              <a:xfrm>
                <a:off x="5686853"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600" b="1" dirty="0">
                    <a:solidFill>
                      <a:srgbClr val="000000"/>
                    </a:solidFill>
                    <a:latin typeface="宋体" panose="02010600030101010101" pitchFamily="2" charset="-122"/>
                  </a:rPr>
                  <a:t>ARM</a:t>
                </a:r>
              </a:p>
              <a:p>
                <a:pPr algn="ctr" defTabSz="685595">
                  <a:buClr>
                    <a:srgbClr val="CC9900"/>
                  </a:buClr>
                </a:pPr>
                <a:r>
                  <a:rPr lang="en-US" altLang="zh-CN" sz="600" b="1" dirty="0">
                    <a:solidFill>
                      <a:srgbClr val="000000"/>
                    </a:solidFill>
                    <a:latin typeface="宋体" panose="02010600030101010101" pitchFamily="2" charset="-122"/>
                  </a:rPr>
                  <a:t>Core</a:t>
                </a:r>
                <a:endParaRPr lang="zh-CN" altLang="en-US" sz="600" b="1" dirty="0">
                  <a:solidFill>
                    <a:srgbClr val="000000"/>
                  </a:solidFill>
                  <a:latin typeface="宋体" panose="02010600030101010101" pitchFamily="2" charset="-122"/>
                </a:endParaRPr>
              </a:p>
            </p:txBody>
          </p:sp>
          <p:sp>
            <p:nvSpPr>
              <p:cNvPr id="64" name="矩形 63"/>
              <p:cNvSpPr/>
              <p:nvPr/>
            </p:nvSpPr>
            <p:spPr bwMode="auto">
              <a:xfrm>
                <a:off x="5686853" y="2959796"/>
                <a:ext cx="342981"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b="1" dirty="0">
                    <a:solidFill>
                      <a:srgbClr val="000000"/>
                    </a:solidFill>
                    <a:latin typeface="宋体" panose="02010600030101010101" pitchFamily="2" charset="-122"/>
                  </a:rPr>
                  <a:t>L1I</a:t>
                </a:r>
                <a:endParaRPr lang="zh-CN" altLang="en-US" sz="450" b="1" dirty="0">
                  <a:solidFill>
                    <a:srgbClr val="000000"/>
                  </a:solidFill>
                  <a:latin typeface="宋体" panose="02010600030101010101" pitchFamily="2" charset="-122"/>
                </a:endParaRPr>
              </a:p>
            </p:txBody>
          </p:sp>
          <p:sp>
            <p:nvSpPr>
              <p:cNvPr id="65" name="矩形 64"/>
              <p:cNvSpPr/>
              <p:nvPr/>
            </p:nvSpPr>
            <p:spPr bwMode="auto">
              <a:xfrm>
                <a:off x="6029835" y="2959795"/>
                <a:ext cx="329262"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b="1" dirty="0">
                    <a:solidFill>
                      <a:srgbClr val="000000"/>
                    </a:solidFill>
                    <a:latin typeface="宋体" panose="02010600030101010101" pitchFamily="2" charset="-122"/>
                  </a:rPr>
                  <a:t>L1D</a:t>
                </a:r>
                <a:endParaRPr lang="zh-CN" altLang="en-US" sz="450" b="1" dirty="0">
                  <a:solidFill>
                    <a:srgbClr val="000000"/>
                  </a:solidFill>
                  <a:latin typeface="宋体" panose="02010600030101010101" pitchFamily="2" charset="-122"/>
                </a:endParaRPr>
              </a:p>
            </p:txBody>
          </p:sp>
          <p:sp>
            <p:nvSpPr>
              <p:cNvPr id="66" name="矩形 65"/>
              <p:cNvSpPr/>
              <p:nvPr/>
            </p:nvSpPr>
            <p:spPr bwMode="auto">
              <a:xfrm>
                <a:off x="6365957"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600" b="1" dirty="0">
                    <a:solidFill>
                      <a:srgbClr val="000000"/>
                    </a:solidFill>
                    <a:latin typeface="宋体" panose="02010600030101010101" pitchFamily="2" charset="-122"/>
                  </a:rPr>
                  <a:t>ARM</a:t>
                </a:r>
              </a:p>
              <a:p>
                <a:pPr algn="ctr" defTabSz="685595">
                  <a:buClr>
                    <a:srgbClr val="CC9900"/>
                  </a:buClr>
                </a:pPr>
                <a:r>
                  <a:rPr lang="en-US" altLang="zh-CN" sz="600" b="1" dirty="0">
                    <a:solidFill>
                      <a:srgbClr val="000000"/>
                    </a:solidFill>
                    <a:latin typeface="宋体" panose="02010600030101010101" pitchFamily="2" charset="-122"/>
                  </a:rPr>
                  <a:t>Core</a:t>
                </a:r>
                <a:endParaRPr lang="zh-CN" altLang="en-US" sz="600" b="1" dirty="0">
                  <a:solidFill>
                    <a:srgbClr val="000000"/>
                  </a:solidFill>
                  <a:latin typeface="宋体" panose="02010600030101010101" pitchFamily="2" charset="-122"/>
                </a:endParaRPr>
              </a:p>
            </p:txBody>
          </p:sp>
          <p:sp>
            <p:nvSpPr>
              <p:cNvPr id="67" name="矩形 66"/>
              <p:cNvSpPr/>
              <p:nvPr/>
            </p:nvSpPr>
            <p:spPr bwMode="auto">
              <a:xfrm>
                <a:off x="6365957" y="2959796"/>
                <a:ext cx="342981"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b="1" dirty="0">
                    <a:solidFill>
                      <a:srgbClr val="000000"/>
                    </a:solidFill>
                    <a:latin typeface="宋体" panose="02010600030101010101" pitchFamily="2" charset="-122"/>
                  </a:rPr>
                  <a:t>L1I</a:t>
                </a:r>
                <a:endParaRPr lang="zh-CN" altLang="en-US" sz="450" b="1" dirty="0">
                  <a:solidFill>
                    <a:srgbClr val="000000"/>
                  </a:solidFill>
                  <a:latin typeface="宋体" panose="02010600030101010101" pitchFamily="2" charset="-122"/>
                </a:endParaRPr>
              </a:p>
            </p:txBody>
          </p:sp>
          <p:sp>
            <p:nvSpPr>
              <p:cNvPr id="68" name="矩形 67"/>
              <p:cNvSpPr/>
              <p:nvPr/>
            </p:nvSpPr>
            <p:spPr bwMode="auto">
              <a:xfrm>
                <a:off x="6708939" y="2959795"/>
                <a:ext cx="329262"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b="1" dirty="0">
                    <a:solidFill>
                      <a:srgbClr val="000000"/>
                    </a:solidFill>
                    <a:latin typeface="宋体" panose="02010600030101010101" pitchFamily="2" charset="-122"/>
                  </a:rPr>
                  <a:t>L1D</a:t>
                </a:r>
                <a:endParaRPr lang="zh-CN" altLang="en-US" sz="450" b="1" dirty="0">
                  <a:solidFill>
                    <a:srgbClr val="000000"/>
                  </a:solidFill>
                  <a:latin typeface="宋体" panose="02010600030101010101" pitchFamily="2" charset="-122"/>
                </a:endParaRPr>
              </a:p>
            </p:txBody>
          </p:sp>
        </p:grpSp>
        <p:sp>
          <p:nvSpPr>
            <p:cNvPr id="69" name="左右箭头 68"/>
            <p:cNvSpPr/>
            <p:nvPr/>
          </p:nvSpPr>
          <p:spPr bwMode="auto">
            <a:xfrm>
              <a:off x="4258930" y="4205561"/>
              <a:ext cx="3447448" cy="347357"/>
            </a:xfrm>
            <a:prstGeom prst="leftRightArrow">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prstTxWarp prst="textNoShape">
                <a:avLst/>
              </a:prstTxWarp>
            </a:bodyPr>
            <a:lstStyle/>
            <a:p>
              <a:pPr algn="ctr" defTabSz="685595">
                <a:buClr>
                  <a:srgbClr val="CC9900"/>
                </a:buClr>
              </a:pPr>
              <a:endParaRPr lang="zh-CN" altLang="en-US" sz="300" b="1" dirty="0">
                <a:solidFill>
                  <a:srgbClr val="000000"/>
                </a:solidFill>
                <a:latin typeface="宋体" panose="02010600030101010101" pitchFamily="2" charset="-122"/>
              </a:endParaRPr>
            </a:p>
          </p:txBody>
        </p:sp>
        <p:sp>
          <p:nvSpPr>
            <p:cNvPr id="70" name="文本框 69"/>
            <p:cNvSpPr txBox="1"/>
            <p:nvPr/>
          </p:nvSpPr>
          <p:spPr>
            <a:xfrm>
              <a:off x="5690436" y="4245697"/>
              <a:ext cx="613281" cy="183400"/>
            </a:xfrm>
            <a:prstGeom prst="rect">
              <a:avLst/>
            </a:prstGeom>
            <a:noFill/>
          </p:spPr>
          <p:txBody>
            <a:bodyPr wrap="square" rtlCol="0">
              <a:spAutoFit/>
            </a:bodyPr>
            <a:lstStyle/>
            <a:p>
              <a:pPr algn="ctr" fontAlgn="t">
                <a:spcBef>
                  <a:spcPct val="0"/>
                </a:spcBef>
                <a:spcAft>
                  <a:spcPct val="0"/>
                </a:spcAft>
              </a:pPr>
              <a:r>
                <a:rPr lang="en-US" altLang="zh-CN" sz="750" dirty="0">
                  <a:solidFill>
                    <a:srgbClr val="000000"/>
                  </a:solidFill>
                  <a:latin typeface="宋体" panose="02010600030101010101" pitchFamily="2" charset="-122"/>
                </a:rPr>
                <a:t>ring</a:t>
              </a:r>
              <a:endParaRPr lang="zh-CN" altLang="en-US" sz="750" dirty="0">
                <a:solidFill>
                  <a:srgbClr val="000000"/>
                </a:solidFill>
                <a:latin typeface="宋体" panose="02010600030101010101" pitchFamily="2" charset="-122"/>
              </a:endParaRPr>
            </a:p>
          </p:txBody>
        </p:sp>
        <p:sp>
          <p:nvSpPr>
            <p:cNvPr id="71" name="矩形 70"/>
            <p:cNvSpPr/>
            <p:nvPr/>
          </p:nvSpPr>
          <p:spPr bwMode="auto">
            <a:xfrm>
              <a:off x="4318788" y="4700223"/>
              <a:ext cx="672244" cy="39370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dirty="0">
                  <a:solidFill>
                    <a:srgbClr val="000000"/>
                  </a:solidFill>
                  <a:latin typeface="宋体" panose="02010600030101010101" pitchFamily="2" charset="-122"/>
                </a:rPr>
                <a:t>LLC</a:t>
              </a:r>
              <a:endParaRPr lang="zh-CN" altLang="en-US" sz="450" b="1" dirty="0">
                <a:solidFill>
                  <a:srgbClr val="000000"/>
                </a:solidFill>
                <a:latin typeface="宋体" panose="02010600030101010101" pitchFamily="2" charset="-122"/>
              </a:endParaRPr>
            </a:p>
          </p:txBody>
        </p:sp>
        <p:sp>
          <p:nvSpPr>
            <p:cNvPr id="72" name="矩形 71"/>
            <p:cNvSpPr/>
            <p:nvPr/>
          </p:nvSpPr>
          <p:spPr bwMode="auto">
            <a:xfrm>
              <a:off x="5176465" y="4696115"/>
              <a:ext cx="672244" cy="39370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dirty="0">
                  <a:solidFill>
                    <a:srgbClr val="000000"/>
                  </a:solidFill>
                  <a:latin typeface="宋体" panose="02010600030101010101" pitchFamily="2" charset="-122"/>
                </a:rPr>
                <a:t>LLC</a:t>
              </a:r>
              <a:endParaRPr lang="zh-CN" altLang="en-US" sz="450" b="1" dirty="0">
                <a:solidFill>
                  <a:srgbClr val="000000"/>
                </a:solidFill>
                <a:latin typeface="宋体" panose="02010600030101010101" pitchFamily="2" charset="-122"/>
              </a:endParaRPr>
            </a:p>
          </p:txBody>
        </p:sp>
        <p:sp>
          <p:nvSpPr>
            <p:cNvPr id="73" name="矩形 72"/>
            <p:cNvSpPr/>
            <p:nvPr/>
          </p:nvSpPr>
          <p:spPr bwMode="auto">
            <a:xfrm>
              <a:off x="6034142" y="4696115"/>
              <a:ext cx="672244" cy="39370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dirty="0">
                  <a:solidFill>
                    <a:srgbClr val="000000"/>
                  </a:solidFill>
                  <a:latin typeface="宋体" panose="02010600030101010101" pitchFamily="2" charset="-122"/>
                </a:rPr>
                <a:t>LLC</a:t>
              </a:r>
              <a:endParaRPr lang="zh-CN" altLang="en-US" sz="450" b="1" dirty="0">
                <a:solidFill>
                  <a:srgbClr val="000000"/>
                </a:solidFill>
                <a:latin typeface="宋体" panose="02010600030101010101" pitchFamily="2" charset="-122"/>
              </a:endParaRPr>
            </a:p>
          </p:txBody>
        </p:sp>
        <p:sp>
          <p:nvSpPr>
            <p:cNvPr id="74" name="矩形 73"/>
            <p:cNvSpPr/>
            <p:nvPr/>
          </p:nvSpPr>
          <p:spPr bwMode="auto">
            <a:xfrm>
              <a:off x="6891820" y="4696115"/>
              <a:ext cx="672244" cy="39370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dirty="0">
                  <a:solidFill>
                    <a:srgbClr val="000000"/>
                  </a:solidFill>
                  <a:latin typeface="宋体" panose="02010600030101010101" pitchFamily="2" charset="-122"/>
                </a:rPr>
                <a:t>LLC</a:t>
              </a:r>
              <a:endParaRPr lang="zh-CN" altLang="en-US" sz="450" b="1" dirty="0">
                <a:solidFill>
                  <a:srgbClr val="000000"/>
                </a:solidFill>
                <a:latin typeface="宋体" panose="02010600030101010101" pitchFamily="2" charset="-122"/>
              </a:endParaRPr>
            </a:p>
          </p:txBody>
        </p:sp>
        <p:grpSp>
          <p:nvGrpSpPr>
            <p:cNvPr id="75" name="组合 74"/>
            <p:cNvGrpSpPr/>
            <p:nvPr/>
          </p:nvGrpSpPr>
          <p:grpSpPr>
            <a:xfrm>
              <a:off x="8424685" y="3160011"/>
              <a:ext cx="1672237" cy="657517"/>
              <a:chOff x="4353332" y="2632331"/>
              <a:chExt cx="2684869" cy="543403"/>
            </a:xfrm>
          </p:grpSpPr>
          <p:sp>
            <p:nvSpPr>
              <p:cNvPr id="76" name="矩形 75"/>
              <p:cNvSpPr/>
              <p:nvPr/>
            </p:nvSpPr>
            <p:spPr bwMode="auto">
              <a:xfrm>
                <a:off x="4353332"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600" b="1" dirty="0">
                    <a:solidFill>
                      <a:srgbClr val="000000"/>
                    </a:solidFill>
                    <a:latin typeface="宋体" panose="02010600030101010101" pitchFamily="2" charset="-122"/>
                  </a:rPr>
                  <a:t>ARM</a:t>
                </a:r>
              </a:p>
              <a:p>
                <a:pPr algn="ctr" defTabSz="685595">
                  <a:buClr>
                    <a:srgbClr val="CC9900"/>
                  </a:buClr>
                </a:pPr>
                <a:r>
                  <a:rPr lang="en-US" altLang="zh-CN" sz="600" b="1" dirty="0">
                    <a:solidFill>
                      <a:srgbClr val="000000"/>
                    </a:solidFill>
                    <a:latin typeface="宋体" panose="02010600030101010101" pitchFamily="2" charset="-122"/>
                  </a:rPr>
                  <a:t>Core</a:t>
                </a:r>
                <a:endParaRPr lang="zh-CN" altLang="en-US" sz="600" b="1" dirty="0">
                  <a:solidFill>
                    <a:srgbClr val="000000"/>
                  </a:solidFill>
                  <a:latin typeface="宋体" panose="02010600030101010101" pitchFamily="2" charset="-122"/>
                </a:endParaRPr>
              </a:p>
            </p:txBody>
          </p:sp>
          <p:sp>
            <p:nvSpPr>
              <p:cNvPr id="77" name="矩形 76"/>
              <p:cNvSpPr/>
              <p:nvPr/>
            </p:nvSpPr>
            <p:spPr bwMode="auto">
              <a:xfrm>
                <a:off x="4353332" y="2959796"/>
                <a:ext cx="342980"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b="1" dirty="0">
                    <a:solidFill>
                      <a:srgbClr val="000000"/>
                    </a:solidFill>
                    <a:latin typeface="宋体" panose="02010600030101010101" pitchFamily="2" charset="-122"/>
                  </a:rPr>
                  <a:t>L1I</a:t>
                </a:r>
                <a:endParaRPr lang="zh-CN" altLang="en-US" sz="450" b="1" dirty="0">
                  <a:solidFill>
                    <a:srgbClr val="000000"/>
                  </a:solidFill>
                  <a:latin typeface="宋体" panose="02010600030101010101" pitchFamily="2" charset="-122"/>
                </a:endParaRPr>
              </a:p>
            </p:txBody>
          </p:sp>
          <p:sp>
            <p:nvSpPr>
              <p:cNvPr id="78" name="矩形 77"/>
              <p:cNvSpPr/>
              <p:nvPr/>
            </p:nvSpPr>
            <p:spPr bwMode="auto">
              <a:xfrm>
                <a:off x="4696314" y="2959795"/>
                <a:ext cx="329263"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b="1" dirty="0">
                    <a:solidFill>
                      <a:srgbClr val="000000"/>
                    </a:solidFill>
                    <a:latin typeface="宋体" panose="02010600030101010101" pitchFamily="2" charset="-122"/>
                  </a:rPr>
                  <a:t>L1D</a:t>
                </a:r>
                <a:endParaRPr lang="zh-CN" altLang="en-US" sz="450" b="1" dirty="0">
                  <a:solidFill>
                    <a:srgbClr val="000000"/>
                  </a:solidFill>
                  <a:latin typeface="宋体" panose="02010600030101010101" pitchFamily="2" charset="-122"/>
                </a:endParaRPr>
              </a:p>
            </p:txBody>
          </p:sp>
          <p:sp>
            <p:nvSpPr>
              <p:cNvPr id="80" name="矩形 79"/>
              <p:cNvSpPr/>
              <p:nvPr/>
            </p:nvSpPr>
            <p:spPr bwMode="auto">
              <a:xfrm>
                <a:off x="5014609"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600" b="1" dirty="0">
                    <a:solidFill>
                      <a:srgbClr val="000000"/>
                    </a:solidFill>
                    <a:latin typeface="宋体" panose="02010600030101010101" pitchFamily="2" charset="-122"/>
                  </a:rPr>
                  <a:t>ARM</a:t>
                </a:r>
              </a:p>
              <a:p>
                <a:pPr algn="ctr" defTabSz="685595">
                  <a:buClr>
                    <a:srgbClr val="CC9900"/>
                  </a:buClr>
                </a:pPr>
                <a:r>
                  <a:rPr lang="en-US" altLang="zh-CN" sz="600" b="1" dirty="0">
                    <a:solidFill>
                      <a:srgbClr val="000000"/>
                    </a:solidFill>
                    <a:latin typeface="宋体" panose="02010600030101010101" pitchFamily="2" charset="-122"/>
                  </a:rPr>
                  <a:t>Core</a:t>
                </a:r>
                <a:endParaRPr lang="zh-CN" altLang="en-US" sz="600" b="1" dirty="0">
                  <a:solidFill>
                    <a:srgbClr val="000000"/>
                  </a:solidFill>
                  <a:latin typeface="宋体" panose="02010600030101010101" pitchFamily="2" charset="-122"/>
                </a:endParaRPr>
              </a:p>
            </p:txBody>
          </p:sp>
          <p:sp>
            <p:nvSpPr>
              <p:cNvPr id="81" name="矩形 80"/>
              <p:cNvSpPr/>
              <p:nvPr/>
            </p:nvSpPr>
            <p:spPr bwMode="auto">
              <a:xfrm>
                <a:off x="5014609" y="2959796"/>
                <a:ext cx="342981"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b="1" dirty="0">
                    <a:solidFill>
                      <a:srgbClr val="000000"/>
                    </a:solidFill>
                    <a:latin typeface="宋体" panose="02010600030101010101" pitchFamily="2" charset="-122"/>
                  </a:rPr>
                  <a:t>L1I</a:t>
                </a:r>
                <a:endParaRPr lang="zh-CN" altLang="en-US" sz="450" b="1" dirty="0">
                  <a:solidFill>
                    <a:srgbClr val="000000"/>
                  </a:solidFill>
                  <a:latin typeface="宋体" panose="02010600030101010101" pitchFamily="2" charset="-122"/>
                </a:endParaRPr>
              </a:p>
            </p:txBody>
          </p:sp>
          <p:sp>
            <p:nvSpPr>
              <p:cNvPr id="82" name="矩形 81"/>
              <p:cNvSpPr/>
              <p:nvPr/>
            </p:nvSpPr>
            <p:spPr bwMode="auto">
              <a:xfrm>
                <a:off x="5357591" y="2959795"/>
                <a:ext cx="329262"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b="1" dirty="0">
                    <a:solidFill>
                      <a:srgbClr val="000000"/>
                    </a:solidFill>
                    <a:latin typeface="宋体" panose="02010600030101010101" pitchFamily="2" charset="-122"/>
                  </a:rPr>
                  <a:t>L1D</a:t>
                </a:r>
                <a:endParaRPr lang="zh-CN" altLang="en-US" sz="450" b="1" dirty="0">
                  <a:solidFill>
                    <a:srgbClr val="000000"/>
                  </a:solidFill>
                  <a:latin typeface="宋体" panose="02010600030101010101" pitchFamily="2" charset="-122"/>
                </a:endParaRPr>
              </a:p>
            </p:txBody>
          </p:sp>
          <p:sp>
            <p:nvSpPr>
              <p:cNvPr id="83" name="矩形 82"/>
              <p:cNvSpPr/>
              <p:nvPr/>
            </p:nvSpPr>
            <p:spPr bwMode="auto">
              <a:xfrm>
                <a:off x="5686853"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600" b="1" dirty="0">
                    <a:solidFill>
                      <a:srgbClr val="000000"/>
                    </a:solidFill>
                    <a:latin typeface="宋体" panose="02010600030101010101" pitchFamily="2" charset="-122"/>
                  </a:rPr>
                  <a:t>ARM</a:t>
                </a:r>
              </a:p>
              <a:p>
                <a:pPr algn="ctr" defTabSz="685595">
                  <a:buClr>
                    <a:srgbClr val="CC9900"/>
                  </a:buClr>
                </a:pPr>
                <a:r>
                  <a:rPr lang="en-US" altLang="zh-CN" sz="600" b="1" dirty="0">
                    <a:solidFill>
                      <a:srgbClr val="000000"/>
                    </a:solidFill>
                    <a:latin typeface="宋体" panose="02010600030101010101" pitchFamily="2" charset="-122"/>
                  </a:rPr>
                  <a:t>Core</a:t>
                </a:r>
                <a:endParaRPr lang="zh-CN" altLang="en-US" sz="600" b="1" dirty="0">
                  <a:solidFill>
                    <a:srgbClr val="000000"/>
                  </a:solidFill>
                  <a:latin typeface="宋体" panose="02010600030101010101" pitchFamily="2" charset="-122"/>
                </a:endParaRPr>
              </a:p>
            </p:txBody>
          </p:sp>
          <p:sp>
            <p:nvSpPr>
              <p:cNvPr id="84" name="矩形 83"/>
              <p:cNvSpPr/>
              <p:nvPr/>
            </p:nvSpPr>
            <p:spPr bwMode="auto">
              <a:xfrm>
                <a:off x="5686853" y="2959796"/>
                <a:ext cx="342981"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b="1" dirty="0">
                    <a:solidFill>
                      <a:srgbClr val="000000"/>
                    </a:solidFill>
                    <a:latin typeface="宋体" panose="02010600030101010101" pitchFamily="2" charset="-122"/>
                  </a:rPr>
                  <a:t>L1I</a:t>
                </a:r>
                <a:endParaRPr lang="zh-CN" altLang="en-US" sz="450" b="1" dirty="0">
                  <a:solidFill>
                    <a:srgbClr val="000000"/>
                  </a:solidFill>
                  <a:latin typeface="宋体" panose="02010600030101010101" pitchFamily="2" charset="-122"/>
                </a:endParaRPr>
              </a:p>
            </p:txBody>
          </p:sp>
          <p:sp>
            <p:nvSpPr>
              <p:cNvPr id="85" name="矩形 84"/>
              <p:cNvSpPr/>
              <p:nvPr/>
            </p:nvSpPr>
            <p:spPr bwMode="auto">
              <a:xfrm>
                <a:off x="6029835" y="2959795"/>
                <a:ext cx="329262"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b="1" dirty="0">
                    <a:solidFill>
                      <a:srgbClr val="000000"/>
                    </a:solidFill>
                    <a:latin typeface="宋体" panose="02010600030101010101" pitchFamily="2" charset="-122"/>
                  </a:rPr>
                  <a:t>L1D</a:t>
                </a:r>
                <a:endParaRPr lang="zh-CN" altLang="en-US" sz="450" b="1" dirty="0">
                  <a:solidFill>
                    <a:srgbClr val="000000"/>
                  </a:solidFill>
                  <a:latin typeface="宋体" panose="02010600030101010101" pitchFamily="2" charset="-122"/>
                </a:endParaRPr>
              </a:p>
            </p:txBody>
          </p:sp>
          <p:sp>
            <p:nvSpPr>
              <p:cNvPr id="86" name="矩形 85"/>
              <p:cNvSpPr/>
              <p:nvPr/>
            </p:nvSpPr>
            <p:spPr bwMode="auto">
              <a:xfrm>
                <a:off x="6365957"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600" b="1" dirty="0">
                    <a:solidFill>
                      <a:srgbClr val="000000"/>
                    </a:solidFill>
                    <a:latin typeface="宋体" panose="02010600030101010101" pitchFamily="2" charset="-122"/>
                  </a:rPr>
                  <a:t>ARM</a:t>
                </a:r>
              </a:p>
              <a:p>
                <a:pPr algn="ctr" defTabSz="685595">
                  <a:buClr>
                    <a:srgbClr val="CC9900"/>
                  </a:buClr>
                </a:pPr>
                <a:r>
                  <a:rPr lang="en-US" altLang="zh-CN" sz="600" b="1" dirty="0">
                    <a:solidFill>
                      <a:srgbClr val="000000"/>
                    </a:solidFill>
                    <a:latin typeface="宋体" panose="02010600030101010101" pitchFamily="2" charset="-122"/>
                  </a:rPr>
                  <a:t>Core</a:t>
                </a:r>
                <a:endParaRPr lang="zh-CN" altLang="en-US" sz="600" b="1" dirty="0">
                  <a:solidFill>
                    <a:srgbClr val="000000"/>
                  </a:solidFill>
                  <a:latin typeface="宋体" panose="02010600030101010101" pitchFamily="2" charset="-122"/>
                </a:endParaRPr>
              </a:p>
            </p:txBody>
          </p:sp>
          <p:sp>
            <p:nvSpPr>
              <p:cNvPr id="87" name="矩形 86"/>
              <p:cNvSpPr/>
              <p:nvPr/>
            </p:nvSpPr>
            <p:spPr bwMode="auto">
              <a:xfrm>
                <a:off x="6365957" y="2959796"/>
                <a:ext cx="342981"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b="1" dirty="0">
                    <a:solidFill>
                      <a:srgbClr val="000000"/>
                    </a:solidFill>
                    <a:latin typeface="宋体" panose="02010600030101010101" pitchFamily="2" charset="-122"/>
                  </a:rPr>
                  <a:t>L1I</a:t>
                </a:r>
                <a:endParaRPr lang="zh-CN" altLang="en-US" sz="450" b="1" dirty="0">
                  <a:solidFill>
                    <a:srgbClr val="000000"/>
                  </a:solidFill>
                  <a:latin typeface="宋体" panose="02010600030101010101" pitchFamily="2" charset="-122"/>
                </a:endParaRPr>
              </a:p>
            </p:txBody>
          </p:sp>
          <p:sp>
            <p:nvSpPr>
              <p:cNvPr id="88" name="矩形 87"/>
              <p:cNvSpPr/>
              <p:nvPr/>
            </p:nvSpPr>
            <p:spPr bwMode="auto">
              <a:xfrm>
                <a:off x="6708939" y="2959795"/>
                <a:ext cx="329262"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b="1" dirty="0">
                    <a:solidFill>
                      <a:srgbClr val="000000"/>
                    </a:solidFill>
                    <a:latin typeface="宋体" panose="02010600030101010101" pitchFamily="2" charset="-122"/>
                  </a:rPr>
                  <a:t>L1D</a:t>
                </a:r>
                <a:endParaRPr lang="zh-CN" altLang="en-US" sz="450" b="1" dirty="0">
                  <a:solidFill>
                    <a:srgbClr val="000000"/>
                  </a:solidFill>
                  <a:latin typeface="宋体" panose="02010600030101010101" pitchFamily="2" charset="-122"/>
                </a:endParaRPr>
              </a:p>
            </p:txBody>
          </p:sp>
        </p:grpSp>
        <p:grpSp>
          <p:nvGrpSpPr>
            <p:cNvPr id="89" name="组合 88"/>
            <p:cNvGrpSpPr/>
            <p:nvPr/>
          </p:nvGrpSpPr>
          <p:grpSpPr>
            <a:xfrm>
              <a:off x="10196335" y="3160011"/>
              <a:ext cx="1672237" cy="657517"/>
              <a:chOff x="4353332" y="2632331"/>
              <a:chExt cx="2684869" cy="543403"/>
            </a:xfrm>
          </p:grpSpPr>
          <p:sp>
            <p:nvSpPr>
              <p:cNvPr id="90" name="矩形 89"/>
              <p:cNvSpPr/>
              <p:nvPr/>
            </p:nvSpPr>
            <p:spPr bwMode="auto">
              <a:xfrm>
                <a:off x="4353332"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600" b="1" dirty="0">
                    <a:solidFill>
                      <a:srgbClr val="000000"/>
                    </a:solidFill>
                    <a:latin typeface="宋体" panose="02010600030101010101" pitchFamily="2" charset="-122"/>
                  </a:rPr>
                  <a:t>ARM</a:t>
                </a:r>
              </a:p>
              <a:p>
                <a:pPr algn="ctr" defTabSz="685595">
                  <a:buClr>
                    <a:srgbClr val="CC9900"/>
                  </a:buClr>
                </a:pPr>
                <a:r>
                  <a:rPr lang="en-US" altLang="zh-CN" sz="600" b="1" dirty="0">
                    <a:solidFill>
                      <a:srgbClr val="000000"/>
                    </a:solidFill>
                    <a:latin typeface="宋体" panose="02010600030101010101" pitchFamily="2" charset="-122"/>
                  </a:rPr>
                  <a:t>Core</a:t>
                </a:r>
                <a:endParaRPr lang="zh-CN" altLang="en-US" sz="600" b="1" dirty="0">
                  <a:solidFill>
                    <a:srgbClr val="000000"/>
                  </a:solidFill>
                  <a:latin typeface="宋体" panose="02010600030101010101" pitchFamily="2" charset="-122"/>
                </a:endParaRPr>
              </a:p>
            </p:txBody>
          </p:sp>
          <p:sp>
            <p:nvSpPr>
              <p:cNvPr id="91" name="矩形 90"/>
              <p:cNvSpPr/>
              <p:nvPr/>
            </p:nvSpPr>
            <p:spPr bwMode="auto">
              <a:xfrm>
                <a:off x="4353332" y="2959796"/>
                <a:ext cx="342980"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b="1" dirty="0">
                    <a:solidFill>
                      <a:srgbClr val="000000"/>
                    </a:solidFill>
                    <a:latin typeface="宋体" panose="02010600030101010101" pitchFamily="2" charset="-122"/>
                  </a:rPr>
                  <a:t>L1I</a:t>
                </a:r>
                <a:endParaRPr lang="zh-CN" altLang="en-US" sz="450" b="1" dirty="0">
                  <a:solidFill>
                    <a:srgbClr val="000000"/>
                  </a:solidFill>
                  <a:latin typeface="宋体" panose="02010600030101010101" pitchFamily="2" charset="-122"/>
                </a:endParaRPr>
              </a:p>
            </p:txBody>
          </p:sp>
          <p:sp>
            <p:nvSpPr>
              <p:cNvPr id="92" name="矩形 91"/>
              <p:cNvSpPr/>
              <p:nvPr/>
            </p:nvSpPr>
            <p:spPr bwMode="auto">
              <a:xfrm>
                <a:off x="4696314" y="2959795"/>
                <a:ext cx="329263"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b="1" dirty="0">
                    <a:solidFill>
                      <a:srgbClr val="000000"/>
                    </a:solidFill>
                    <a:latin typeface="宋体" panose="02010600030101010101" pitchFamily="2" charset="-122"/>
                  </a:rPr>
                  <a:t>L1D</a:t>
                </a:r>
                <a:endParaRPr lang="zh-CN" altLang="en-US" sz="450" b="1" dirty="0">
                  <a:solidFill>
                    <a:srgbClr val="000000"/>
                  </a:solidFill>
                  <a:latin typeface="宋体" panose="02010600030101010101" pitchFamily="2" charset="-122"/>
                </a:endParaRPr>
              </a:p>
            </p:txBody>
          </p:sp>
          <p:sp>
            <p:nvSpPr>
              <p:cNvPr id="94" name="矩形 93"/>
              <p:cNvSpPr/>
              <p:nvPr/>
            </p:nvSpPr>
            <p:spPr bwMode="auto">
              <a:xfrm>
                <a:off x="5014609"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600" b="1" dirty="0">
                    <a:solidFill>
                      <a:srgbClr val="000000"/>
                    </a:solidFill>
                    <a:latin typeface="宋体" panose="02010600030101010101" pitchFamily="2" charset="-122"/>
                  </a:rPr>
                  <a:t>ARM</a:t>
                </a:r>
              </a:p>
              <a:p>
                <a:pPr algn="ctr" defTabSz="685595">
                  <a:buClr>
                    <a:srgbClr val="CC9900"/>
                  </a:buClr>
                </a:pPr>
                <a:r>
                  <a:rPr lang="en-US" altLang="zh-CN" sz="600" b="1" dirty="0">
                    <a:solidFill>
                      <a:srgbClr val="000000"/>
                    </a:solidFill>
                    <a:latin typeface="宋体" panose="02010600030101010101" pitchFamily="2" charset="-122"/>
                  </a:rPr>
                  <a:t>Core</a:t>
                </a:r>
                <a:endParaRPr lang="zh-CN" altLang="en-US" sz="600" b="1" dirty="0">
                  <a:solidFill>
                    <a:srgbClr val="000000"/>
                  </a:solidFill>
                  <a:latin typeface="宋体" panose="02010600030101010101" pitchFamily="2" charset="-122"/>
                </a:endParaRPr>
              </a:p>
            </p:txBody>
          </p:sp>
          <p:sp>
            <p:nvSpPr>
              <p:cNvPr id="95" name="矩形 94"/>
              <p:cNvSpPr/>
              <p:nvPr/>
            </p:nvSpPr>
            <p:spPr bwMode="auto">
              <a:xfrm>
                <a:off x="5014609" y="2959796"/>
                <a:ext cx="342981"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b="1" dirty="0">
                    <a:solidFill>
                      <a:srgbClr val="000000"/>
                    </a:solidFill>
                    <a:latin typeface="宋体" panose="02010600030101010101" pitchFamily="2" charset="-122"/>
                  </a:rPr>
                  <a:t>L1I</a:t>
                </a:r>
                <a:endParaRPr lang="zh-CN" altLang="en-US" sz="450" b="1" dirty="0">
                  <a:solidFill>
                    <a:srgbClr val="000000"/>
                  </a:solidFill>
                  <a:latin typeface="宋体" panose="02010600030101010101" pitchFamily="2" charset="-122"/>
                </a:endParaRPr>
              </a:p>
            </p:txBody>
          </p:sp>
          <p:sp>
            <p:nvSpPr>
              <p:cNvPr id="96" name="矩形 95"/>
              <p:cNvSpPr/>
              <p:nvPr/>
            </p:nvSpPr>
            <p:spPr bwMode="auto">
              <a:xfrm>
                <a:off x="5357591" y="2959795"/>
                <a:ext cx="329262"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b="1" dirty="0">
                    <a:solidFill>
                      <a:srgbClr val="000000"/>
                    </a:solidFill>
                    <a:latin typeface="宋体" panose="02010600030101010101" pitchFamily="2" charset="-122"/>
                  </a:rPr>
                  <a:t>L1D</a:t>
                </a:r>
                <a:endParaRPr lang="zh-CN" altLang="en-US" sz="450" b="1" dirty="0">
                  <a:solidFill>
                    <a:srgbClr val="000000"/>
                  </a:solidFill>
                  <a:latin typeface="宋体" panose="02010600030101010101" pitchFamily="2" charset="-122"/>
                </a:endParaRPr>
              </a:p>
            </p:txBody>
          </p:sp>
          <p:sp>
            <p:nvSpPr>
              <p:cNvPr id="97" name="矩形 96"/>
              <p:cNvSpPr/>
              <p:nvPr/>
            </p:nvSpPr>
            <p:spPr bwMode="auto">
              <a:xfrm>
                <a:off x="5686853"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600" b="1" dirty="0">
                    <a:solidFill>
                      <a:srgbClr val="000000"/>
                    </a:solidFill>
                    <a:latin typeface="宋体" panose="02010600030101010101" pitchFamily="2" charset="-122"/>
                  </a:rPr>
                  <a:t>ARM</a:t>
                </a:r>
              </a:p>
              <a:p>
                <a:pPr algn="ctr" defTabSz="685595">
                  <a:buClr>
                    <a:srgbClr val="CC9900"/>
                  </a:buClr>
                </a:pPr>
                <a:r>
                  <a:rPr lang="en-US" altLang="zh-CN" sz="600" b="1" dirty="0">
                    <a:solidFill>
                      <a:srgbClr val="000000"/>
                    </a:solidFill>
                    <a:latin typeface="宋体" panose="02010600030101010101" pitchFamily="2" charset="-122"/>
                  </a:rPr>
                  <a:t>Core</a:t>
                </a:r>
                <a:endParaRPr lang="zh-CN" altLang="en-US" sz="600" b="1" dirty="0">
                  <a:solidFill>
                    <a:srgbClr val="000000"/>
                  </a:solidFill>
                  <a:latin typeface="宋体" panose="02010600030101010101" pitchFamily="2" charset="-122"/>
                </a:endParaRPr>
              </a:p>
            </p:txBody>
          </p:sp>
          <p:sp>
            <p:nvSpPr>
              <p:cNvPr id="98" name="矩形 97"/>
              <p:cNvSpPr/>
              <p:nvPr/>
            </p:nvSpPr>
            <p:spPr bwMode="auto">
              <a:xfrm>
                <a:off x="5686853" y="2959796"/>
                <a:ext cx="342981"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b="1" dirty="0">
                    <a:solidFill>
                      <a:srgbClr val="000000"/>
                    </a:solidFill>
                    <a:latin typeface="宋体" panose="02010600030101010101" pitchFamily="2" charset="-122"/>
                  </a:rPr>
                  <a:t>L1I</a:t>
                </a:r>
                <a:endParaRPr lang="zh-CN" altLang="en-US" sz="450" b="1" dirty="0">
                  <a:solidFill>
                    <a:srgbClr val="000000"/>
                  </a:solidFill>
                  <a:latin typeface="宋体" panose="02010600030101010101" pitchFamily="2" charset="-122"/>
                </a:endParaRPr>
              </a:p>
            </p:txBody>
          </p:sp>
          <p:sp>
            <p:nvSpPr>
              <p:cNvPr id="99" name="矩形 98"/>
              <p:cNvSpPr/>
              <p:nvPr/>
            </p:nvSpPr>
            <p:spPr bwMode="auto">
              <a:xfrm>
                <a:off x="6029835" y="2959795"/>
                <a:ext cx="329262"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b="1" dirty="0">
                    <a:solidFill>
                      <a:srgbClr val="000000"/>
                    </a:solidFill>
                    <a:latin typeface="宋体" panose="02010600030101010101" pitchFamily="2" charset="-122"/>
                  </a:rPr>
                  <a:t>L1D</a:t>
                </a:r>
                <a:endParaRPr lang="zh-CN" altLang="en-US" sz="450" b="1" dirty="0">
                  <a:solidFill>
                    <a:srgbClr val="000000"/>
                  </a:solidFill>
                  <a:latin typeface="宋体" panose="02010600030101010101" pitchFamily="2" charset="-122"/>
                </a:endParaRPr>
              </a:p>
            </p:txBody>
          </p:sp>
          <p:sp>
            <p:nvSpPr>
              <p:cNvPr id="100" name="矩形 99"/>
              <p:cNvSpPr/>
              <p:nvPr/>
            </p:nvSpPr>
            <p:spPr bwMode="auto">
              <a:xfrm>
                <a:off x="6365957"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600" b="1" dirty="0">
                    <a:solidFill>
                      <a:srgbClr val="000000"/>
                    </a:solidFill>
                    <a:latin typeface="宋体" panose="02010600030101010101" pitchFamily="2" charset="-122"/>
                  </a:rPr>
                  <a:t>ARM</a:t>
                </a:r>
              </a:p>
              <a:p>
                <a:pPr algn="ctr" defTabSz="685595">
                  <a:buClr>
                    <a:srgbClr val="CC9900"/>
                  </a:buClr>
                </a:pPr>
                <a:r>
                  <a:rPr lang="en-US" altLang="zh-CN" sz="600" b="1" dirty="0">
                    <a:solidFill>
                      <a:srgbClr val="000000"/>
                    </a:solidFill>
                    <a:latin typeface="宋体" panose="02010600030101010101" pitchFamily="2" charset="-122"/>
                  </a:rPr>
                  <a:t>Core</a:t>
                </a:r>
                <a:endParaRPr lang="zh-CN" altLang="en-US" sz="600" b="1" dirty="0">
                  <a:solidFill>
                    <a:srgbClr val="000000"/>
                  </a:solidFill>
                  <a:latin typeface="宋体" panose="02010600030101010101" pitchFamily="2" charset="-122"/>
                </a:endParaRPr>
              </a:p>
            </p:txBody>
          </p:sp>
          <p:sp>
            <p:nvSpPr>
              <p:cNvPr id="101" name="矩形 100"/>
              <p:cNvSpPr/>
              <p:nvPr/>
            </p:nvSpPr>
            <p:spPr bwMode="auto">
              <a:xfrm>
                <a:off x="6365957" y="2959796"/>
                <a:ext cx="342981"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b="1" dirty="0">
                    <a:solidFill>
                      <a:srgbClr val="000000"/>
                    </a:solidFill>
                    <a:latin typeface="宋体" panose="02010600030101010101" pitchFamily="2" charset="-122"/>
                  </a:rPr>
                  <a:t>L1I</a:t>
                </a:r>
                <a:endParaRPr lang="zh-CN" altLang="en-US" sz="450" b="1" dirty="0">
                  <a:solidFill>
                    <a:srgbClr val="000000"/>
                  </a:solidFill>
                  <a:latin typeface="宋体" panose="02010600030101010101" pitchFamily="2" charset="-122"/>
                </a:endParaRPr>
              </a:p>
            </p:txBody>
          </p:sp>
          <p:sp>
            <p:nvSpPr>
              <p:cNvPr id="102" name="矩形 101"/>
              <p:cNvSpPr/>
              <p:nvPr/>
            </p:nvSpPr>
            <p:spPr bwMode="auto">
              <a:xfrm>
                <a:off x="6708939" y="2959795"/>
                <a:ext cx="329262"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b="1" dirty="0">
                    <a:solidFill>
                      <a:srgbClr val="000000"/>
                    </a:solidFill>
                    <a:latin typeface="宋体" panose="02010600030101010101" pitchFamily="2" charset="-122"/>
                  </a:rPr>
                  <a:t>L1D</a:t>
                </a:r>
                <a:endParaRPr lang="zh-CN" altLang="en-US" sz="450" b="1" dirty="0">
                  <a:solidFill>
                    <a:srgbClr val="000000"/>
                  </a:solidFill>
                  <a:latin typeface="宋体" panose="02010600030101010101" pitchFamily="2" charset="-122"/>
                </a:endParaRPr>
              </a:p>
            </p:txBody>
          </p:sp>
        </p:grpSp>
        <p:sp>
          <p:nvSpPr>
            <p:cNvPr id="103" name="左右箭头 102"/>
            <p:cNvSpPr/>
            <p:nvPr/>
          </p:nvSpPr>
          <p:spPr bwMode="auto">
            <a:xfrm>
              <a:off x="8421123" y="4201453"/>
              <a:ext cx="3447448" cy="347357"/>
            </a:xfrm>
            <a:prstGeom prst="leftRightArrow">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prstTxWarp prst="textNoShape">
                <a:avLst/>
              </a:prstTxWarp>
            </a:bodyPr>
            <a:lstStyle/>
            <a:p>
              <a:pPr algn="ctr" defTabSz="685595">
                <a:buClr>
                  <a:srgbClr val="CC9900"/>
                </a:buClr>
              </a:pPr>
              <a:endParaRPr lang="zh-CN" altLang="en-US" sz="300" b="1" dirty="0">
                <a:solidFill>
                  <a:srgbClr val="000000"/>
                </a:solidFill>
                <a:latin typeface="宋体" panose="02010600030101010101" pitchFamily="2" charset="-122"/>
              </a:endParaRPr>
            </a:p>
          </p:txBody>
        </p:sp>
        <p:sp>
          <p:nvSpPr>
            <p:cNvPr id="104" name="文本框 103"/>
            <p:cNvSpPr txBox="1"/>
            <p:nvPr/>
          </p:nvSpPr>
          <p:spPr>
            <a:xfrm>
              <a:off x="9748409" y="4251077"/>
              <a:ext cx="657276" cy="183400"/>
            </a:xfrm>
            <a:prstGeom prst="rect">
              <a:avLst/>
            </a:prstGeom>
            <a:noFill/>
          </p:spPr>
          <p:txBody>
            <a:bodyPr wrap="square" rtlCol="0">
              <a:spAutoFit/>
            </a:bodyPr>
            <a:lstStyle/>
            <a:p>
              <a:pPr algn="ctr" fontAlgn="t">
                <a:spcBef>
                  <a:spcPct val="0"/>
                </a:spcBef>
                <a:spcAft>
                  <a:spcPct val="0"/>
                </a:spcAft>
              </a:pPr>
              <a:r>
                <a:rPr lang="en-US" altLang="zh-CN" sz="750" dirty="0">
                  <a:solidFill>
                    <a:srgbClr val="000000"/>
                  </a:solidFill>
                  <a:latin typeface="宋体" panose="02010600030101010101" pitchFamily="2" charset="-122"/>
                </a:rPr>
                <a:t>ring</a:t>
              </a:r>
              <a:endParaRPr lang="zh-CN" altLang="en-US" sz="750" dirty="0">
                <a:solidFill>
                  <a:srgbClr val="000000"/>
                </a:solidFill>
                <a:latin typeface="宋体" panose="02010600030101010101" pitchFamily="2" charset="-122"/>
              </a:endParaRPr>
            </a:p>
          </p:txBody>
        </p:sp>
        <p:sp>
          <p:nvSpPr>
            <p:cNvPr id="105" name="矩形 104"/>
            <p:cNvSpPr/>
            <p:nvPr/>
          </p:nvSpPr>
          <p:spPr bwMode="auto">
            <a:xfrm>
              <a:off x="8480981" y="4696115"/>
              <a:ext cx="672244" cy="39370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dirty="0">
                  <a:solidFill>
                    <a:srgbClr val="000000"/>
                  </a:solidFill>
                  <a:latin typeface="宋体" panose="02010600030101010101" pitchFamily="2" charset="-122"/>
                </a:rPr>
                <a:t>LLC</a:t>
              </a:r>
              <a:endParaRPr lang="zh-CN" altLang="en-US" sz="450" b="1" dirty="0">
                <a:solidFill>
                  <a:srgbClr val="000000"/>
                </a:solidFill>
                <a:latin typeface="宋体" panose="02010600030101010101" pitchFamily="2" charset="-122"/>
              </a:endParaRPr>
            </a:p>
          </p:txBody>
        </p:sp>
        <p:sp>
          <p:nvSpPr>
            <p:cNvPr id="106" name="矩形 105"/>
            <p:cNvSpPr/>
            <p:nvPr/>
          </p:nvSpPr>
          <p:spPr bwMode="auto">
            <a:xfrm>
              <a:off x="9338658" y="4692007"/>
              <a:ext cx="672244" cy="39370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dirty="0">
                  <a:solidFill>
                    <a:srgbClr val="000000"/>
                  </a:solidFill>
                  <a:latin typeface="宋体" panose="02010600030101010101" pitchFamily="2" charset="-122"/>
                </a:rPr>
                <a:t>LLC</a:t>
              </a:r>
              <a:endParaRPr lang="zh-CN" altLang="en-US" sz="450" b="1" dirty="0">
                <a:solidFill>
                  <a:srgbClr val="000000"/>
                </a:solidFill>
                <a:latin typeface="宋体" panose="02010600030101010101" pitchFamily="2" charset="-122"/>
              </a:endParaRPr>
            </a:p>
          </p:txBody>
        </p:sp>
        <p:sp>
          <p:nvSpPr>
            <p:cNvPr id="107" name="矩形 106"/>
            <p:cNvSpPr/>
            <p:nvPr/>
          </p:nvSpPr>
          <p:spPr bwMode="auto">
            <a:xfrm>
              <a:off x="10196335" y="4692007"/>
              <a:ext cx="672244" cy="39370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dirty="0">
                  <a:solidFill>
                    <a:srgbClr val="000000"/>
                  </a:solidFill>
                  <a:latin typeface="宋体" panose="02010600030101010101" pitchFamily="2" charset="-122"/>
                </a:rPr>
                <a:t>LLC</a:t>
              </a:r>
              <a:endParaRPr lang="zh-CN" altLang="en-US" sz="450" b="1" dirty="0">
                <a:solidFill>
                  <a:srgbClr val="000000"/>
                </a:solidFill>
                <a:latin typeface="宋体" panose="02010600030101010101" pitchFamily="2" charset="-122"/>
              </a:endParaRPr>
            </a:p>
          </p:txBody>
        </p:sp>
        <p:sp>
          <p:nvSpPr>
            <p:cNvPr id="108" name="矩形 107"/>
            <p:cNvSpPr/>
            <p:nvPr/>
          </p:nvSpPr>
          <p:spPr bwMode="auto">
            <a:xfrm>
              <a:off x="11054013" y="4692007"/>
              <a:ext cx="672244" cy="39370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685595">
                <a:buClr>
                  <a:srgbClr val="CC9900"/>
                </a:buClr>
              </a:pPr>
              <a:r>
                <a:rPr lang="en-US" altLang="zh-CN" sz="450" dirty="0">
                  <a:solidFill>
                    <a:srgbClr val="000000"/>
                  </a:solidFill>
                  <a:latin typeface="宋体" panose="02010600030101010101" pitchFamily="2" charset="-122"/>
                </a:rPr>
                <a:t>LLC</a:t>
              </a:r>
              <a:endParaRPr lang="zh-CN" altLang="en-US" sz="450" b="1" dirty="0">
                <a:solidFill>
                  <a:srgbClr val="000000"/>
                </a:solidFill>
                <a:latin typeface="宋体" panose="02010600030101010101" pitchFamily="2" charset="-122"/>
              </a:endParaRPr>
            </a:p>
          </p:txBody>
        </p:sp>
        <p:sp>
          <p:nvSpPr>
            <p:cNvPr id="109" name="十字箭头 108"/>
            <p:cNvSpPr/>
            <p:nvPr/>
          </p:nvSpPr>
          <p:spPr bwMode="auto">
            <a:xfrm>
              <a:off x="7749497" y="4008000"/>
              <a:ext cx="638238" cy="715417"/>
            </a:xfrm>
            <a:prstGeom prst="quadArrow">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prstTxWarp prst="textNoShape">
                <a:avLst/>
              </a:prstTxWarp>
            </a:bodyPr>
            <a:lstStyle/>
            <a:p>
              <a:pPr defTabSz="685595">
                <a:buClr>
                  <a:srgbClr val="CC9900"/>
                </a:buClr>
                <a:buFont typeface="Wingdings" panose="05000000000000000000" pitchFamily="2" charset="2"/>
                <a:buChar char="n"/>
              </a:pPr>
              <a:endParaRPr lang="zh-CN" altLang="en-US" sz="1349" b="1" dirty="0">
                <a:solidFill>
                  <a:srgbClr val="000000"/>
                </a:solidFill>
                <a:latin typeface="宋体" panose="02010600030101010101" pitchFamily="2" charset="-122"/>
              </a:endParaRPr>
            </a:p>
          </p:txBody>
        </p:sp>
        <p:sp>
          <p:nvSpPr>
            <p:cNvPr id="110" name="文本框 109"/>
            <p:cNvSpPr txBox="1"/>
            <p:nvPr/>
          </p:nvSpPr>
          <p:spPr>
            <a:xfrm>
              <a:off x="7717252" y="4263825"/>
              <a:ext cx="735878" cy="188552"/>
            </a:xfrm>
            <a:prstGeom prst="rect">
              <a:avLst/>
            </a:prstGeom>
            <a:noFill/>
          </p:spPr>
          <p:txBody>
            <a:bodyPr wrap="square" rtlCol="0">
              <a:spAutoFit/>
            </a:bodyPr>
            <a:lstStyle/>
            <a:p>
              <a:pPr algn="ctr" fontAlgn="t">
                <a:spcBef>
                  <a:spcPct val="0"/>
                </a:spcBef>
                <a:spcAft>
                  <a:spcPct val="0"/>
                </a:spcAft>
              </a:pPr>
              <a:r>
                <a:rPr lang="en-US" altLang="zh-CN" sz="788" dirty="0">
                  <a:solidFill>
                    <a:srgbClr val="000000"/>
                  </a:solidFill>
                  <a:latin typeface="宋体" panose="02010600030101010101" pitchFamily="2" charset="-122"/>
                </a:rPr>
                <a:t>SLLC</a:t>
              </a:r>
              <a:endParaRPr lang="zh-CN" altLang="en-US" sz="788" dirty="0">
                <a:solidFill>
                  <a:srgbClr val="000000"/>
                </a:solidFill>
                <a:latin typeface="宋体" panose="02010600030101010101" pitchFamily="2" charset="-122"/>
              </a:endParaRPr>
            </a:p>
          </p:txBody>
        </p:sp>
        <p:cxnSp>
          <p:nvCxnSpPr>
            <p:cNvPr id="116" name="直接连接符 115"/>
            <p:cNvCxnSpPr>
              <a:stCxn id="41" idx="2"/>
            </p:cNvCxnSpPr>
            <p:nvPr/>
          </p:nvCxnSpPr>
          <p:spPr bwMode="auto">
            <a:xfrm>
              <a:off x="4471790" y="4050900"/>
              <a:ext cx="119308" cy="23732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1" name="直接连接符 120"/>
            <p:cNvCxnSpPr>
              <a:stCxn id="71" idx="0"/>
            </p:cNvCxnSpPr>
            <p:nvPr/>
          </p:nvCxnSpPr>
          <p:spPr bwMode="auto">
            <a:xfrm flipH="1" flipV="1">
              <a:off x="4649212" y="4466846"/>
              <a:ext cx="5698" cy="233377"/>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 name="直接连接符 122"/>
            <p:cNvCxnSpPr>
              <a:stCxn id="72" idx="0"/>
            </p:cNvCxnSpPr>
            <p:nvPr/>
          </p:nvCxnSpPr>
          <p:spPr bwMode="auto">
            <a:xfrm flipH="1" flipV="1">
              <a:off x="5505002" y="4476184"/>
              <a:ext cx="7585" cy="219931"/>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5" name="直接连接符 124"/>
            <p:cNvCxnSpPr>
              <a:stCxn id="73" idx="0"/>
            </p:cNvCxnSpPr>
            <p:nvPr/>
          </p:nvCxnSpPr>
          <p:spPr bwMode="auto">
            <a:xfrm flipH="1" flipV="1">
              <a:off x="6364275" y="4476184"/>
              <a:ext cx="5989" cy="219931"/>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7" name="直接连接符 126"/>
            <p:cNvCxnSpPr>
              <a:stCxn id="74" idx="0"/>
            </p:cNvCxnSpPr>
            <p:nvPr/>
          </p:nvCxnSpPr>
          <p:spPr bwMode="auto">
            <a:xfrm flipH="1" flipV="1">
              <a:off x="7220634" y="4466846"/>
              <a:ext cx="7308" cy="22926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 name="直接连接符 132"/>
            <p:cNvCxnSpPr>
              <a:stCxn id="105" idx="0"/>
            </p:cNvCxnSpPr>
            <p:nvPr/>
          </p:nvCxnSpPr>
          <p:spPr bwMode="auto">
            <a:xfrm flipV="1">
              <a:off x="8817103" y="4457406"/>
              <a:ext cx="0" cy="23870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 name="直接连接符 134"/>
            <p:cNvCxnSpPr>
              <a:stCxn id="106" idx="0"/>
            </p:cNvCxnSpPr>
            <p:nvPr/>
          </p:nvCxnSpPr>
          <p:spPr bwMode="auto">
            <a:xfrm flipH="1" flipV="1">
              <a:off x="9673951" y="4476184"/>
              <a:ext cx="829" cy="215823"/>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8" name="直接连接符 137"/>
            <p:cNvCxnSpPr>
              <a:stCxn id="107" idx="0"/>
            </p:cNvCxnSpPr>
            <p:nvPr/>
          </p:nvCxnSpPr>
          <p:spPr bwMode="auto">
            <a:xfrm flipH="1" flipV="1">
              <a:off x="10531627" y="4466846"/>
              <a:ext cx="830" cy="225161"/>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1" name="直接连接符 140"/>
            <p:cNvCxnSpPr>
              <a:stCxn id="108" idx="0"/>
            </p:cNvCxnSpPr>
            <p:nvPr/>
          </p:nvCxnSpPr>
          <p:spPr bwMode="auto">
            <a:xfrm flipH="1" flipV="1">
              <a:off x="11389304" y="4457406"/>
              <a:ext cx="831" cy="234601"/>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6" name="直接连接符 125"/>
            <p:cNvCxnSpPr/>
            <p:nvPr/>
          </p:nvCxnSpPr>
          <p:spPr bwMode="auto">
            <a:xfrm>
              <a:off x="4876322" y="4047554"/>
              <a:ext cx="0" cy="2352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7" name="直接连接符 156"/>
            <p:cNvCxnSpPr/>
            <p:nvPr/>
          </p:nvCxnSpPr>
          <p:spPr bwMode="auto">
            <a:xfrm>
              <a:off x="5298879" y="4048797"/>
              <a:ext cx="0" cy="2352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9" name="直接连接符 158"/>
            <p:cNvCxnSpPr/>
            <p:nvPr/>
          </p:nvCxnSpPr>
          <p:spPr bwMode="auto">
            <a:xfrm>
              <a:off x="5725329" y="4052941"/>
              <a:ext cx="0" cy="2352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 name="直接连接符 159"/>
            <p:cNvCxnSpPr/>
            <p:nvPr/>
          </p:nvCxnSpPr>
          <p:spPr bwMode="auto">
            <a:xfrm>
              <a:off x="6243492" y="4051836"/>
              <a:ext cx="0" cy="2352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 name="直接连接符 161"/>
            <p:cNvCxnSpPr/>
            <p:nvPr/>
          </p:nvCxnSpPr>
          <p:spPr bwMode="auto">
            <a:xfrm>
              <a:off x="6668252" y="4053079"/>
              <a:ext cx="0" cy="2352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8" name="直接连接符 167"/>
            <p:cNvCxnSpPr/>
            <p:nvPr/>
          </p:nvCxnSpPr>
          <p:spPr bwMode="auto">
            <a:xfrm>
              <a:off x="7074058" y="4052938"/>
              <a:ext cx="0" cy="2352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9" name="直接连接符 168"/>
            <p:cNvCxnSpPr/>
            <p:nvPr/>
          </p:nvCxnSpPr>
          <p:spPr bwMode="auto">
            <a:xfrm flipH="1">
              <a:off x="7342345" y="4052941"/>
              <a:ext cx="149852" cy="234174"/>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0" name="直接连接符 169"/>
            <p:cNvCxnSpPr/>
            <p:nvPr/>
          </p:nvCxnSpPr>
          <p:spPr bwMode="auto">
            <a:xfrm>
              <a:off x="8643088" y="4046812"/>
              <a:ext cx="119308" cy="23732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 name="直接连接符 170"/>
            <p:cNvCxnSpPr/>
            <p:nvPr/>
          </p:nvCxnSpPr>
          <p:spPr bwMode="auto">
            <a:xfrm>
              <a:off x="9047619" y="4043466"/>
              <a:ext cx="0" cy="2352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2" name="直接连接符 171"/>
            <p:cNvCxnSpPr/>
            <p:nvPr/>
          </p:nvCxnSpPr>
          <p:spPr bwMode="auto">
            <a:xfrm>
              <a:off x="9470176" y="4044711"/>
              <a:ext cx="0" cy="2352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3" name="直接连接符 172"/>
            <p:cNvCxnSpPr/>
            <p:nvPr/>
          </p:nvCxnSpPr>
          <p:spPr bwMode="auto">
            <a:xfrm>
              <a:off x="9896626" y="4048853"/>
              <a:ext cx="0" cy="2352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 name="直接连接符 173"/>
            <p:cNvCxnSpPr/>
            <p:nvPr/>
          </p:nvCxnSpPr>
          <p:spPr bwMode="auto">
            <a:xfrm>
              <a:off x="10414789" y="4047749"/>
              <a:ext cx="0" cy="2352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5" name="直接连接符 174"/>
            <p:cNvCxnSpPr/>
            <p:nvPr/>
          </p:nvCxnSpPr>
          <p:spPr bwMode="auto">
            <a:xfrm>
              <a:off x="10839550" y="4048992"/>
              <a:ext cx="0" cy="2352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6" name="直接连接符 175"/>
            <p:cNvCxnSpPr/>
            <p:nvPr/>
          </p:nvCxnSpPr>
          <p:spPr bwMode="auto">
            <a:xfrm>
              <a:off x="11245355" y="4048851"/>
              <a:ext cx="0" cy="2352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7" name="直接连接符 176"/>
            <p:cNvCxnSpPr/>
            <p:nvPr/>
          </p:nvCxnSpPr>
          <p:spPr bwMode="auto">
            <a:xfrm flipH="1">
              <a:off x="11513642" y="4048853"/>
              <a:ext cx="149852" cy="234174"/>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148" name="直接箭头连接符 147"/>
          <p:cNvCxnSpPr/>
          <p:nvPr/>
        </p:nvCxnSpPr>
        <p:spPr bwMode="auto">
          <a:xfrm>
            <a:off x="1940977" y="2966932"/>
            <a:ext cx="0" cy="286364"/>
          </a:xfrm>
          <a:prstGeom prst="straightConnector1">
            <a:avLst/>
          </a:prstGeom>
          <a:noFill/>
          <a:ln w="9525" cap="flat" cmpd="sng" algn="ctr">
            <a:solidFill>
              <a:srgbClr val="FF0000"/>
            </a:solidFill>
            <a:prstDash val="solid"/>
            <a:round/>
            <a:headEnd type="triangle"/>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9" name="直接箭头连接符 148"/>
          <p:cNvCxnSpPr/>
          <p:nvPr/>
        </p:nvCxnSpPr>
        <p:spPr bwMode="auto">
          <a:xfrm>
            <a:off x="2265722" y="2962071"/>
            <a:ext cx="0" cy="584440"/>
          </a:xfrm>
          <a:prstGeom prst="straightConnector1">
            <a:avLst/>
          </a:prstGeom>
          <a:noFill/>
          <a:ln w="9525" cap="flat" cmpd="sng" algn="ctr">
            <a:solidFill>
              <a:srgbClr val="FF0000"/>
            </a:solidFill>
            <a:prstDash val="solid"/>
            <a:round/>
            <a:headEnd type="triangle"/>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1" name="直接箭头连接符 150"/>
          <p:cNvCxnSpPr/>
          <p:nvPr/>
        </p:nvCxnSpPr>
        <p:spPr bwMode="auto">
          <a:xfrm>
            <a:off x="2605903" y="2983770"/>
            <a:ext cx="0" cy="1413006"/>
          </a:xfrm>
          <a:prstGeom prst="straightConnector1">
            <a:avLst/>
          </a:prstGeom>
          <a:noFill/>
          <a:ln w="9525" cap="flat" cmpd="sng" algn="ctr">
            <a:solidFill>
              <a:srgbClr val="FF0000"/>
            </a:solidFill>
            <a:prstDash val="solid"/>
            <a:round/>
            <a:headEnd type="triangle"/>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64" name="组合 163"/>
          <p:cNvGrpSpPr/>
          <p:nvPr/>
        </p:nvGrpSpPr>
        <p:grpSpPr>
          <a:xfrm>
            <a:off x="2911075" y="2984873"/>
            <a:ext cx="3112100" cy="1486893"/>
            <a:chOff x="5848709" y="3116537"/>
            <a:chExt cx="3620164" cy="2012676"/>
          </a:xfrm>
        </p:grpSpPr>
        <p:cxnSp>
          <p:nvCxnSpPr>
            <p:cNvPr id="158" name="直接箭头连接符 157"/>
            <p:cNvCxnSpPr/>
            <p:nvPr/>
          </p:nvCxnSpPr>
          <p:spPr bwMode="auto">
            <a:xfrm flipV="1">
              <a:off x="5848709" y="3116537"/>
              <a:ext cx="0" cy="1351123"/>
            </a:xfrm>
            <a:prstGeom prst="straightConnector1">
              <a:avLst/>
            </a:prstGeom>
            <a:noFill/>
            <a:ln w="9525"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1" name="直接连接符 160"/>
            <p:cNvCxnSpPr/>
            <p:nvPr/>
          </p:nvCxnSpPr>
          <p:spPr bwMode="auto">
            <a:xfrm>
              <a:off x="5848709" y="4467660"/>
              <a:ext cx="3620164" cy="0"/>
            </a:xfrm>
            <a:prstGeom prst="line">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3" name="直接箭头连接符 162"/>
            <p:cNvCxnSpPr/>
            <p:nvPr/>
          </p:nvCxnSpPr>
          <p:spPr bwMode="auto">
            <a:xfrm>
              <a:off x="9468873" y="4467660"/>
              <a:ext cx="0" cy="661553"/>
            </a:xfrm>
            <a:prstGeom prst="straightConnector1">
              <a:avLst/>
            </a:prstGeom>
            <a:noFill/>
            <a:ln w="9525"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 name="标题 1"/>
          <p:cNvSpPr>
            <a:spLocks noGrp="1"/>
          </p:cNvSpPr>
          <p:nvPr>
            <p:ph type="title"/>
          </p:nvPr>
        </p:nvSpPr>
        <p:spPr>
          <a:xfrm>
            <a:off x="611560" y="404664"/>
            <a:ext cx="8046244" cy="485982"/>
          </a:xfrm>
        </p:spPr>
        <p:txBody>
          <a:bodyPr>
            <a:normAutofit/>
          </a:bodyPr>
          <a:lstStyle/>
          <a:p>
            <a:pPr eaLnBrk="1" hangingPunct="1"/>
            <a:r>
              <a:rPr lang="zh-CN" altLang="zh-CN" sz="3100" b="1" dirty="0">
                <a:solidFill>
                  <a:srgbClr val="0000FF"/>
                </a:solidFill>
                <a:latin typeface="+mj-lt"/>
                <a:ea typeface="+mj-ea"/>
              </a:rPr>
              <a:t>鲲鹏</a:t>
            </a:r>
            <a:r>
              <a:rPr lang="en-US" altLang="zh-CN" sz="3100" b="1" dirty="0">
                <a:solidFill>
                  <a:srgbClr val="0000FF"/>
                </a:solidFill>
                <a:latin typeface="+mj-lt"/>
                <a:ea typeface="+mj-ea"/>
              </a:rPr>
              <a:t>920</a:t>
            </a:r>
            <a:r>
              <a:rPr lang="zh-CN" altLang="zh-CN" sz="3100" b="1" dirty="0">
                <a:solidFill>
                  <a:srgbClr val="0000FF"/>
                </a:solidFill>
                <a:latin typeface="+mj-lt"/>
                <a:ea typeface="+mj-ea"/>
              </a:rPr>
              <a:t>系列</a:t>
            </a:r>
            <a:r>
              <a:rPr lang="zh-CN" altLang="en-US" sz="3100" b="1" dirty="0">
                <a:solidFill>
                  <a:srgbClr val="0000FF"/>
                </a:solidFill>
                <a:latin typeface="+mj-lt"/>
                <a:ea typeface="+mj-ea"/>
              </a:rPr>
              <a:t>芯片架构 </a:t>
            </a:r>
            <a:r>
              <a:rPr lang="en-US" altLang="zh-CN" sz="3100" b="1" dirty="0">
                <a:solidFill>
                  <a:srgbClr val="0000FF"/>
                </a:solidFill>
                <a:latin typeface="+mj-lt"/>
                <a:ea typeface="+mj-ea"/>
              </a:rPr>
              <a:t>– </a:t>
            </a:r>
            <a:r>
              <a:rPr lang="zh-CN" altLang="en-US" sz="3100" b="1" dirty="0">
                <a:solidFill>
                  <a:srgbClr val="0000FF"/>
                </a:solidFill>
                <a:latin typeface="+mj-lt"/>
                <a:ea typeface="+mj-ea"/>
              </a:rPr>
              <a:t>乐高架构 </a:t>
            </a:r>
            <a:r>
              <a:rPr lang="en-US" altLang="zh-CN" sz="3100" b="1" dirty="0">
                <a:solidFill>
                  <a:srgbClr val="0000FF"/>
                </a:solidFill>
                <a:latin typeface="+mj-lt"/>
                <a:ea typeface="+mj-ea"/>
              </a:rPr>
              <a:t>(2)</a:t>
            </a:r>
            <a:endParaRPr lang="zh-CN" altLang="en-US" sz="3100" b="1" dirty="0">
              <a:solidFill>
                <a:srgbClr val="0000FF"/>
              </a:solidFill>
              <a:latin typeface="+mj-lt"/>
              <a:ea typeface="+mj-ea"/>
            </a:endParaRPr>
          </a:p>
        </p:txBody>
      </p:sp>
      <p:sp>
        <p:nvSpPr>
          <p:cNvPr id="8" name="文本占位符 7"/>
          <p:cNvSpPr>
            <a:spLocks noGrp="1"/>
          </p:cNvSpPr>
          <p:nvPr>
            <p:ph type="body" sz="quarter" idx="10"/>
          </p:nvPr>
        </p:nvSpPr>
        <p:spPr/>
        <p:txBody>
          <a:bodyPr/>
          <a:lstStyle/>
          <a:p>
            <a:r>
              <a:rPr lang="en-US" altLang="zh-CN" sz="1800" dirty="0">
                <a:solidFill>
                  <a:srgbClr val="000000"/>
                </a:solidFill>
              </a:rPr>
              <a:t>ARM </a:t>
            </a:r>
            <a:r>
              <a:rPr lang="zh-CN" altLang="en-US" sz="1800" dirty="0">
                <a:solidFill>
                  <a:srgbClr val="000000"/>
                </a:solidFill>
              </a:rPr>
              <a:t>独享</a:t>
            </a:r>
            <a:r>
              <a:rPr lang="en-US" altLang="zh-CN" sz="1800" dirty="0">
                <a:solidFill>
                  <a:srgbClr val="000000"/>
                </a:solidFill>
              </a:rPr>
              <a:t>L1Cache</a:t>
            </a:r>
            <a:r>
              <a:rPr lang="zh-CN" altLang="en-US" sz="1800" dirty="0">
                <a:solidFill>
                  <a:srgbClr val="000000"/>
                </a:solidFill>
              </a:rPr>
              <a:t>和</a:t>
            </a:r>
            <a:r>
              <a:rPr lang="en-US" altLang="zh-CN" sz="1800" dirty="0">
                <a:solidFill>
                  <a:srgbClr val="000000"/>
                </a:solidFill>
              </a:rPr>
              <a:t>L2Cache</a:t>
            </a:r>
            <a:r>
              <a:rPr lang="zh-CN" altLang="en-US" sz="1800" dirty="0">
                <a:solidFill>
                  <a:srgbClr val="000000"/>
                </a:solidFill>
              </a:rPr>
              <a:t>，</a:t>
            </a:r>
            <a:r>
              <a:rPr lang="en-US" altLang="zh-CN" sz="1800" dirty="0">
                <a:solidFill>
                  <a:srgbClr val="000000"/>
                </a:solidFill>
              </a:rPr>
              <a:t>4</a:t>
            </a:r>
            <a:r>
              <a:rPr lang="zh-CN" altLang="en-US" sz="1800" dirty="0">
                <a:solidFill>
                  <a:srgbClr val="000000"/>
                </a:solidFill>
              </a:rPr>
              <a:t>个</a:t>
            </a:r>
            <a:r>
              <a:rPr lang="en-US" altLang="zh-CN" sz="1800" dirty="0">
                <a:solidFill>
                  <a:srgbClr val="000000"/>
                </a:solidFill>
              </a:rPr>
              <a:t>Core</a:t>
            </a:r>
            <a:r>
              <a:rPr lang="zh-CN" altLang="en-US" sz="1800" dirty="0">
                <a:solidFill>
                  <a:srgbClr val="000000"/>
                </a:solidFill>
              </a:rPr>
              <a:t>和</a:t>
            </a:r>
            <a:r>
              <a:rPr lang="en-US" altLang="zh-CN" sz="1800" dirty="0">
                <a:solidFill>
                  <a:srgbClr val="000000"/>
                </a:solidFill>
              </a:rPr>
              <a:t>1</a:t>
            </a:r>
            <a:r>
              <a:rPr lang="zh-CN" altLang="en-US" sz="1800" dirty="0">
                <a:solidFill>
                  <a:srgbClr val="000000"/>
                </a:solidFill>
              </a:rPr>
              <a:t>个</a:t>
            </a:r>
            <a:r>
              <a:rPr lang="en-US" altLang="zh-CN" sz="1800" dirty="0">
                <a:solidFill>
                  <a:srgbClr val="000000"/>
                </a:solidFill>
              </a:rPr>
              <a:t>L3 Cache tag</a:t>
            </a:r>
            <a:r>
              <a:rPr lang="zh-CN" altLang="en-US" sz="1800" dirty="0">
                <a:solidFill>
                  <a:srgbClr val="000000"/>
                </a:solidFill>
              </a:rPr>
              <a:t>组成一个</a:t>
            </a:r>
            <a:r>
              <a:rPr lang="en-US" altLang="zh-CN" sz="1800" dirty="0">
                <a:solidFill>
                  <a:srgbClr val="000000"/>
                </a:solidFill>
              </a:rPr>
              <a:t>Cluster</a:t>
            </a:r>
            <a:r>
              <a:rPr lang="zh-CN" altLang="en-US" sz="1800" dirty="0">
                <a:solidFill>
                  <a:srgbClr val="000000"/>
                </a:solidFill>
              </a:rPr>
              <a:t>，</a:t>
            </a:r>
            <a:r>
              <a:rPr lang="en-US" altLang="zh-CN" sz="1800" dirty="0">
                <a:solidFill>
                  <a:srgbClr val="000000"/>
                </a:solidFill>
              </a:rPr>
              <a:t>6~8</a:t>
            </a:r>
            <a:r>
              <a:rPr lang="zh-CN" altLang="en-US" sz="1800" dirty="0">
                <a:solidFill>
                  <a:srgbClr val="000000"/>
                </a:solidFill>
              </a:rPr>
              <a:t>个</a:t>
            </a:r>
            <a:r>
              <a:rPr lang="en-US" altLang="zh-CN" sz="1800" dirty="0">
                <a:solidFill>
                  <a:srgbClr val="000000"/>
                </a:solidFill>
              </a:rPr>
              <a:t>Cluster</a:t>
            </a:r>
            <a:r>
              <a:rPr lang="zh-CN" altLang="en-US" sz="1800" dirty="0">
                <a:solidFill>
                  <a:srgbClr val="000000"/>
                </a:solidFill>
              </a:rPr>
              <a:t>组成一个</a:t>
            </a:r>
            <a:r>
              <a:rPr lang="en-US" altLang="zh-CN" sz="1800" dirty="0">
                <a:solidFill>
                  <a:srgbClr val="000000"/>
                </a:solidFill>
              </a:rPr>
              <a:t>CPU Die</a:t>
            </a:r>
            <a:r>
              <a:rPr lang="zh-CN" altLang="en-US" sz="1800" dirty="0">
                <a:solidFill>
                  <a:srgbClr val="000000"/>
                </a:solidFill>
              </a:rPr>
              <a:t>，合封后的两个</a:t>
            </a:r>
            <a:r>
              <a:rPr lang="en-US" altLang="zh-CN" sz="1800" dirty="0">
                <a:solidFill>
                  <a:srgbClr val="000000"/>
                </a:solidFill>
              </a:rPr>
              <a:t>CPU Die</a:t>
            </a:r>
            <a:r>
              <a:rPr lang="zh-CN" altLang="en-US" sz="1800" dirty="0">
                <a:solidFill>
                  <a:srgbClr val="000000"/>
                </a:solidFill>
              </a:rPr>
              <a:t>共享</a:t>
            </a:r>
            <a:r>
              <a:rPr lang="en-US" altLang="zh-CN" sz="1800" dirty="0">
                <a:solidFill>
                  <a:srgbClr val="000000"/>
                </a:solidFill>
              </a:rPr>
              <a:t>LLC</a:t>
            </a:r>
            <a:r>
              <a:rPr lang="zh-CN" altLang="en-US" sz="1800" dirty="0">
                <a:solidFill>
                  <a:srgbClr val="000000"/>
                </a:solidFill>
              </a:rPr>
              <a:t>。</a:t>
            </a:r>
            <a:endParaRPr lang="zh-CN" altLang="en-US" dirty="0"/>
          </a:p>
        </p:txBody>
      </p:sp>
    </p:spTree>
    <p:extLst>
      <p:ext uri="{BB962C8B-B14F-4D97-AF65-F5344CB8AC3E}">
        <p14:creationId xmlns:p14="http://schemas.microsoft.com/office/powerpoint/2010/main" val="3313329334"/>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8045" y="433771"/>
            <a:ext cx="8046244" cy="485982"/>
          </a:xfrm>
        </p:spPr>
        <p:txBody>
          <a:bodyPr>
            <a:normAutofit fontScale="90000"/>
          </a:bodyPr>
          <a:lstStyle/>
          <a:p>
            <a:pPr eaLnBrk="1" hangingPunct="1"/>
            <a:r>
              <a:rPr lang="zh-CN" altLang="en-US" sz="3100" b="1" dirty="0">
                <a:solidFill>
                  <a:srgbClr val="0000FF"/>
                </a:solidFill>
                <a:latin typeface="+mj-lt"/>
                <a:ea typeface="+mj-ea"/>
              </a:rPr>
              <a:t>芯片架构</a:t>
            </a:r>
            <a:r>
              <a:rPr lang="en-US" altLang="zh-CN" sz="3100" b="1" dirty="0">
                <a:solidFill>
                  <a:srgbClr val="0000FF"/>
                </a:solidFill>
                <a:latin typeface="+mj-lt"/>
                <a:ea typeface="+mj-ea"/>
              </a:rPr>
              <a:t>-</a:t>
            </a:r>
            <a:r>
              <a:rPr lang="zh-CN" altLang="en-US" sz="3100" b="1" dirty="0">
                <a:solidFill>
                  <a:srgbClr val="0000FF"/>
                </a:solidFill>
                <a:latin typeface="+mj-lt"/>
                <a:ea typeface="+mj-ea"/>
              </a:rPr>
              <a:t>乐高架构 </a:t>
            </a:r>
            <a:r>
              <a:rPr lang="en-US" altLang="zh-CN" sz="3100" b="1" dirty="0">
                <a:solidFill>
                  <a:srgbClr val="0000FF"/>
                </a:solidFill>
                <a:latin typeface="+mj-lt"/>
                <a:ea typeface="+mj-ea"/>
              </a:rPr>
              <a:t>(3) - </a:t>
            </a:r>
            <a:r>
              <a:rPr lang="zh-CN" altLang="en-US" sz="3100" b="1" dirty="0">
                <a:solidFill>
                  <a:srgbClr val="0000FF"/>
                </a:solidFill>
                <a:latin typeface="+mj-lt"/>
                <a:ea typeface="+mj-ea"/>
              </a:rPr>
              <a:t>可支持多种封装形态</a:t>
            </a:r>
          </a:p>
        </p:txBody>
      </p:sp>
      <p:sp>
        <p:nvSpPr>
          <p:cNvPr id="181" name="文本框 180"/>
          <p:cNvSpPr txBox="1"/>
          <p:nvPr/>
        </p:nvSpPr>
        <p:spPr>
          <a:xfrm>
            <a:off x="677193" y="1843980"/>
            <a:ext cx="2670597" cy="323165"/>
          </a:xfrm>
          <a:prstGeom prst="rect">
            <a:avLst/>
          </a:prstGeom>
          <a:noFill/>
        </p:spPr>
        <p:txBody>
          <a:bodyPr wrap="square" rtlCol="0">
            <a:spAutoFit/>
          </a:bodyPr>
          <a:lstStyle/>
          <a:p>
            <a:pPr>
              <a:buNone/>
            </a:pPr>
            <a:r>
              <a:rPr lang="en-US" altLang="zh-CN" sz="1500" dirty="0">
                <a:latin typeface="宋体" panose="02010600030101010101" pitchFamily="2" charset="-122"/>
              </a:rPr>
              <a:t>Hi1620:2 CPU DIE+1 I/O DIE </a:t>
            </a:r>
            <a:endParaRPr lang="zh-CN" altLang="en-US" sz="1500" dirty="0">
              <a:latin typeface="宋体" panose="02010600030101010101" pitchFamily="2" charset="-122"/>
            </a:endParaRPr>
          </a:p>
        </p:txBody>
      </p:sp>
      <p:sp>
        <p:nvSpPr>
          <p:cNvPr id="3" name="Rectangle 2"/>
          <p:cNvSpPr>
            <a:spLocks noChangeArrowheads="1"/>
          </p:cNvSpPr>
          <p:nvPr/>
        </p:nvSpPr>
        <p:spPr bwMode="auto">
          <a:xfrm>
            <a:off x="677193" y="2144052"/>
            <a:ext cx="5110565" cy="276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anchor="ctr" anchorCtr="0" compatLnSpc="1">
            <a:prstTxWarp prst="textNoShape">
              <a:avLst/>
            </a:prstTxWarp>
            <a:spAutoFit/>
          </a:bodyPr>
          <a:lstStyle/>
          <a:p>
            <a:endParaRPr lang="en-US" sz="1349" dirty="0">
              <a:latin typeface="宋体" panose="02010600030101010101" pitchFamily="2" charset="-122"/>
            </a:endParaRPr>
          </a:p>
        </p:txBody>
      </p:sp>
      <p:graphicFrame>
        <p:nvGraphicFramePr>
          <p:cNvPr id="5" name="对象 4"/>
          <p:cNvGraphicFramePr>
            <a:graphicFrameLocks noChangeAspect="1"/>
          </p:cNvGraphicFramePr>
          <p:nvPr/>
        </p:nvGraphicFramePr>
        <p:xfrm>
          <a:off x="721060" y="2265338"/>
          <a:ext cx="2511629" cy="3118500"/>
        </p:xfrm>
        <a:graphic>
          <a:graphicData uri="http://schemas.openxmlformats.org/presentationml/2006/ole">
            <mc:AlternateContent xmlns:mc="http://schemas.openxmlformats.org/markup-compatibility/2006">
              <mc:Choice xmlns:v="urn:schemas-microsoft-com:vml" Requires="v">
                <p:oleObj name="Visio" r:id="rId2" imgW="5506688" imgH="5434679" progId="Visio.Drawing.11">
                  <p:embed/>
                </p:oleObj>
              </mc:Choice>
              <mc:Fallback>
                <p:oleObj name="Visio" r:id="rId2" imgW="5506688" imgH="5434679" progId="Visio.Drawing.11">
                  <p:embed/>
                  <p:pic>
                    <p:nvPicPr>
                      <p:cNvPr id="5" name="对象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060" y="2265338"/>
                        <a:ext cx="2511629" cy="3118500"/>
                      </a:xfrm>
                      <a:prstGeom prst="rect">
                        <a:avLst/>
                      </a:prstGeom>
                      <a:noFill/>
                    </p:spPr>
                  </p:pic>
                </p:oleObj>
              </mc:Fallback>
            </mc:AlternateContent>
          </a:graphicData>
        </a:graphic>
      </p:graphicFrame>
      <p:sp>
        <p:nvSpPr>
          <p:cNvPr id="6" name="Rectangle 4"/>
          <p:cNvSpPr>
            <a:spLocks noChangeArrowheads="1"/>
          </p:cNvSpPr>
          <p:nvPr/>
        </p:nvSpPr>
        <p:spPr bwMode="auto">
          <a:xfrm>
            <a:off x="695898" y="3345131"/>
            <a:ext cx="7521381" cy="276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anchor="ctr" anchorCtr="0" compatLnSpc="1">
            <a:prstTxWarp prst="textNoShape">
              <a:avLst/>
            </a:prstTxWarp>
            <a:spAutoFit/>
          </a:bodyPr>
          <a:lstStyle/>
          <a:p>
            <a:endParaRPr lang="en-US" sz="1349" dirty="0">
              <a:latin typeface="宋体" panose="02010600030101010101" pitchFamily="2" charset="-122"/>
            </a:endParaRPr>
          </a:p>
        </p:txBody>
      </p:sp>
      <p:graphicFrame>
        <p:nvGraphicFramePr>
          <p:cNvPr id="7" name="对象 6"/>
          <p:cNvGraphicFramePr>
            <a:graphicFrameLocks noChangeAspect="1"/>
          </p:cNvGraphicFramePr>
          <p:nvPr/>
        </p:nvGraphicFramePr>
        <p:xfrm>
          <a:off x="3647627" y="2265337"/>
          <a:ext cx="2375802" cy="3117600"/>
        </p:xfrm>
        <a:graphic>
          <a:graphicData uri="http://schemas.openxmlformats.org/presentationml/2006/ole">
            <mc:AlternateContent xmlns:mc="http://schemas.openxmlformats.org/markup-compatibility/2006">
              <mc:Choice xmlns:v="urn:schemas-microsoft-com:vml" Requires="v">
                <p:oleObj name="Visio" r:id="rId4" imgW="3814762" imgH="5434679" progId="Visio.Drawing.11">
                  <p:embed/>
                </p:oleObj>
              </mc:Choice>
              <mc:Fallback>
                <p:oleObj name="Visio" r:id="rId4" imgW="3814762" imgH="5434679" progId="Visio.Drawing.11">
                  <p:embed/>
                  <p:pic>
                    <p:nvPicPr>
                      <p:cNvPr id="7" name="对象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7627" y="2265337"/>
                        <a:ext cx="2375802" cy="3117600"/>
                      </a:xfrm>
                      <a:prstGeom prst="rect">
                        <a:avLst/>
                      </a:prstGeom>
                      <a:noFill/>
                    </p:spPr>
                  </p:pic>
                </p:oleObj>
              </mc:Fallback>
            </mc:AlternateContent>
          </a:graphicData>
        </a:graphic>
      </p:graphicFrame>
      <p:sp>
        <p:nvSpPr>
          <p:cNvPr id="8" name="Rectangle 6"/>
          <p:cNvSpPr>
            <a:spLocks noChangeArrowheads="1"/>
          </p:cNvSpPr>
          <p:nvPr/>
        </p:nvSpPr>
        <p:spPr bwMode="auto">
          <a:xfrm>
            <a:off x="1" y="4594596"/>
            <a:ext cx="138528" cy="276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62" tIns="34281" rIns="68562" bIns="34281" numCol="1" anchor="ctr" anchorCtr="0" compatLnSpc="1">
            <a:prstTxWarp prst="textNoShape">
              <a:avLst/>
            </a:prstTxWarp>
            <a:spAutoFit/>
          </a:bodyPr>
          <a:lstStyle/>
          <a:p>
            <a:endParaRPr lang="en-US" sz="1349" dirty="0">
              <a:latin typeface="宋体" panose="02010600030101010101" pitchFamily="2" charset="-122"/>
            </a:endParaRPr>
          </a:p>
        </p:txBody>
      </p:sp>
      <p:graphicFrame>
        <p:nvGraphicFramePr>
          <p:cNvPr id="9" name="对象 8"/>
          <p:cNvGraphicFramePr>
            <a:graphicFrameLocks noChangeAspect="1"/>
          </p:cNvGraphicFramePr>
          <p:nvPr/>
        </p:nvGraphicFramePr>
        <p:xfrm>
          <a:off x="5931434" y="2260280"/>
          <a:ext cx="2750494" cy="3118500"/>
        </p:xfrm>
        <a:graphic>
          <a:graphicData uri="http://schemas.openxmlformats.org/presentationml/2006/ole">
            <mc:AlternateContent xmlns:mc="http://schemas.openxmlformats.org/markup-compatibility/2006">
              <mc:Choice xmlns:v="urn:schemas-microsoft-com:vml" Requires="v">
                <p:oleObj name="Visio" r:id="rId6" imgW="3814762" imgH="5434679" progId="Visio.Drawing.11">
                  <p:embed/>
                </p:oleObj>
              </mc:Choice>
              <mc:Fallback>
                <p:oleObj name="Visio" r:id="rId6" imgW="3814762" imgH="5434679" progId="Visio.Drawing.11">
                  <p:embed/>
                  <p:pic>
                    <p:nvPicPr>
                      <p:cNvPr id="9" name="对象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31434" y="2260280"/>
                        <a:ext cx="2750494" cy="3118500"/>
                      </a:xfrm>
                      <a:prstGeom prst="rect">
                        <a:avLst/>
                      </a:prstGeom>
                      <a:noFill/>
                    </p:spPr>
                  </p:pic>
                </p:oleObj>
              </mc:Fallback>
            </mc:AlternateContent>
          </a:graphicData>
        </a:graphic>
      </p:graphicFrame>
      <p:sp>
        <p:nvSpPr>
          <p:cNvPr id="128" name="文本框 127"/>
          <p:cNvSpPr txBox="1"/>
          <p:nvPr/>
        </p:nvSpPr>
        <p:spPr>
          <a:xfrm>
            <a:off x="3596773" y="1847286"/>
            <a:ext cx="2687649" cy="553998"/>
          </a:xfrm>
          <a:prstGeom prst="rect">
            <a:avLst/>
          </a:prstGeom>
          <a:noFill/>
        </p:spPr>
        <p:txBody>
          <a:bodyPr wrap="square" rtlCol="0">
            <a:spAutoFit/>
          </a:bodyPr>
          <a:lstStyle/>
          <a:p>
            <a:pPr>
              <a:buNone/>
            </a:pPr>
            <a:r>
              <a:rPr lang="en-US" altLang="zh-CN" sz="1500" dirty="0">
                <a:latin typeface="宋体" panose="02010600030101010101" pitchFamily="2" charset="-122"/>
              </a:rPr>
              <a:t>Hi1620s:1 CPU DIE+1 I/O DIE </a:t>
            </a:r>
            <a:endParaRPr lang="zh-CN" altLang="en-US" sz="1500" dirty="0">
              <a:latin typeface="宋体" panose="02010600030101010101" pitchFamily="2" charset="-122"/>
            </a:endParaRPr>
          </a:p>
        </p:txBody>
      </p:sp>
      <p:sp>
        <p:nvSpPr>
          <p:cNvPr id="129" name="文本框 128"/>
          <p:cNvSpPr txBox="1"/>
          <p:nvPr/>
        </p:nvSpPr>
        <p:spPr>
          <a:xfrm>
            <a:off x="6533404" y="1847286"/>
            <a:ext cx="1669916" cy="553998"/>
          </a:xfrm>
          <a:prstGeom prst="rect">
            <a:avLst/>
          </a:prstGeom>
          <a:noFill/>
        </p:spPr>
        <p:txBody>
          <a:bodyPr wrap="square" rtlCol="0">
            <a:spAutoFit/>
          </a:bodyPr>
          <a:lstStyle/>
          <a:p>
            <a:pPr>
              <a:buNone/>
            </a:pPr>
            <a:r>
              <a:rPr lang="en-US" altLang="zh-CN" sz="1500" dirty="0">
                <a:latin typeface="宋体" panose="02010600030101010101" pitchFamily="2" charset="-122"/>
              </a:rPr>
              <a:t>Hi1601:1 I/O DIE </a:t>
            </a:r>
            <a:endParaRPr lang="zh-CN" altLang="en-US" sz="1500" dirty="0">
              <a:latin typeface="宋体" panose="02010600030101010101" pitchFamily="2" charset="-122"/>
            </a:endParaRPr>
          </a:p>
        </p:txBody>
      </p:sp>
    </p:spTree>
    <p:extLst>
      <p:ext uri="{BB962C8B-B14F-4D97-AF65-F5344CB8AC3E}">
        <p14:creationId xmlns:p14="http://schemas.microsoft.com/office/powerpoint/2010/main" val="2340627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utoShape 39"/>
          <p:cNvSpPr>
            <a:spLocks noChangeArrowheads="1"/>
          </p:cNvSpPr>
          <p:nvPr/>
        </p:nvSpPr>
        <p:spPr bwMode="auto">
          <a:xfrm>
            <a:off x="722879" y="3362026"/>
            <a:ext cx="4392809" cy="2068228"/>
          </a:xfrm>
          <a:prstGeom prst="roundRect">
            <a:avLst>
              <a:gd name="adj" fmla="val 16667"/>
            </a:avLst>
          </a:prstGeom>
          <a:solidFill>
            <a:schemeClr val="accent3">
              <a:lumMod val="85000"/>
            </a:schemeClr>
          </a:solidFill>
          <a:ln w="9525" cap="flat" cmpd="sng" algn="ctr">
            <a:noFill/>
            <a:prstDash val="solid"/>
            <a:round/>
            <a:headEnd type="none" w="med" len="med"/>
            <a:tailEnd type="none" w="med" len="med"/>
          </a:ln>
          <a:effectLst>
            <a:outerShdw blurRad="50800" dist="50800" dir="5400000" algn="ctr" rotWithShape="0">
              <a:srgbClr val="000000">
                <a:alpha val="44000"/>
              </a:srgbClr>
            </a:outerShdw>
          </a:effectLst>
        </p:spPr>
        <p:txBody>
          <a:bodyPr vert="horz" wrap="square" lIns="91440" tIns="45720" rIns="91440" bIns="45720" numCol="1" rtlCol="0" anchor="t" anchorCtr="0" compatLnSpc="1">
            <a:prstTxWarp prst="textNoShape">
              <a:avLst/>
            </a:prstTxWarp>
          </a:bodyPr>
          <a:lstStyle/>
          <a:p>
            <a:endParaRPr lang="zh-CN" altLang="en-US" sz="1200" b="1" dirty="0">
              <a:solidFill>
                <a:schemeClr val="bg1"/>
              </a:solidFill>
              <a:latin typeface="宋体" panose="02010600030101010101" pitchFamily="2" charset="-122"/>
              <a:cs typeface="宋体" charset="-122"/>
            </a:endParaRPr>
          </a:p>
        </p:txBody>
      </p:sp>
      <p:sp>
        <p:nvSpPr>
          <p:cNvPr id="5" name="Rectangle 8"/>
          <p:cNvSpPr/>
          <p:nvPr/>
        </p:nvSpPr>
        <p:spPr bwMode="auto">
          <a:xfrm>
            <a:off x="2025292" y="3465300"/>
            <a:ext cx="1319339" cy="1623448"/>
          </a:xfrm>
          <a:prstGeom prst="rect">
            <a:avLst/>
          </a:prstGeom>
          <a:solidFill>
            <a:srgbClr val="66CCFF"/>
          </a:solidFill>
          <a:ln w="38100" cap="flat" cmpd="sng" algn="ctr">
            <a:solidFill>
              <a:schemeClr val="bg1">
                <a:lumMod val="85000"/>
              </a:schemeClr>
            </a:solidFill>
            <a:prstDash val="solid"/>
            <a:round/>
            <a:headEnd type="none" w="med" len="med"/>
            <a:tailEnd type="none" w="med" len="med"/>
          </a:ln>
          <a:effectLst>
            <a:outerShdw blurRad="50800" dist="177800" dir="2700000" algn="tl" rotWithShape="0">
              <a:prstClr val="black">
                <a:alpha val="40000"/>
              </a:prstClr>
            </a:outerShdw>
            <a:softEdge rad="12700"/>
          </a:effectLst>
        </p:spPr>
        <p:txBody>
          <a:bodyPr vert="horz" wrap="square" lIns="91440" tIns="45720" rIns="91440" bIns="45720" numCol="1" rtlCol="0" anchor="t" anchorCtr="0" compatLnSpc="1">
            <a:prstTxWarp prst="textNoShape">
              <a:avLst/>
            </a:prstTxWarp>
          </a:bodyPr>
          <a:lstStyle/>
          <a:p>
            <a:pPr algn="r" fontAlgn="t">
              <a:buClrTx/>
              <a:buNone/>
            </a:pPr>
            <a:endParaRPr lang="zh-CN" altLang="en-US" sz="900" dirty="0">
              <a:latin typeface="宋体" panose="02010600030101010101" pitchFamily="2" charset="-122"/>
            </a:endParaRPr>
          </a:p>
        </p:txBody>
      </p:sp>
      <p:sp>
        <p:nvSpPr>
          <p:cNvPr id="6" name="Rectangle 3"/>
          <p:cNvSpPr/>
          <p:nvPr/>
        </p:nvSpPr>
        <p:spPr bwMode="auto">
          <a:xfrm>
            <a:off x="2382290" y="3663799"/>
            <a:ext cx="651908" cy="26510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t">
              <a:buClrTx/>
              <a:buNone/>
            </a:pPr>
            <a:r>
              <a:rPr lang="zh-CN" altLang="en-US" sz="900" dirty="0">
                <a:latin typeface="宋体" panose="02010600030101010101" pitchFamily="2" charset="-122"/>
              </a:rPr>
              <a:t>存储器</a:t>
            </a:r>
          </a:p>
        </p:txBody>
      </p:sp>
      <p:sp>
        <p:nvSpPr>
          <p:cNvPr id="7" name="Rectangle 4"/>
          <p:cNvSpPr/>
          <p:nvPr/>
        </p:nvSpPr>
        <p:spPr bwMode="auto">
          <a:xfrm>
            <a:off x="2366768" y="4177443"/>
            <a:ext cx="651908" cy="26510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t">
              <a:buClrTx/>
              <a:buNone/>
            </a:pPr>
            <a:r>
              <a:rPr lang="zh-CN" altLang="en-US" sz="900" dirty="0">
                <a:latin typeface="宋体" panose="02010600030101010101" pitchFamily="2" charset="-122"/>
              </a:rPr>
              <a:t>运算器</a:t>
            </a:r>
          </a:p>
        </p:txBody>
      </p:sp>
      <p:sp>
        <p:nvSpPr>
          <p:cNvPr id="8" name="Rectangle 5"/>
          <p:cNvSpPr/>
          <p:nvPr/>
        </p:nvSpPr>
        <p:spPr bwMode="auto">
          <a:xfrm>
            <a:off x="2366768" y="4773933"/>
            <a:ext cx="651908" cy="26510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t">
              <a:buClrTx/>
              <a:buNone/>
            </a:pPr>
            <a:r>
              <a:rPr lang="zh-CN" altLang="en-US" sz="900" dirty="0">
                <a:latin typeface="宋体" panose="02010600030101010101" pitchFamily="2" charset="-122"/>
              </a:rPr>
              <a:t>控制器</a:t>
            </a:r>
          </a:p>
        </p:txBody>
      </p:sp>
      <p:sp>
        <p:nvSpPr>
          <p:cNvPr id="9" name="Rectangle 6"/>
          <p:cNvSpPr/>
          <p:nvPr/>
        </p:nvSpPr>
        <p:spPr bwMode="auto">
          <a:xfrm>
            <a:off x="1280254" y="4177443"/>
            <a:ext cx="651908" cy="26510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t">
              <a:buClrTx/>
              <a:buNone/>
            </a:pPr>
            <a:r>
              <a:rPr lang="zh-CN" altLang="en-US" sz="900" dirty="0">
                <a:latin typeface="宋体" panose="02010600030101010101" pitchFamily="2" charset="-122"/>
              </a:rPr>
              <a:t>输入设备</a:t>
            </a:r>
          </a:p>
        </p:txBody>
      </p:sp>
      <p:sp>
        <p:nvSpPr>
          <p:cNvPr id="10" name="Rectangle 7"/>
          <p:cNvSpPr/>
          <p:nvPr/>
        </p:nvSpPr>
        <p:spPr bwMode="auto">
          <a:xfrm>
            <a:off x="3515369" y="4177443"/>
            <a:ext cx="651908" cy="26510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t">
              <a:buClrTx/>
              <a:buNone/>
            </a:pPr>
            <a:r>
              <a:rPr lang="zh-CN" altLang="en-US" sz="900" dirty="0">
                <a:latin typeface="宋体" panose="02010600030101010101" pitchFamily="2" charset="-122"/>
              </a:rPr>
              <a:t>输出设备</a:t>
            </a:r>
          </a:p>
        </p:txBody>
      </p:sp>
      <p:sp>
        <p:nvSpPr>
          <p:cNvPr id="11" name="Rectangle 12"/>
          <p:cNvSpPr/>
          <p:nvPr/>
        </p:nvSpPr>
        <p:spPr bwMode="auto">
          <a:xfrm>
            <a:off x="4435400" y="4644884"/>
            <a:ext cx="680288" cy="21539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t">
              <a:buClrTx/>
              <a:buNone/>
            </a:pPr>
            <a:r>
              <a:rPr lang="zh-CN" altLang="en-US" sz="900" dirty="0">
                <a:latin typeface="宋体" panose="02010600030101010101" pitchFamily="2" charset="-122"/>
              </a:rPr>
              <a:t>数据信号</a:t>
            </a:r>
          </a:p>
        </p:txBody>
      </p:sp>
      <p:sp>
        <p:nvSpPr>
          <p:cNvPr id="12" name="Rectangle 14"/>
          <p:cNvSpPr/>
          <p:nvPr/>
        </p:nvSpPr>
        <p:spPr bwMode="auto">
          <a:xfrm>
            <a:off x="4435400" y="4796461"/>
            <a:ext cx="680288" cy="21539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t">
              <a:buClrTx/>
              <a:buNone/>
            </a:pPr>
            <a:r>
              <a:rPr lang="zh-CN" altLang="en-US" sz="900" dirty="0">
                <a:latin typeface="宋体" panose="02010600030101010101" pitchFamily="2" charset="-122"/>
              </a:rPr>
              <a:t> 控制信号</a:t>
            </a:r>
          </a:p>
        </p:txBody>
      </p:sp>
      <p:cxnSp>
        <p:nvCxnSpPr>
          <p:cNvPr id="13" name="Straight Arrow Connector 26"/>
          <p:cNvCxnSpPr/>
          <p:nvPr/>
        </p:nvCxnSpPr>
        <p:spPr bwMode="auto">
          <a:xfrm>
            <a:off x="4017628" y="4744299"/>
            <a:ext cx="496692" cy="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4" name="Straight Arrow Connector 27"/>
          <p:cNvCxnSpPr/>
          <p:nvPr/>
        </p:nvCxnSpPr>
        <p:spPr bwMode="auto">
          <a:xfrm>
            <a:off x="4032246" y="4912445"/>
            <a:ext cx="496692" cy="0"/>
          </a:xfrm>
          <a:prstGeom prst="straightConnector1">
            <a:avLst/>
          </a:prstGeom>
          <a:solidFill>
            <a:schemeClr val="accent1"/>
          </a:solidFill>
          <a:ln w="25400" cap="flat" cmpd="sng" algn="ctr">
            <a:solidFill>
              <a:schemeClr val="tx1"/>
            </a:solidFill>
            <a:prstDash val="dash"/>
            <a:round/>
            <a:headEnd type="none" w="med" len="med"/>
            <a:tailEnd type="arrow"/>
          </a:ln>
          <a:effectLst/>
        </p:spPr>
      </p:cxnSp>
      <p:cxnSp>
        <p:nvCxnSpPr>
          <p:cNvPr id="15" name="Straight Arrow Connector 28"/>
          <p:cNvCxnSpPr>
            <a:stCxn id="9" idx="3"/>
            <a:endCxn id="7" idx="1"/>
          </p:cNvCxnSpPr>
          <p:nvPr/>
        </p:nvCxnSpPr>
        <p:spPr bwMode="auto">
          <a:xfrm>
            <a:off x="1932162" y="4309996"/>
            <a:ext cx="434606" cy="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6" name="Straight Arrow Connector 31"/>
          <p:cNvCxnSpPr>
            <a:stCxn id="7" idx="3"/>
            <a:endCxn id="10" idx="1"/>
          </p:cNvCxnSpPr>
          <p:nvPr/>
        </p:nvCxnSpPr>
        <p:spPr bwMode="auto">
          <a:xfrm>
            <a:off x="3018676" y="4309996"/>
            <a:ext cx="496692" cy="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7" name="Straight Arrow Connector 34"/>
          <p:cNvCxnSpPr/>
          <p:nvPr/>
        </p:nvCxnSpPr>
        <p:spPr bwMode="auto">
          <a:xfrm flipV="1">
            <a:off x="2568549" y="3925487"/>
            <a:ext cx="0" cy="248537"/>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37"/>
          <p:cNvCxnSpPr/>
          <p:nvPr/>
        </p:nvCxnSpPr>
        <p:spPr bwMode="auto">
          <a:xfrm>
            <a:off x="2894503" y="3941092"/>
            <a:ext cx="0" cy="23196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41"/>
          <p:cNvCxnSpPr/>
          <p:nvPr/>
        </p:nvCxnSpPr>
        <p:spPr bwMode="auto">
          <a:xfrm rot="16200000" flipH="1">
            <a:off x="1743618" y="4333885"/>
            <a:ext cx="546784" cy="764114"/>
          </a:xfrm>
          <a:prstGeom prst="bentConnector2">
            <a:avLst/>
          </a:prstGeom>
          <a:solidFill>
            <a:schemeClr val="accent1"/>
          </a:solidFill>
          <a:ln w="25400" cap="flat" cmpd="sng" algn="ctr">
            <a:solidFill>
              <a:schemeClr val="tx1"/>
            </a:solidFill>
            <a:prstDash val="dash"/>
            <a:round/>
            <a:headEnd type="arrow" w="med" len="med"/>
            <a:tailEnd type="none"/>
          </a:ln>
          <a:effectLst/>
        </p:spPr>
      </p:cxnSp>
      <p:cxnSp>
        <p:nvCxnSpPr>
          <p:cNvPr id="20" name="Straight Arrow Connector 41"/>
          <p:cNvCxnSpPr/>
          <p:nvPr/>
        </p:nvCxnSpPr>
        <p:spPr bwMode="auto">
          <a:xfrm rot="10800000" flipV="1">
            <a:off x="2366768" y="3761285"/>
            <a:ext cx="15522" cy="1110134"/>
          </a:xfrm>
          <a:prstGeom prst="bentConnector3">
            <a:avLst>
              <a:gd name="adj1" fmla="val 1449225"/>
            </a:avLst>
          </a:prstGeom>
          <a:solidFill>
            <a:schemeClr val="accent1"/>
          </a:solidFill>
          <a:ln w="25400" cap="flat" cmpd="sng" algn="ctr">
            <a:solidFill>
              <a:schemeClr val="tx1"/>
            </a:solidFill>
            <a:prstDash val="dash"/>
            <a:round/>
            <a:headEnd type="arrow" w="med" len="med"/>
            <a:tailEnd type="none"/>
          </a:ln>
          <a:effectLst/>
        </p:spPr>
      </p:cxnSp>
      <p:cxnSp>
        <p:nvCxnSpPr>
          <p:cNvPr id="21" name="Straight Arrow Connector 41"/>
          <p:cNvCxnSpPr/>
          <p:nvPr/>
        </p:nvCxnSpPr>
        <p:spPr bwMode="auto">
          <a:xfrm>
            <a:off x="2577746" y="4442550"/>
            <a:ext cx="0" cy="331384"/>
          </a:xfrm>
          <a:prstGeom prst="straightConnector1">
            <a:avLst/>
          </a:prstGeom>
          <a:solidFill>
            <a:schemeClr val="accent1"/>
          </a:solidFill>
          <a:ln w="25400" cap="flat" cmpd="sng" algn="ctr">
            <a:solidFill>
              <a:schemeClr val="tx1"/>
            </a:solidFill>
            <a:prstDash val="dash"/>
            <a:round/>
            <a:headEnd type="arrow" w="med" len="med"/>
            <a:tailEnd type="none"/>
          </a:ln>
          <a:effectLst/>
        </p:spPr>
      </p:cxnSp>
      <p:cxnSp>
        <p:nvCxnSpPr>
          <p:cNvPr id="22" name="Straight Arrow Connector 41"/>
          <p:cNvCxnSpPr/>
          <p:nvPr/>
        </p:nvCxnSpPr>
        <p:spPr bwMode="auto">
          <a:xfrm rot="10800000" flipV="1">
            <a:off x="3023059" y="4442549"/>
            <a:ext cx="805946" cy="546783"/>
          </a:xfrm>
          <a:prstGeom prst="bentConnector3">
            <a:avLst>
              <a:gd name="adj1" fmla="val 69"/>
            </a:avLst>
          </a:prstGeom>
          <a:solidFill>
            <a:schemeClr val="accent1"/>
          </a:solidFill>
          <a:ln w="25400" cap="flat" cmpd="sng" algn="ctr">
            <a:solidFill>
              <a:schemeClr val="tx1"/>
            </a:solidFill>
            <a:prstDash val="dash"/>
            <a:round/>
            <a:headEnd type="arrow" w="med" len="med"/>
            <a:tailEnd type="none"/>
          </a:ln>
          <a:effectLst/>
        </p:spPr>
      </p:cxnSp>
      <p:cxnSp>
        <p:nvCxnSpPr>
          <p:cNvPr id="23" name="Straight Arrow Connector 41"/>
          <p:cNvCxnSpPr/>
          <p:nvPr/>
        </p:nvCxnSpPr>
        <p:spPr bwMode="auto">
          <a:xfrm>
            <a:off x="2898038" y="4446933"/>
            <a:ext cx="0" cy="331384"/>
          </a:xfrm>
          <a:prstGeom prst="straightConnector1">
            <a:avLst/>
          </a:prstGeom>
          <a:solidFill>
            <a:schemeClr val="accent1"/>
          </a:solidFill>
          <a:ln w="25400" cap="flat" cmpd="sng" algn="ctr">
            <a:solidFill>
              <a:schemeClr val="tx1"/>
            </a:solidFill>
            <a:prstDash val="dash"/>
            <a:round/>
            <a:headEnd type="none" w="med" len="med"/>
            <a:tailEnd type="arrow"/>
          </a:ln>
          <a:effectLst/>
        </p:spPr>
      </p:cxnSp>
      <p:cxnSp>
        <p:nvCxnSpPr>
          <p:cNvPr id="24" name="Straight Arrow Connector 41"/>
          <p:cNvCxnSpPr/>
          <p:nvPr/>
        </p:nvCxnSpPr>
        <p:spPr bwMode="auto">
          <a:xfrm rot="10800000" flipV="1">
            <a:off x="3022413" y="3773953"/>
            <a:ext cx="15522" cy="1110134"/>
          </a:xfrm>
          <a:prstGeom prst="bentConnector3">
            <a:avLst>
              <a:gd name="adj1" fmla="val -1275680"/>
            </a:avLst>
          </a:prstGeom>
          <a:solidFill>
            <a:schemeClr val="accent1"/>
          </a:solidFill>
          <a:ln w="25400" cap="flat" cmpd="sng" algn="ctr">
            <a:solidFill>
              <a:schemeClr val="tx1"/>
            </a:solidFill>
            <a:prstDash val="solid"/>
            <a:round/>
            <a:headEnd type="none" w="med" len="med"/>
            <a:tailEnd type="arrow"/>
          </a:ln>
          <a:effectLst/>
        </p:spPr>
      </p:cxnSp>
      <p:cxnSp>
        <p:nvCxnSpPr>
          <p:cNvPr id="25" name="Straight Arrow Connector 26"/>
          <p:cNvCxnSpPr/>
          <p:nvPr/>
        </p:nvCxnSpPr>
        <p:spPr bwMode="auto">
          <a:xfrm>
            <a:off x="783770" y="4319105"/>
            <a:ext cx="496692" cy="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6" name="Straight Arrow Connector 26"/>
          <p:cNvCxnSpPr/>
          <p:nvPr/>
        </p:nvCxnSpPr>
        <p:spPr bwMode="auto">
          <a:xfrm>
            <a:off x="4163261" y="4314722"/>
            <a:ext cx="496692" cy="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8" name="矩形 27"/>
          <p:cNvSpPr/>
          <p:nvPr/>
        </p:nvSpPr>
        <p:spPr bwMode="auto">
          <a:xfrm>
            <a:off x="5765152" y="3370991"/>
            <a:ext cx="2624596" cy="2068228"/>
          </a:xfrm>
          <a:prstGeom prst="rect">
            <a:avLst/>
          </a:prstGeom>
          <a:solidFill>
            <a:schemeClr val="bg1">
              <a:alpha val="10196"/>
            </a:schemeClr>
          </a:solidFill>
          <a:ln w="12700">
            <a:solidFill>
              <a:srgbClr val="00B050"/>
            </a:solidFill>
            <a:prstDash val="dash"/>
            <a:miter lim="800000"/>
            <a:headEnd/>
            <a:tailEnd/>
          </a:ln>
          <a:effectLst>
            <a:outerShdw blurRad="50800" dist="50800" algn="ctr" rotWithShape="0">
              <a:srgbClr val="000000">
                <a:alpha val="43137"/>
              </a:srgbClr>
            </a:outerShdw>
          </a:effectLst>
        </p:spPr>
        <p:txBody>
          <a:bodyPr lIns="68570" tIns="34286" rIns="68570" bIns="34286" anchor="ctr"/>
          <a:lstStyle/>
          <a:p>
            <a:pPr indent="4761" defTabSz="656941" eaLnBrk="0" hangingPunct="0">
              <a:lnSpc>
                <a:spcPct val="150000"/>
              </a:lnSpc>
            </a:pPr>
            <a:endParaRPr lang="zh-CN" altLang="en-US" sz="1050" b="1" kern="0" dirty="0">
              <a:solidFill>
                <a:schemeClr val="tx1">
                  <a:lumMod val="85000"/>
                  <a:lumOff val="15000"/>
                </a:schemeClr>
              </a:solidFill>
              <a:latin typeface="宋体" panose="02010600030101010101" pitchFamily="2" charset="-122"/>
            </a:endParaRPr>
          </a:p>
        </p:txBody>
      </p:sp>
      <p:sp>
        <p:nvSpPr>
          <p:cNvPr id="32" name="AutoShape 39"/>
          <p:cNvSpPr>
            <a:spLocks noChangeArrowheads="1"/>
          </p:cNvSpPr>
          <p:nvPr/>
        </p:nvSpPr>
        <p:spPr bwMode="auto">
          <a:xfrm>
            <a:off x="5851624" y="3771070"/>
            <a:ext cx="864985" cy="288000"/>
          </a:xfrm>
          <a:prstGeom prst="roundRect">
            <a:avLst>
              <a:gd name="adj" fmla="val 16667"/>
            </a:avLst>
          </a:prstGeom>
          <a:solidFill>
            <a:srgbClr val="00B0F0"/>
          </a:solidFill>
          <a:ln w="9525" cap="flat" cmpd="sng" algn="ctr">
            <a:solidFill>
              <a:srgbClr val="15B0E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altLang="zh-CN" sz="1200" b="1" dirty="0">
                <a:solidFill>
                  <a:schemeClr val="bg1"/>
                </a:solidFill>
                <a:latin typeface="宋体" panose="02010600030101010101" pitchFamily="2" charset="-122"/>
                <a:cs typeface="宋体" charset="-122"/>
              </a:rPr>
              <a:t>CPU</a:t>
            </a:r>
            <a:r>
              <a:rPr lang="zh-CN" altLang="en-US" sz="1200" b="1" dirty="0">
                <a:solidFill>
                  <a:schemeClr val="bg1"/>
                </a:solidFill>
                <a:latin typeface="宋体" panose="02010600030101010101" pitchFamily="2" charset="-122"/>
                <a:cs typeface="宋体" charset="-122"/>
              </a:rPr>
              <a:t>功能</a:t>
            </a:r>
          </a:p>
        </p:txBody>
      </p:sp>
      <p:sp>
        <p:nvSpPr>
          <p:cNvPr id="33" name="AutoShape 39"/>
          <p:cNvSpPr>
            <a:spLocks noChangeArrowheads="1"/>
          </p:cNvSpPr>
          <p:nvPr/>
        </p:nvSpPr>
        <p:spPr bwMode="auto">
          <a:xfrm>
            <a:off x="6730730" y="3495244"/>
            <a:ext cx="1590315" cy="824678"/>
          </a:xfrm>
          <a:prstGeom prst="roundRect">
            <a:avLst>
              <a:gd name="adj" fmla="val 16667"/>
            </a:avLst>
          </a:prstGeom>
          <a:solidFill>
            <a:srgbClr val="00B0F0"/>
          </a:solidFill>
          <a:ln w="9525" cap="flat" cmpd="sng" algn="ctr">
            <a:solidFill>
              <a:srgbClr val="15B0E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214313" indent="-214313">
              <a:buFont typeface="Wingdings" panose="05000000000000000000" pitchFamily="2" charset="2"/>
              <a:buChar char="p"/>
            </a:pPr>
            <a:r>
              <a:rPr lang="zh-CN" altLang="en-US" sz="1200" dirty="0">
                <a:solidFill>
                  <a:schemeClr val="bg1"/>
                </a:solidFill>
                <a:latin typeface="宋体" panose="02010600030101010101" pitchFamily="2" charset="-122"/>
                <a:cs typeface="宋体" charset="-122"/>
              </a:rPr>
              <a:t>解释计算机指令</a:t>
            </a:r>
            <a:endParaRPr lang="en-US" altLang="zh-CN" sz="1200" dirty="0">
              <a:solidFill>
                <a:schemeClr val="bg1"/>
              </a:solidFill>
              <a:latin typeface="宋体" panose="02010600030101010101" pitchFamily="2" charset="-122"/>
              <a:cs typeface="宋体" charset="-122"/>
            </a:endParaRPr>
          </a:p>
          <a:p>
            <a:pPr marL="214313" indent="-214313">
              <a:buFont typeface="Wingdings" panose="05000000000000000000" pitchFamily="2" charset="2"/>
              <a:buChar char="p"/>
            </a:pPr>
            <a:r>
              <a:rPr lang="zh-CN" altLang="en-US" sz="1200" dirty="0">
                <a:solidFill>
                  <a:schemeClr val="bg1"/>
                </a:solidFill>
                <a:latin typeface="宋体" panose="02010600030101010101" pitchFamily="2" charset="-122"/>
                <a:cs typeface="宋体" charset="-122"/>
              </a:rPr>
              <a:t>处理计算机软件中的数据</a:t>
            </a:r>
          </a:p>
        </p:txBody>
      </p:sp>
      <p:sp>
        <p:nvSpPr>
          <p:cNvPr id="34" name="AutoShape 39"/>
          <p:cNvSpPr>
            <a:spLocks noChangeArrowheads="1"/>
          </p:cNvSpPr>
          <p:nvPr/>
        </p:nvSpPr>
        <p:spPr bwMode="auto">
          <a:xfrm>
            <a:off x="5851624" y="4699763"/>
            <a:ext cx="864985" cy="288000"/>
          </a:xfrm>
          <a:prstGeom prst="roundRect">
            <a:avLst>
              <a:gd name="adj" fmla="val 16667"/>
            </a:avLst>
          </a:prstGeom>
          <a:solidFill>
            <a:srgbClr val="00B0F0"/>
          </a:solidFill>
          <a:ln w="9525" cap="flat" cmpd="sng" algn="ctr">
            <a:solidFill>
              <a:srgbClr val="15B0E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altLang="zh-CN" sz="1200" b="1" dirty="0">
                <a:solidFill>
                  <a:schemeClr val="bg1"/>
                </a:solidFill>
                <a:latin typeface="宋体" panose="02010600030101010101" pitchFamily="2" charset="-122"/>
                <a:cs typeface="宋体" charset="-122"/>
              </a:rPr>
              <a:t>CPU</a:t>
            </a:r>
            <a:r>
              <a:rPr lang="zh-CN" altLang="en-US" sz="1200" b="1" dirty="0">
                <a:solidFill>
                  <a:schemeClr val="bg1"/>
                </a:solidFill>
                <a:latin typeface="宋体" panose="02010600030101010101" pitchFamily="2" charset="-122"/>
                <a:cs typeface="宋体" charset="-122"/>
              </a:rPr>
              <a:t>组成</a:t>
            </a:r>
          </a:p>
        </p:txBody>
      </p:sp>
      <p:sp>
        <p:nvSpPr>
          <p:cNvPr id="35" name="AutoShape 39"/>
          <p:cNvSpPr>
            <a:spLocks noChangeArrowheads="1"/>
          </p:cNvSpPr>
          <p:nvPr/>
        </p:nvSpPr>
        <p:spPr bwMode="auto">
          <a:xfrm>
            <a:off x="6756699" y="4439813"/>
            <a:ext cx="1564346" cy="928694"/>
          </a:xfrm>
          <a:prstGeom prst="roundRect">
            <a:avLst>
              <a:gd name="adj" fmla="val 16667"/>
            </a:avLst>
          </a:prstGeom>
          <a:solidFill>
            <a:srgbClr val="00B0F0"/>
          </a:solidFill>
          <a:ln w="9525" cap="flat" cmpd="sng" algn="ctr">
            <a:solidFill>
              <a:srgbClr val="15B0E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214313" indent="-214313">
              <a:buFont typeface="Wingdings" panose="05000000000000000000" pitchFamily="2" charset="2"/>
              <a:buChar char="p"/>
            </a:pPr>
            <a:r>
              <a:rPr lang="zh-CN" altLang="en-US" sz="1200" dirty="0">
                <a:solidFill>
                  <a:schemeClr val="bg1"/>
                </a:solidFill>
                <a:latin typeface="宋体" panose="02010600030101010101" pitchFamily="2" charset="-122"/>
                <a:cs typeface="宋体" charset="-122"/>
              </a:rPr>
              <a:t>控制单元</a:t>
            </a:r>
            <a:endParaRPr lang="en-US" altLang="zh-CN" sz="1200" dirty="0">
              <a:solidFill>
                <a:schemeClr val="bg1"/>
              </a:solidFill>
              <a:latin typeface="宋体" panose="02010600030101010101" pitchFamily="2" charset="-122"/>
              <a:cs typeface="宋体" charset="-122"/>
            </a:endParaRPr>
          </a:p>
          <a:p>
            <a:pPr marL="214313" indent="-214313">
              <a:buFont typeface="Wingdings" panose="05000000000000000000" pitchFamily="2" charset="2"/>
              <a:buChar char="p"/>
            </a:pPr>
            <a:r>
              <a:rPr lang="zh-CN" altLang="en-US" sz="1200" dirty="0">
                <a:solidFill>
                  <a:schemeClr val="bg1"/>
                </a:solidFill>
                <a:latin typeface="宋体" panose="02010600030101010101" pitchFamily="2" charset="-122"/>
                <a:cs typeface="宋体" charset="-122"/>
              </a:rPr>
              <a:t>运算单元</a:t>
            </a:r>
            <a:endParaRPr lang="en-US" altLang="zh-CN" sz="1200" dirty="0">
              <a:solidFill>
                <a:schemeClr val="bg1"/>
              </a:solidFill>
              <a:latin typeface="宋体" panose="02010600030101010101" pitchFamily="2" charset="-122"/>
              <a:cs typeface="宋体" charset="-122"/>
            </a:endParaRPr>
          </a:p>
          <a:p>
            <a:pPr marL="214313" indent="-214313">
              <a:buFont typeface="Wingdings" panose="05000000000000000000" pitchFamily="2" charset="2"/>
              <a:buChar char="p"/>
            </a:pPr>
            <a:r>
              <a:rPr lang="zh-CN" altLang="en-US" sz="1200" dirty="0">
                <a:solidFill>
                  <a:schemeClr val="bg1"/>
                </a:solidFill>
                <a:latin typeface="宋体" panose="02010600030101010101" pitchFamily="2" charset="-122"/>
                <a:cs typeface="宋体" charset="-122"/>
              </a:rPr>
              <a:t>存储单元</a:t>
            </a:r>
            <a:endParaRPr lang="en-US" altLang="zh-CN" sz="1200" dirty="0">
              <a:solidFill>
                <a:schemeClr val="bg1"/>
              </a:solidFill>
              <a:latin typeface="宋体" panose="02010600030101010101" pitchFamily="2" charset="-122"/>
              <a:cs typeface="宋体" charset="-122"/>
            </a:endParaRPr>
          </a:p>
        </p:txBody>
      </p:sp>
      <p:sp>
        <p:nvSpPr>
          <p:cNvPr id="36" name="下箭头 35"/>
          <p:cNvSpPr/>
          <p:nvPr/>
        </p:nvSpPr>
        <p:spPr bwMode="auto">
          <a:xfrm rot="16200000" flipH="1">
            <a:off x="5091677" y="4145062"/>
            <a:ext cx="699337" cy="527116"/>
          </a:xfrm>
          <a:prstGeom prst="downArrow">
            <a:avLst/>
          </a:prstGeom>
          <a:solidFill>
            <a:srgbClr val="00B0F0"/>
          </a:solidFill>
          <a:ln w="3175">
            <a:solidFill>
              <a:srgbClr val="15B0E8"/>
            </a:solidFill>
          </a:ln>
          <a:effectLst/>
        </p:spPr>
        <p:txBody>
          <a:bodyPr wrap="none" lIns="68562" tIns="34281" rIns="68562" bIns="34281" anchor="ctr"/>
          <a:lstStyle/>
          <a:p>
            <a:pPr algn="ctr" defTabSz="685600">
              <a:buClr>
                <a:srgbClr val="CC9900"/>
              </a:buClr>
              <a:defRPr/>
            </a:pPr>
            <a:endParaRPr lang="zh-CN" altLang="en-US" b="1" dirty="0">
              <a:latin typeface="宋体" panose="02010600030101010101" pitchFamily="2" charset="-122"/>
            </a:endParaRPr>
          </a:p>
        </p:txBody>
      </p:sp>
      <p:sp>
        <p:nvSpPr>
          <p:cNvPr id="2" name="标题 1"/>
          <p:cNvSpPr>
            <a:spLocks noGrp="1"/>
          </p:cNvSpPr>
          <p:nvPr>
            <p:ph type="title"/>
          </p:nvPr>
        </p:nvSpPr>
        <p:spPr>
          <a:xfrm>
            <a:off x="636831" y="896508"/>
            <a:ext cx="8046244" cy="485982"/>
          </a:xfrm>
        </p:spPr>
        <p:txBody>
          <a:bodyPr>
            <a:normAutofit fontScale="90000"/>
          </a:bodyPr>
          <a:lstStyle/>
          <a:p>
            <a:pPr eaLnBrk="1" hangingPunct="1">
              <a:lnSpc>
                <a:spcPts val="5600"/>
              </a:lnSpc>
              <a:spcBef>
                <a:spcPts val="600"/>
              </a:spcBef>
            </a:pPr>
            <a:r>
              <a:rPr lang="zh-CN" altLang="en-US" sz="3200" b="1" kern="1200" dirty="0">
                <a:solidFill>
                  <a:srgbClr val="0000FF"/>
                </a:solidFill>
                <a:latin typeface="Verdana" pitchFamily="34" charset="0"/>
                <a:ea typeface="宋体" pitchFamily="2" charset="-122"/>
                <a:cs typeface="+mn-cs"/>
              </a:rPr>
              <a:t>什么是中央处理器</a:t>
            </a:r>
          </a:p>
        </p:txBody>
      </p:sp>
      <p:sp>
        <p:nvSpPr>
          <p:cNvPr id="29" name="文本占位符 28"/>
          <p:cNvSpPr>
            <a:spLocks noGrp="1"/>
          </p:cNvSpPr>
          <p:nvPr>
            <p:ph type="body" sz="quarter" idx="10"/>
          </p:nvPr>
        </p:nvSpPr>
        <p:spPr>
          <a:xfrm>
            <a:off x="548877" y="1475167"/>
            <a:ext cx="8046245" cy="4879805"/>
          </a:xfrm>
        </p:spPr>
        <p:txBody>
          <a:bodyPr/>
          <a:lstStyle/>
          <a:p>
            <a:pPr>
              <a:lnSpc>
                <a:spcPts val="2250"/>
              </a:lnSpc>
            </a:pPr>
            <a:r>
              <a:rPr lang="zh-CN" altLang="en-US" sz="1350" dirty="0"/>
              <a:t>中央处理器 （</a:t>
            </a:r>
            <a:r>
              <a:rPr lang="en-US" altLang="zh-CN" sz="1350" dirty="0"/>
              <a:t>Central Processing Unit</a:t>
            </a:r>
            <a:r>
              <a:rPr lang="zh-CN" altLang="en-US" sz="1350" dirty="0"/>
              <a:t>，</a:t>
            </a:r>
            <a:r>
              <a:rPr lang="en-US" altLang="zh-CN" sz="1350" dirty="0"/>
              <a:t>CPU</a:t>
            </a:r>
            <a:r>
              <a:rPr lang="zh-CN" altLang="en-US" sz="1350" dirty="0"/>
              <a:t>）是计算机的主要设备之一，功能主要是解释计算机指令以及处理计算机软件中的数据。</a:t>
            </a:r>
            <a:endParaRPr lang="en-US" altLang="zh-CN" sz="1350" dirty="0"/>
          </a:p>
          <a:p>
            <a:pPr>
              <a:lnSpc>
                <a:spcPts val="2250"/>
              </a:lnSpc>
            </a:pPr>
            <a:r>
              <a:rPr lang="zh-CN" altLang="en-US" sz="1350" dirty="0"/>
              <a:t>中央处理器主要包括控制器，运算器，高速缓冲存储器（</a:t>
            </a:r>
            <a:r>
              <a:rPr lang="en-US" altLang="zh-CN" sz="1350" dirty="0"/>
              <a:t>Cache</a:t>
            </a:r>
            <a:r>
              <a:rPr lang="zh-CN" altLang="en-US" sz="1350" dirty="0"/>
              <a:t>）及实现它们之间联系的数据、控制及状态的总线。</a:t>
            </a:r>
          </a:p>
          <a:p>
            <a:pPr>
              <a:lnSpc>
                <a:spcPts val="2250"/>
              </a:lnSpc>
            </a:pPr>
            <a:r>
              <a:rPr lang="zh-CN" altLang="en-US" sz="1350" dirty="0"/>
              <a:t>它与主存（</a:t>
            </a:r>
            <a:r>
              <a:rPr lang="en-US" altLang="zh-CN" sz="1350" dirty="0"/>
              <a:t>Memory</a:t>
            </a:r>
            <a:r>
              <a:rPr lang="zh-CN" altLang="en-US" sz="1350" dirty="0"/>
              <a:t>）和输入</a:t>
            </a:r>
            <a:r>
              <a:rPr lang="en-US" altLang="zh-CN" sz="1350" dirty="0"/>
              <a:t>/</a:t>
            </a:r>
            <a:r>
              <a:rPr lang="zh-CN" altLang="en-US" sz="1350" dirty="0"/>
              <a:t>输出设备合称为电子计算机三大核心部件</a:t>
            </a:r>
            <a:endParaRPr lang="zh-CN" altLang="en-US" dirty="0"/>
          </a:p>
        </p:txBody>
      </p:sp>
      <p:sp>
        <p:nvSpPr>
          <p:cNvPr id="31" name="文本框 30"/>
          <p:cNvSpPr txBox="1"/>
          <p:nvPr/>
        </p:nvSpPr>
        <p:spPr bwMode="auto">
          <a:xfrm>
            <a:off x="2059521" y="3461645"/>
            <a:ext cx="452693" cy="228078"/>
          </a:xfrm>
          <a:prstGeom prst="rect">
            <a:avLst/>
          </a:prstGeom>
          <a:noFill/>
          <a:ln w="9525" algn="ctr">
            <a:noFill/>
            <a:miter lim="800000"/>
            <a:headEnd/>
            <a:tailEnd/>
          </a:ln>
        </p:spPr>
        <p:txBody>
          <a:bodyPr vert="horz" wrap="square" lIns="65852" tIns="32926" rIns="65852" bIns="32926" numCol="1" rtlCol="0" anchor="ctr" anchorCtr="0" compatLnSpc="1">
            <a:prstTxWarp prst="textNoShape">
              <a:avLst/>
            </a:prstTxWarp>
            <a:spAutoFit/>
          </a:bodyPr>
          <a:lstStyle/>
          <a:p>
            <a:r>
              <a:rPr lang="en-US" altLang="zh-CN" sz="1050" dirty="0">
                <a:latin typeface="宋体" panose="02010600030101010101" pitchFamily="2" charset="-122"/>
              </a:rPr>
              <a:t>CPU</a:t>
            </a:r>
            <a:endParaRPr lang="zh-CN" altLang="en-US" sz="1050" dirty="0">
              <a:latin typeface="宋体" panose="02010600030101010101" pitchFamily="2" charset="-122"/>
            </a:endParaRPr>
          </a:p>
        </p:txBody>
      </p:sp>
      <p:sp>
        <p:nvSpPr>
          <p:cNvPr id="37" name="文本框 36">
            <a:extLst>
              <a:ext uri="{FF2B5EF4-FFF2-40B4-BE49-F238E27FC236}">
                <a16:creationId xmlns:a16="http://schemas.microsoft.com/office/drawing/2014/main" id="{5C5DAFD8-594C-444C-A58C-E17FE1C1BE45}"/>
              </a:ext>
            </a:extLst>
          </p:cNvPr>
          <p:cNvSpPr txBox="1"/>
          <p:nvPr/>
        </p:nvSpPr>
        <p:spPr>
          <a:xfrm>
            <a:off x="542674" y="171271"/>
            <a:ext cx="4572000" cy="718530"/>
          </a:xfrm>
          <a:prstGeom prst="rect">
            <a:avLst/>
          </a:prstGeom>
          <a:noFill/>
        </p:spPr>
        <p:txBody>
          <a:bodyPr wrap="square">
            <a:spAutoFit/>
          </a:bodyPr>
          <a:lstStyle/>
          <a:p>
            <a:pPr eaLnBrk="1" hangingPunct="1">
              <a:lnSpc>
                <a:spcPts val="5600"/>
              </a:lnSpc>
              <a:spcBef>
                <a:spcPts val="600"/>
              </a:spcBef>
            </a:pPr>
            <a:r>
              <a:rPr lang="en-US" altLang="zh-CN" sz="3400" b="1" dirty="0">
                <a:solidFill>
                  <a:srgbClr val="0000FF"/>
                </a:solidFill>
              </a:rPr>
              <a:t>N.1  </a:t>
            </a:r>
            <a:r>
              <a:rPr lang="zh-CN" altLang="en-US" sz="3400" b="1" dirty="0">
                <a:solidFill>
                  <a:srgbClr val="0000FF"/>
                </a:solidFill>
              </a:rPr>
              <a:t>计算机系统概述</a:t>
            </a:r>
          </a:p>
        </p:txBody>
      </p:sp>
    </p:spTree>
    <p:extLst>
      <p:ext uri="{BB962C8B-B14F-4D97-AF65-F5344CB8AC3E}">
        <p14:creationId xmlns:p14="http://schemas.microsoft.com/office/powerpoint/2010/main" val="2439579864"/>
      </p:ext>
    </p:extLst>
  </p:cSld>
  <p:clrMapOvr>
    <a:masterClrMapping/>
  </p:clrMapOvr>
  <p:transition advClick="0" advTm="65010">
    <p:fade thruBlk="1"/>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611560" y="404664"/>
            <a:ext cx="8046244" cy="485982"/>
          </a:xfrm>
        </p:spPr>
        <p:txBody>
          <a:bodyPr>
            <a:normAutofit/>
          </a:bodyPr>
          <a:lstStyle/>
          <a:p>
            <a:pPr eaLnBrk="1" hangingPunct="1"/>
            <a:r>
              <a:rPr lang="zh-CN" altLang="zh-CN" sz="3100" b="1" dirty="0">
                <a:solidFill>
                  <a:srgbClr val="0000FF"/>
                </a:solidFill>
                <a:latin typeface="+mj-lt"/>
                <a:ea typeface="+mj-ea"/>
              </a:rPr>
              <a:t>鲲鹏</a:t>
            </a:r>
            <a:r>
              <a:rPr lang="en-US" altLang="zh-CN" sz="3100" b="1" dirty="0">
                <a:solidFill>
                  <a:srgbClr val="0000FF"/>
                </a:solidFill>
                <a:latin typeface="+mj-lt"/>
                <a:ea typeface="+mj-ea"/>
              </a:rPr>
              <a:t>920</a:t>
            </a:r>
            <a:r>
              <a:rPr lang="zh-CN" altLang="zh-CN" sz="3100" b="1" dirty="0">
                <a:solidFill>
                  <a:srgbClr val="0000FF"/>
                </a:solidFill>
                <a:latin typeface="+mj-lt"/>
                <a:ea typeface="+mj-ea"/>
              </a:rPr>
              <a:t>系列芯片</a:t>
            </a:r>
            <a:r>
              <a:rPr lang="zh-CN" altLang="en-US" sz="3100" b="1" dirty="0">
                <a:solidFill>
                  <a:srgbClr val="0000FF"/>
                </a:solidFill>
                <a:latin typeface="+mj-lt"/>
                <a:ea typeface="+mj-ea"/>
              </a:rPr>
              <a:t>架构</a:t>
            </a:r>
          </a:p>
        </p:txBody>
      </p:sp>
      <p:pic>
        <p:nvPicPr>
          <p:cNvPr id="3" name="图片 2"/>
          <p:cNvPicPr/>
          <p:nvPr/>
        </p:nvPicPr>
        <p:blipFill>
          <a:blip r:embed="rId2">
            <a:extLst>
              <a:ext uri="{28A0092B-C50C-407E-A947-70E740481C1C}">
                <a14:useLocalDpi xmlns:a14="http://schemas.microsoft.com/office/drawing/2010/main" val="0"/>
              </a:ext>
            </a:extLst>
          </a:blip>
          <a:srcRect/>
          <a:stretch>
            <a:fillRect/>
          </a:stretch>
        </p:blipFill>
        <p:spPr bwMode="auto">
          <a:xfrm>
            <a:off x="926596" y="1910953"/>
            <a:ext cx="3164681" cy="3036094"/>
          </a:xfrm>
          <a:prstGeom prst="rect">
            <a:avLst/>
          </a:prstGeom>
          <a:noFill/>
          <a:ln>
            <a:noFill/>
          </a:ln>
        </p:spPr>
      </p:pic>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4950042" y="1909547"/>
            <a:ext cx="3164400" cy="3037500"/>
          </a:xfrm>
          <a:prstGeom prst="rect">
            <a:avLst/>
          </a:prstGeom>
          <a:noFill/>
          <a:ln>
            <a:noFill/>
          </a:ln>
        </p:spPr>
      </p:pic>
      <p:sp>
        <p:nvSpPr>
          <p:cNvPr id="5" name="矩形 4"/>
          <p:cNvSpPr/>
          <p:nvPr/>
        </p:nvSpPr>
        <p:spPr>
          <a:xfrm>
            <a:off x="1156281" y="5032871"/>
            <a:ext cx="2724144" cy="323165"/>
          </a:xfrm>
          <a:prstGeom prst="rect">
            <a:avLst/>
          </a:prstGeom>
        </p:spPr>
        <p:txBody>
          <a:bodyPr wrap="none">
            <a:spAutoFit/>
          </a:bodyPr>
          <a:lstStyle/>
          <a:p>
            <a:pPr marL="128588" indent="-128588" fontAlgn="t">
              <a:buFont typeface="Arial" panose="020B0604020202020204" pitchFamily="34" charset="0"/>
              <a:buChar char="•"/>
            </a:pPr>
            <a:r>
              <a:rPr lang="zh-CN" altLang="en-US" sz="1500" dirty="0">
                <a:solidFill>
                  <a:srgbClr val="000000"/>
                </a:solidFill>
                <a:latin typeface="宋体" panose="02010600030101010101" pitchFamily="2" charset="-122"/>
              </a:rPr>
              <a:t>鲲鹏</a:t>
            </a:r>
            <a:r>
              <a:rPr lang="en-US" altLang="zh-CN" sz="1500" dirty="0">
                <a:solidFill>
                  <a:srgbClr val="000000"/>
                </a:solidFill>
                <a:latin typeface="宋体" panose="02010600030101010101" pitchFamily="2" charset="-122"/>
              </a:rPr>
              <a:t>920</a:t>
            </a:r>
            <a:r>
              <a:rPr lang="zh-CN" altLang="en-US" sz="1500" dirty="0">
                <a:solidFill>
                  <a:srgbClr val="000000"/>
                </a:solidFill>
                <a:latin typeface="宋体" panose="02010600030101010101" pitchFamily="2" charset="-122"/>
              </a:rPr>
              <a:t>处理器片上系统组成</a:t>
            </a:r>
          </a:p>
        </p:txBody>
      </p:sp>
      <p:sp>
        <p:nvSpPr>
          <p:cNvPr id="6" name="矩形 5"/>
          <p:cNvSpPr/>
          <p:nvPr/>
        </p:nvSpPr>
        <p:spPr>
          <a:xfrm>
            <a:off x="5135706" y="5032871"/>
            <a:ext cx="2820324" cy="323165"/>
          </a:xfrm>
          <a:prstGeom prst="rect">
            <a:avLst/>
          </a:prstGeom>
        </p:spPr>
        <p:txBody>
          <a:bodyPr wrap="none">
            <a:spAutoFit/>
          </a:bodyPr>
          <a:lstStyle/>
          <a:p>
            <a:pPr marL="128588" indent="-128588" fontAlgn="t">
              <a:buFont typeface="Arial" panose="020B0604020202020204" pitchFamily="34" charset="0"/>
              <a:buChar char="•"/>
            </a:pPr>
            <a:r>
              <a:rPr lang="en-US" altLang="zh-CN" sz="1500" dirty="0">
                <a:solidFill>
                  <a:srgbClr val="000000"/>
                </a:solidFill>
                <a:latin typeface="宋体" panose="02010600030101010101" pitchFamily="2" charset="-122"/>
                <a:cs typeface="Times New Roman" panose="02020603050405020304" pitchFamily="18" charset="0"/>
              </a:rPr>
              <a:t>2P</a:t>
            </a:r>
            <a:r>
              <a:rPr lang="zh-CN" altLang="zh-CN" sz="1500" dirty="0">
                <a:solidFill>
                  <a:srgbClr val="000000"/>
                </a:solidFill>
                <a:latin typeface="宋体" panose="02010600030101010101" pitchFamily="2" charset="-122"/>
                <a:cs typeface="Times New Roman" panose="02020603050405020304" pitchFamily="18" charset="0"/>
              </a:rPr>
              <a:t>服务器处理器多片互联方案</a:t>
            </a:r>
            <a:endParaRPr lang="zh-CN" altLang="en-US" sz="1500" dirty="0">
              <a:solidFill>
                <a:srgbClr val="000000"/>
              </a:solidFill>
              <a:latin typeface="宋体" panose="02010600030101010101" pitchFamily="2" charset="-122"/>
            </a:endParaRPr>
          </a:p>
        </p:txBody>
      </p:sp>
    </p:spTree>
    <p:extLst>
      <p:ext uri="{BB962C8B-B14F-4D97-AF65-F5344CB8AC3E}">
        <p14:creationId xmlns:p14="http://schemas.microsoft.com/office/powerpoint/2010/main" val="13490259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11560" y="404664"/>
            <a:ext cx="8046244" cy="485982"/>
          </a:xfrm>
        </p:spPr>
        <p:txBody>
          <a:bodyPr>
            <a:normAutofit/>
          </a:bodyPr>
          <a:lstStyle/>
          <a:p>
            <a:pPr eaLnBrk="1" hangingPunct="1"/>
            <a:r>
              <a:rPr lang="zh-CN" altLang="zh-CN" sz="3100" b="1" dirty="0">
                <a:solidFill>
                  <a:srgbClr val="0000FF"/>
                </a:solidFill>
                <a:latin typeface="+mj-lt"/>
                <a:ea typeface="+mj-ea"/>
              </a:rPr>
              <a:t>鲲鹏</a:t>
            </a:r>
            <a:r>
              <a:rPr lang="en-US" altLang="zh-CN" sz="3100" b="1" dirty="0">
                <a:solidFill>
                  <a:srgbClr val="0000FF"/>
                </a:solidFill>
                <a:latin typeface="+mj-lt"/>
                <a:ea typeface="+mj-ea"/>
              </a:rPr>
              <a:t>920</a:t>
            </a:r>
            <a:r>
              <a:rPr lang="zh-CN" altLang="zh-CN" sz="3100" b="1" dirty="0">
                <a:solidFill>
                  <a:srgbClr val="0000FF"/>
                </a:solidFill>
                <a:latin typeface="+mj-lt"/>
                <a:ea typeface="+mj-ea"/>
              </a:rPr>
              <a:t>系列芯片</a:t>
            </a:r>
            <a:r>
              <a:rPr lang="zh-CN" altLang="en-US" sz="3100" b="1" dirty="0">
                <a:solidFill>
                  <a:srgbClr val="0000FF"/>
                </a:solidFill>
                <a:latin typeface="+mj-lt"/>
                <a:ea typeface="+mj-ea"/>
              </a:rPr>
              <a:t>架构 </a:t>
            </a:r>
            <a:r>
              <a:rPr lang="en-US" altLang="zh-CN" sz="3100" b="1" dirty="0">
                <a:solidFill>
                  <a:srgbClr val="0000FF"/>
                </a:solidFill>
                <a:latin typeface="+mj-lt"/>
                <a:ea typeface="+mj-ea"/>
              </a:rPr>
              <a:t>(2)</a:t>
            </a:r>
            <a:endParaRPr lang="zh-CN" altLang="en-US" sz="3100" b="1" dirty="0">
              <a:solidFill>
                <a:srgbClr val="0000FF"/>
              </a:solidFill>
              <a:latin typeface="+mj-lt"/>
              <a:ea typeface="+mj-ea"/>
            </a:endParaRPr>
          </a:p>
        </p:txBody>
      </p:sp>
      <p:pic>
        <p:nvPicPr>
          <p:cNvPr id="3" name="图片 2"/>
          <p:cNvPicPr/>
          <p:nvPr/>
        </p:nvPicPr>
        <p:blipFill>
          <a:blip r:embed="rId2">
            <a:extLst>
              <a:ext uri="{28A0092B-C50C-407E-A947-70E740481C1C}">
                <a14:useLocalDpi xmlns:a14="http://schemas.microsoft.com/office/drawing/2010/main" val="0"/>
              </a:ext>
            </a:extLst>
          </a:blip>
          <a:srcRect/>
          <a:stretch>
            <a:fillRect/>
          </a:stretch>
        </p:blipFill>
        <p:spPr bwMode="auto">
          <a:xfrm>
            <a:off x="4978185" y="1646635"/>
            <a:ext cx="3235720" cy="3791262"/>
          </a:xfrm>
          <a:prstGeom prst="rect">
            <a:avLst/>
          </a:prstGeom>
          <a:noFill/>
          <a:ln>
            <a:noFill/>
          </a:ln>
        </p:spPr>
      </p:pic>
      <p:sp>
        <p:nvSpPr>
          <p:cNvPr id="4" name="圆角矩形 3"/>
          <p:cNvSpPr/>
          <p:nvPr/>
        </p:nvSpPr>
        <p:spPr>
          <a:xfrm>
            <a:off x="552710" y="2383007"/>
            <a:ext cx="3969441" cy="2318518"/>
          </a:xfrm>
          <a:prstGeom prst="roundRect">
            <a:avLst>
              <a:gd name="adj" fmla="val 1942"/>
            </a:avLst>
          </a:prstGeom>
          <a:solidFill>
            <a:schemeClr val="bg1">
              <a:lumMod val="95000"/>
            </a:schemeClr>
          </a:solidFill>
          <a:ln w="9525" algn="ctr">
            <a:noFill/>
            <a:miter lim="800000"/>
            <a:headEnd/>
            <a:tailEnd/>
          </a:ln>
          <a:effectLst>
            <a:outerShdw blurRad="50800" dist="38100" dir="2700000" algn="tl" rotWithShape="0">
              <a:prstClr val="black">
                <a:alpha val="40000"/>
              </a:prstClr>
            </a:outerShdw>
          </a:effectLst>
        </p:spPr>
        <p:txBody>
          <a:bodyPr vert="horz" wrap="square" lIns="81000" tIns="0" rIns="81000" bIns="0" numCol="1" anchor="ctr" anchorCtr="1" compatLnSpc="1">
            <a:prstTxWarp prst="textNoShape">
              <a:avLst/>
            </a:prstTxWarp>
          </a:bodyPr>
          <a:lstStyle/>
          <a:p>
            <a:pPr marL="284175" indent="-257175" fontAlgn="t">
              <a:lnSpc>
                <a:spcPct val="200000"/>
              </a:lnSpc>
              <a:buSzPct val="60000"/>
              <a:buFont typeface="Wingdings" panose="05000000000000000000" pitchFamily="2" charset="2"/>
              <a:buChar char="l"/>
            </a:pPr>
            <a:r>
              <a:rPr lang="en-US" altLang="zh-CN" sz="1500" kern="0" dirty="0">
                <a:solidFill>
                  <a:srgbClr val="000000"/>
                </a:solidFill>
                <a:latin typeface="宋体" panose="02010600030101010101" pitchFamily="2" charset="-122"/>
                <a:cs typeface="Arial" pitchFamily="34" charset="0"/>
              </a:rPr>
              <a:t>4P</a:t>
            </a:r>
            <a:r>
              <a:rPr lang="zh-CN" altLang="zh-CN" sz="1500" kern="0" dirty="0">
                <a:solidFill>
                  <a:srgbClr val="000000"/>
                </a:solidFill>
                <a:latin typeface="宋体" panose="02010600030101010101" pitchFamily="2" charset="-122"/>
                <a:cs typeface="Arial" pitchFamily="34" charset="0"/>
              </a:rPr>
              <a:t>服务器处理器多片互联方案示例如</a:t>
            </a:r>
            <a:r>
              <a:rPr lang="zh-CN" altLang="en-US" sz="1500" kern="0" dirty="0">
                <a:solidFill>
                  <a:srgbClr val="000000"/>
                </a:solidFill>
                <a:latin typeface="宋体" panose="02010600030101010101" pitchFamily="2" charset="-122"/>
                <a:cs typeface="Arial" pitchFamily="34" charset="0"/>
              </a:rPr>
              <a:t>右</a:t>
            </a:r>
            <a:r>
              <a:rPr lang="zh-CN" altLang="zh-CN" sz="1500" kern="0" dirty="0">
                <a:solidFill>
                  <a:srgbClr val="000000"/>
                </a:solidFill>
                <a:latin typeface="宋体" panose="02010600030101010101" pitchFamily="2" charset="-122"/>
                <a:cs typeface="Arial" pitchFamily="34" charset="0"/>
              </a:rPr>
              <a:t>图所示</a:t>
            </a:r>
            <a:r>
              <a:rPr lang="zh-CN" altLang="en-US" sz="1500" kern="0" dirty="0">
                <a:solidFill>
                  <a:srgbClr val="000000"/>
                </a:solidFill>
                <a:latin typeface="宋体" panose="02010600030101010101" pitchFamily="2" charset="-122"/>
                <a:cs typeface="Arial" pitchFamily="34" charset="0"/>
              </a:rPr>
              <a:t>：</a:t>
            </a:r>
            <a:r>
              <a:rPr lang="zh-CN" altLang="zh-CN" sz="1500" kern="0" dirty="0">
                <a:solidFill>
                  <a:srgbClr val="000000"/>
                </a:solidFill>
                <a:latin typeface="宋体" panose="02010600030101010101" pitchFamily="2" charset="-122"/>
                <a:cs typeface="Arial" pitchFamily="34" charset="0"/>
              </a:rPr>
              <a:t>每颗芯片各提供</a:t>
            </a:r>
            <a:r>
              <a:rPr lang="en-US" altLang="zh-CN" sz="1500" kern="0" dirty="0">
                <a:solidFill>
                  <a:srgbClr val="000000"/>
                </a:solidFill>
                <a:latin typeface="宋体" panose="02010600030101010101" pitchFamily="2" charset="-122"/>
                <a:cs typeface="Arial" pitchFamily="34" charset="0"/>
              </a:rPr>
              <a:t>2</a:t>
            </a:r>
            <a:r>
              <a:rPr lang="zh-CN" altLang="zh-CN" sz="1500" kern="0" dirty="0">
                <a:solidFill>
                  <a:srgbClr val="000000"/>
                </a:solidFill>
                <a:latin typeface="宋体" panose="02010600030101010101" pitchFamily="2" charset="-122"/>
                <a:cs typeface="Arial" pitchFamily="34" charset="0"/>
              </a:rPr>
              <a:t>个</a:t>
            </a:r>
            <a:r>
              <a:rPr lang="en-US" altLang="zh-CN" sz="1500" kern="0" dirty="0">
                <a:solidFill>
                  <a:srgbClr val="000000"/>
                </a:solidFill>
                <a:latin typeface="宋体" panose="02010600030101010101" pitchFamily="2" charset="-122"/>
                <a:cs typeface="Arial" pitchFamily="34" charset="0"/>
              </a:rPr>
              <a:t>SCCL</a:t>
            </a:r>
            <a:r>
              <a:rPr lang="zh-CN" altLang="zh-CN" sz="1500" kern="0" dirty="0">
                <a:solidFill>
                  <a:srgbClr val="000000"/>
                </a:solidFill>
                <a:latin typeface="宋体" panose="02010600030101010101" pitchFamily="2" charset="-122"/>
                <a:cs typeface="Arial" pitchFamily="34" charset="0"/>
              </a:rPr>
              <a:t>和</a:t>
            </a:r>
            <a:r>
              <a:rPr lang="en-US" altLang="zh-CN" sz="1500" kern="0" dirty="0">
                <a:solidFill>
                  <a:srgbClr val="000000"/>
                </a:solidFill>
                <a:latin typeface="宋体" panose="02010600030101010101" pitchFamily="2" charset="-122"/>
                <a:cs typeface="Arial" pitchFamily="34" charset="0"/>
              </a:rPr>
              <a:t>1</a:t>
            </a:r>
            <a:r>
              <a:rPr lang="zh-CN" altLang="zh-CN" sz="1500" kern="0" dirty="0">
                <a:solidFill>
                  <a:srgbClr val="000000"/>
                </a:solidFill>
                <a:latin typeface="宋体" panose="02010600030101010101" pitchFamily="2" charset="-122"/>
                <a:cs typeface="Arial" pitchFamily="34" charset="0"/>
              </a:rPr>
              <a:t>个</a:t>
            </a:r>
            <a:r>
              <a:rPr lang="en-US" altLang="zh-CN" sz="1500" kern="0" dirty="0">
                <a:solidFill>
                  <a:srgbClr val="000000"/>
                </a:solidFill>
                <a:latin typeface="宋体" panose="02010600030101010101" pitchFamily="2" charset="-122"/>
                <a:cs typeface="Arial" pitchFamily="34" charset="0"/>
              </a:rPr>
              <a:t>SICL</a:t>
            </a:r>
            <a:r>
              <a:rPr lang="zh-CN" altLang="zh-CN" sz="1500" kern="0" dirty="0">
                <a:solidFill>
                  <a:srgbClr val="000000"/>
                </a:solidFill>
                <a:latin typeface="宋体" panose="02010600030101010101" pitchFamily="2" charset="-122"/>
                <a:cs typeface="Arial" pitchFamily="34" charset="0"/>
              </a:rPr>
              <a:t>。芯片之间通过片间缓存一致接口连接，片间带宽高达</a:t>
            </a:r>
            <a:r>
              <a:rPr lang="en-US" altLang="zh-CN" sz="1500" kern="0" dirty="0">
                <a:solidFill>
                  <a:srgbClr val="000000"/>
                </a:solidFill>
                <a:latin typeface="宋体" panose="02010600030101010101" pitchFamily="2" charset="-122"/>
                <a:cs typeface="Arial" pitchFamily="34" charset="0"/>
              </a:rPr>
              <a:t>240Gbps</a:t>
            </a:r>
            <a:r>
              <a:rPr lang="zh-CN" altLang="en-US" sz="1500" kern="0" dirty="0">
                <a:solidFill>
                  <a:srgbClr val="000000"/>
                </a:solidFill>
                <a:latin typeface="宋体" panose="02010600030101010101" pitchFamily="2" charset="-122"/>
                <a:cs typeface="Arial" pitchFamily="34" charset="0"/>
              </a:rPr>
              <a:t>。</a:t>
            </a:r>
          </a:p>
        </p:txBody>
      </p:sp>
    </p:spTree>
    <p:extLst>
      <p:ext uri="{BB962C8B-B14F-4D97-AF65-F5344CB8AC3E}">
        <p14:creationId xmlns:p14="http://schemas.microsoft.com/office/powerpoint/2010/main" val="42476211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p:nvSpPr>
        <p:spPr bwMode="auto">
          <a:xfrm rot="224822">
            <a:off x="5747829" y="4407298"/>
            <a:ext cx="444507" cy="734219"/>
          </a:xfrm>
          <a:custGeom>
            <a:avLst/>
            <a:gdLst>
              <a:gd name="connsiteX0" fmla="*/ 1019305 w 1076455"/>
              <a:gd name="connsiteY0" fmla="*/ 1562100 h 1562100"/>
              <a:gd name="connsiteX1" fmla="*/ 130 w 1076455"/>
              <a:gd name="connsiteY1" fmla="*/ 809625 h 1562100"/>
              <a:gd name="connsiteX2" fmla="*/ 1076455 w 1076455"/>
              <a:gd name="connsiteY2" fmla="*/ 0 h 1562100"/>
            </a:gdLst>
            <a:ahLst/>
            <a:cxnLst>
              <a:cxn ang="0">
                <a:pos x="connsiteX0" y="connsiteY0"/>
              </a:cxn>
              <a:cxn ang="0">
                <a:pos x="connsiteX1" y="connsiteY1"/>
              </a:cxn>
              <a:cxn ang="0">
                <a:pos x="connsiteX2" y="connsiteY2"/>
              </a:cxn>
            </a:cxnLst>
            <a:rect l="l" t="t" r="r" b="b"/>
            <a:pathLst>
              <a:path w="1076455" h="1562100">
                <a:moveTo>
                  <a:pt x="1019305" y="1562100"/>
                </a:moveTo>
                <a:cubicBezTo>
                  <a:pt x="504955" y="1316037"/>
                  <a:pt x="-9395" y="1069975"/>
                  <a:pt x="130" y="809625"/>
                </a:cubicBezTo>
                <a:cubicBezTo>
                  <a:pt x="9655" y="549275"/>
                  <a:pt x="943105" y="136525"/>
                  <a:pt x="1076455" y="0"/>
                </a:cubicBezTo>
              </a:path>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prstTxWarp prst="textNoShape">
              <a:avLst/>
            </a:prstTxWarp>
          </a:bodyPr>
          <a:lstStyle/>
          <a:p>
            <a:pPr defTabSz="685595">
              <a:buClr>
                <a:srgbClr val="CC9900"/>
              </a:buClr>
              <a:buFont typeface="Wingdings" panose="05000000000000000000" pitchFamily="2" charset="2"/>
              <a:buChar char="n"/>
            </a:pPr>
            <a:endParaRPr lang="en-US" sz="1349" b="1" dirty="0">
              <a:solidFill>
                <a:srgbClr val="000000"/>
              </a:solidFill>
              <a:latin typeface="宋体" panose="02010600030101010101" pitchFamily="2" charset="-122"/>
            </a:endParaRPr>
          </a:p>
        </p:txBody>
      </p:sp>
      <p:sp>
        <p:nvSpPr>
          <p:cNvPr id="181" name="文本框 180"/>
          <p:cNvSpPr txBox="1"/>
          <p:nvPr/>
        </p:nvSpPr>
        <p:spPr>
          <a:xfrm>
            <a:off x="548879" y="1646635"/>
            <a:ext cx="3742804" cy="564374"/>
          </a:xfrm>
          <a:prstGeom prst="rect">
            <a:avLst/>
          </a:prstGeom>
          <a:solidFill>
            <a:schemeClr val="bg1">
              <a:lumMod val="95000"/>
            </a:schemeClr>
          </a:solidFill>
          <a:ln w="9525" algn="ctr">
            <a:noFill/>
            <a:miter lim="800000"/>
            <a:headEnd/>
            <a:tailEnd/>
          </a:ln>
          <a:effectLst>
            <a:outerShdw blurRad="50800" dist="38100" dir="2700000" algn="tl" rotWithShape="0">
              <a:prstClr val="black">
                <a:alpha val="40000"/>
              </a:prstClr>
            </a:outerShdw>
          </a:effectLst>
        </p:spPr>
        <p:txBody>
          <a:bodyPr vert="horz" wrap="square" lIns="68552" tIns="34277" rIns="68552" bIns="34277" numCol="1" anchor="ctr" anchorCtr="0" compatLnSpc="1">
            <a:prstTxWarp prst="textNoShape">
              <a:avLst/>
            </a:prstTxWarp>
          </a:bodyPr>
          <a:lstStyle>
            <a:defPPr>
              <a:defRPr lang="zh-CN"/>
            </a:defPPr>
            <a:lvl1pPr marL="342748" indent="-342748">
              <a:spcBef>
                <a:spcPct val="20000"/>
              </a:spcBef>
              <a:buClr>
                <a:srgbClr val="990000"/>
              </a:buClr>
              <a:buFont typeface="Wingdings" pitchFamily="2" charset="2"/>
              <a:buChar char="Ø"/>
              <a:defRPr sz="2200" kern="0">
                <a:latin typeface="+mn-ea"/>
                <a:ea typeface="+mn-ea"/>
                <a:cs typeface="Arial" pitchFamily="34" charset="0"/>
              </a:defRPr>
            </a:lvl1pPr>
          </a:lstStyle>
          <a:p>
            <a:pPr fontAlgn="t">
              <a:spcAft>
                <a:spcPct val="0"/>
              </a:spcAft>
              <a:buClrTx/>
              <a:buSzPct val="60000"/>
              <a:buFont typeface="Wingdings" panose="05000000000000000000" pitchFamily="2" charset="2"/>
              <a:buChar char="l"/>
            </a:pPr>
            <a:r>
              <a:rPr lang="en-US" altLang="zh-CN" sz="1200" dirty="0">
                <a:solidFill>
                  <a:srgbClr val="000000"/>
                </a:solidFill>
                <a:latin typeface="宋体" panose="02010600030101010101" pitchFamily="2" charset="-122"/>
                <a:ea typeface="宋体" panose="02010600030101010101" pitchFamily="2" charset="-122"/>
              </a:rPr>
              <a:t>Share Cache</a:t>
            </a:r>
            <a:r>
              <a:rPr lang="zh-CN" altLang="en-US" sz="1200" dirty="0">
                <a:solidFill>
                  <a:srgbClr val="000000"/>
                </a:solidFill>
                <a:latin typeface="宋体" panose="02010600030101010101" pitchFamily="2" charset="-122"/>
                <a:ea typeface="宋体" panose="02010600030101010101" pitchFamily="2" charset="-122"/>
              </a:rPr>
              <a:t>：对所有的</a:t>
            </a:r>
            <a:r>
              <a:rPr lang="en-US" altLang="zh-CN" sz="1200" dirty="0">
                <a:solidFill>
                  <a:srgbClr val="000000"/>
                </a:solidFill>
                <a:latin typeface="宋体" panose="02010600030101010101" pitchFamily="2" charset="-122"/>
                <a:ea typeface="宋体" panose="02010600030101010101" pitchFamily="2" charset="-122"/>
              </a:rPr>
              <a:t>L2</a:t>
            </a:r>
            <a:r>
              <a:rPr lang="zh-CN" altLang="en-US" sz="1200" dirty="0">
                <a:solidFill>
                  <a:srgbClr val="000000"/>
                </a:solidFill>
                <a:latin typeface="宋体" panose="02010600030101010101" pitchFamily="2" charset="-122"/>
                <a:ea typeface="宋体" panose="02010600030101010101" pitchFamily="2" charset="-122"/>
              </a:rPr>
              <a:t>来说</a:t>
            </a:r>
            <a:r>
              <a:rPr lang="en-US" altLang="zh-CN" sz="1200" dirty="0">
                <a:solidFill>
                  <a:srgbClr val="000000"/>
                </a:solidFill>
                <a:latin typeface="宋体" panose="02010600030101010101" pitchFamily="2" charset="-122"/>
                <a:ea typeface="宋体" panose="02010600030101010101" pitchFamily="2" charset="-122"/>
              </a:rPr>
              <a:t>L3 cache</a:t>
            </a:r>
            <a:r>
              <a:rPr lang="zh-CN" altLang="en-US" sz="1200" dirty="0">
                <a:solidFill>
                  <a:srgbClr val="000000"/>
                </a:solidFill>
                <a:latin typeface="宋体" panose="02010600030101010101" pitchFamily="2" charset="-122"/>
                <a:ea typeface="宋体" panose="02010600030101010101" pitchFamily="2" charset="-122"/>
              </a:rPr>
              <a:t>是共享的，一个进程可以使用整个</a:t>
            </a:r>
            <a:r>
              <a:rPr lang="en-US" altLang="zh-CN" sz="1200" dirty="0">
                <a:solidFill>
                  <a:srgbClr val="000000"/>
                </a:solidFill>
                <a:latin typeface="宋体" panose="02010600030101010101" pitchFamily="2" charset="-122"/>
                <a:ea typeface="宋体" panose="02010600030101010101" pitchFamily="2" charset="-122"/>
              </a:rPr>
              <a:t>L3</a:t>
            </a:r>
            <a:r>
              <a:rPr lang="zh-CN" altLang="en-US" sz="1200" dirty="0">
                <a:solidFill>
                  <a:srgbClr val="000000"/>
                </a:solidFill>
                <a:latin typeface="宋体" panose="02010600030101010101" pitchFamily="2" charset="-122"/>
                <a:ea typeface="宋体" panose="02010600030101010101" pitchFamily="2" charset="-122"/>
              </a:rPr>
              <a:t>的容量</a:t>
            </a:r>
          </a:p>
        </p:txBody>
      </p:sp>
      <p:sp>
        <p:nvSpPr>
          <p:cNvPr id="3" name="矩形 2"/>
          <p:cNvSpPr/>
          <p:nvPr/>
        </p:nvSpPr>
        <p:spPr bwMode="auto">
          <a:xfrm>
            <a:off x="726074" y="2459793"/>
            <a:ext cx="364237" cy="27853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defTabSz="685595">
              <a:buClr>
                <a:srgbClr val="CC9900"/>
              </a:buClr>
            </a:pPr>
            <a:r>
              <a:rPr lang="en-US" altLang="zh-CN" sz="1349" b="1" dirty="0">
                <a:solidFill>
                  <a:srgbClr val="000000"/>
                </a:solidFill>
                <a:latin typeface="宋体" panose="02010600030101010101" pitchFamily="2" charset="-122"/>
              </a:rPr>
              <a:t>L2</a:t>
            </a:r>
            <a:endParaRPr lang="en-US" sz="1349" b="1" dirty="0">
              <a:solidFill>
                <a:srgbClr val="000000"/>
              </a:solidFill>
              <a:latin typeface="宋体" panose="02010600030101010101" pitchFamily="2" charset="-122"/>
            </a:endParaRPr>
          </a:p>
        </p:txBody>
      </p:sp>
      <p:sp>
        <p:nvSpPr>
          <p:cNvPr id="122" name="矩形 121"/>
          <p:cNvSpPr/>
          <p:nvPr/>
        </p:nvSpPr>
        <p:spPr bwMode="auto">
          <a:xfrm>
            <a:off x="1211723" y="2459792"/>
            <a:ext cx="364237" cy="27853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defTabSz="685595">
              <a:buClr>
                <a:srgbClr val="CC9900"/>
              </a:buClr>
            </a:pPr>
            <a:r>
              <a:rPr lang="en-US" altLang="zh-CN" sz="1349" b="1" dirty="0">
                <a:solidFill>
                  <a:srgbClr val="000000"/>
                </a:solidFill>
                <a:latin typeface="宋体" panose="02010600030101010101" pitchFamily="2" charset="-122"/>
              </a:rPr>
              <a:t>L2</a:t>
            </a:r>
            <a:endParaRPr lang="en-US" sz="1349" b="1" dirty="0">
              <a:solidFill>
                <a:srgbClr val="000000"/>
              </a:solidFill>
              <a:latin typeface="宋体" panose="02010600030101010101" pitchFamily="2" charset="-122"/>
            </a:endParaRPr>
          </a:p>
        </p:txBody>
      </p:sp>
      <p:sp>
        <p:nvSpPr>
          <p:cNvPr id="128" name="矩形 127"/>
          <p:cNvSpPr/>
          <p:nvPr/>
        </p:nvSpPr>
        <p:spPr bwMode="auto">
          <a:xfrm>
            <a:off x="1754279" y="2459792"/>
            <a:ext cx="364237" cy="27853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defTabSz="685595">
              <a:buClr>
                <a:srgbClr val="CC9900"/>
              </a:buClr>
            </a:pPr>
            <a:r>
              <a:rPr lang="en-US" altLang="zh-CN" sz="1349" b="1" dirty="0">
                <a:solidFill>
                  <a:srgbClr val="000000"/>
                </a:solidFill>
                <a:latin typeface="宋体" panose="02010600030101010101" pitchFamily="2" charset="-122"/>
              </a:rPr>
              <a:t>L2</a:t>
            </a:r>
            <a:endParaRPr lang="en-US" sz="1349" b="1" dirty="0">
              <a:solidFill>
                <a:srgbClr val="000000"/>
              </a:solidFill>
              <a:latin typeface="宋体" panose="02010600030101010101" pitchFamily="2" charset="-122"/>
            </a:endParaRPr>
          </a:p>
        </p:txBody>
      </p:sp>
      <p:sp>
        <p:nvSpPr>
          <p:cNvPr id="129" name="矩形 128"/>
          <p:cNvSpPr/>
          <p:nvPr/>
        </p:nvSpPr>
        <p:spPr bwMode="auto">
          <a:xfrm>
            <a:off x="2239927" y="2459792"/>
            <a:ext cx="364237" cy="27853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defTabSz="685595">
              <a:buClr>
                <a:srgbClr val="CC9900"/>
              </a:buClr>
            </a:pPr>
            <a:r>
              <a:rPr lang="en-US" sz="1349" dirty="0">
                <a:solidFill>
                  <a:srgbClr val="000000"/>
                </a:solidFill>
                <a:latin typeface="宋体" panose="02010600030101010101" pitchFamily="2" charset="-122"/>
              </a:rPr>
              <a:t>…</a:t>
            </a:r>
            <a:endParaRPr lang="en-US" sz="1349" b="1" dirty="0">
              <a:solidFill>
                <a:srgbClr val="000000"/>
              </a:solidFill>
              <a:latin typeface="宋体" panose="02010600030101010101" pitchFamily="2" charset="-122"/>
            </a:endParaRPr>
          </a:p>
        </p:txBody>
      </p:sp>
      <p:sp>
        <p:nvSpPr>
          <p:cNvPr id="131" name="矩形 130"/>
          <p:cNvSpPr/>
          <p:nvPr/>
        </p:nvSpPr>
        <p:spPr bwMode="auto">
          <a:xfrm>
            <a:off x="2789853" y="2459791"/>
            <a:ext cx="364237" cy="27853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defTabSz="685595">
              <a:buClr>
                <a:srgbClr val="CC9900"/>
              </a:buClr>
            </a:pPr>
            <a:r>
              <a:rPr lang="en-US" altLang="zh-CN" sz="1349" b="1" dirty="0">
                <a:solidFill>
                  <a:srgbClr val="000000"/>
                </a:solidFill>
                <a:latin typeface="宋体" panose="02010600030101010101" pitchFamily="2" charset="-122"/>
              </a:rPr>
              <a:t>L2</a:t>
            </a:r>
            <a:endParaRPr lang="en-US" sz="1349" b="1" dirty="0">
              <a:solidFill>
                <a:srgbClr val="000000"/>
              </a:solidFill>
              <a:latin typeface="宋体" panose="02010600030101010101" pitchFamily="2" charset="-122"/>
            </a:endParaRPr>
          </a:p>
        </p:txBody>
      </p:sp>
      <p:sp>
        <p:nvSpPr>
          <p:cNvPr id="134" name="矩形 133"/>
          <p:cNvSpPr/>
          <p:nvPr/>
        </p:nvSpPr>
        <p:spPr bwMode="auto">
          <a:xfrm>
            <a:off x="3275502" y="2459791"/>
            <a:ext cx="364237" cy="27853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defTabSz="685595">
              <a:buClr>
                <a:srgbClr val="CC9900"/>
              </a:buClr>
            </a:pPr>
            <a:r>
              <a:rPr lang="en-US" altLang="zh-CN" sz="1349" b="1" dirty="0">
                <a:solidFill>
                  <a:srgbClr val="000000"/>
                </a:solidFill>
                <a:latin typeface="宋体" panose="02010600030101010101" pitchFamily="2" charset="-122"/>
              </a:rPr>
              <a:t>L2</a:t>
            </a:r>
            <a:endParaRPr lang="en-US" sz="1349" b="1" dirty="0">
              <a:solidFill>
                <a:srgbClr val="000000"/>
              </a:solidFill>
              <a:latin typeface="宋体" panose="02010600030101010101" pitchFamily="2" charset="-122"/>
            </a:endParaRPr>
          </a:p>
        </p:txBody>
      </p:sp>
      <p:sp>
        <p:nvSpPr>
          <p:cNvPr id="136" name="矩形 135"/>
          <p:cNvSpPr/>
          <p:nvPr/>
        </p:nvSpPr>
        <p:spPr bwMode="auto">
          <a:xfrm>
            <a:off x="3761150" y="2459790"/>
            <a:ext cx="364237" cy="27853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defTabSz="685595">
              <a:buClr>
                <a:srgbClr val="CC9900"/>
              </a:buClr>
            </a:pPr>
            <a:r>
              <a:rPr lang="en-US" altLang="zh-CN" sz="1349" b="1" dirty="0">
                <a:solidFill>
                  <a:srgbClr val="000000"/>
                </a:solidFill>
                <a:latin typeface="宋体" panose="02010600030101010101" pitchFamily="2" charset="-122"/>
              </a:rPr>
              <a:t>L2</a:t>
            </a:r>
            <a:endParaRPr lang="en-US" sz="1349" b="1" dirty="0">
              <a:solidFill>
                <a:srgbClr val="000000"/>
              </a:solidFill>
              <a:latin typeface="宋体" panose="02010600030101010101" pitchFamily="2" charset="-122"/>
            </a:endParaRPr>
          </a:p>
        </p:txBody>
      </p:sp>
      <p:sp>
        <p:nvSpPr>
          <p:cNvPr id="165" name="矩形 164"/>
          <p:cNvSpPr/>
          <p:nvPr/>
        </p:nvSpPr>
        <p:spPr bwMode="auto">
          <a:xfrm>
            <a:off x="726074" y="2848990"/>
            <a:ext cx="3399313" cy="278534"/>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595">
              <a:buClr>
                <a:srgbClr val="CC9900"/>
              </a:buClr>
            </a:pPr>
            <a:r>
              <a:rPr lang="en-US" altLang="zh-CN" sz="1349" b="1" dirty="0">
                <a:solidFill>
                  <a:srgbClr val="FFFFFF"/>
                </a:solidFill>
                <a:latin typeface="宋体" panose="02010600030101010101" pitchFamily="2" charset="-122"/>
              </a:rPr>
              <a:t>L3</a:t>
            </a:r>
            <a:endParaRPr lang="en-US" sz="1349" b="1" dirty="0">
              <a:solidFill>
                <a:srgbClr val="FFFFFF"/>
              </a:solidFill>
              <a:latin typeface="宋体" panose="02010600030101010101" pitchFamily="2" charset="-122"/>
            </a:endParaRPr>
          </a:p>
        </p:txBody>
      </p:sp>
      <p:sp>
        <p:nvSpPr>
          <p:cNvPr id="166" name="文本框 165"/>
          <p:cNvSpPr txBox="1"/>
          <p:nvPr/>
        </p:nvSpPr>
        <p:spPr>
          <a:xfrm>
            <a:off x="543018" y="3284459"/>
            <a:ext cx="3742804" cy="951807"/>
          </a:xfrm>
          <a:prstGeom prst="rect">
            <a:avLst/>
          </a:prstGeom>
          <a:solidFill>
            <a:schemeClr val="bg1">
              <a:lumMod val="95000"/>
            </a:schemeClr>
          </a:solidFill>
          <a:ln w="9525" algn="ctr">
            <a:noFill/>
            <a:miter lim="800000"/>
            <a:headEnd/>
            <a:tailEnd/>
          </a:ln>
          <a:effectLst>
            <a:outerShdw blurRad="50800" dist="38100" dir="2700000" algn="tl" rotWithShape="0">
              <a:prstClr val="black">
                <a:alpha val="40000"/>
              </a:prstClr>
            </a:outerShdw>
          </a:effectLst>
        </p:spPr>
        <p:txBody>
          <a:bodyPr vert="horz" wrap="square" lIns="68552" tIns="34277" rIns="68552" bIns="34277" numCol="1" anchor="ctr" anchorCtr="0" compatLnSpc="1">
            <a:prstTxWarp prst="textNoShape">
              <a:avLst/>
            </a:prstTxWarp>
          </a:bodyPr>
          <a:lstStyle>
            <a:defPPr>
              <a:defRPr lang="zh-CN"/>
            </a:defPPr>
            <a:lvl1pPr marL="342748" indent="-342748">
              <a:spcBef>
                <a:spcPct val="20000"/>
              </a:spcBef>
              <a:buClr>
                <a:srgbClr val="990000"/>
              </a:buClr>
              <a:buFont typeface="Wingdings" pitchFamily="2" charset="2"/>
              <a:buChar char="Ø"/>
              <a:defRPr sz="2200" kern="0">
                <a:latin typeface="+mn-ea"/>
                <a:ea typeface="+mn-ea"/>
                <a:cs typeface="Arial" pitchFamily="34" charset="0"/>
              </a:defRPr>
            </a:lvl1pPr>
          </a:lstStyle>
          <a:p>
            <a:pPr fontAlgn="t">
              <a:spcAft>
                <a:spcPct val="0"/>
              </a:spcAft>
              <a:buClrTx/>
              <a:buSzPct val="60000"/>
              <a:buFont typeface="Wingdings" panose="05000000000000000000" pitchFamily="2" charset="2"/>
              <a:buChar char="l"/>
            </a:pPr>
            <a:r>
              <a:rPr lang="en-US" altLang="zh-CN" sz="1200" dirty="0">
                <a:solidFill>
                  <a:srgbClr val="000000"/>
                </a:solidFill>
                <a:latin typeface="宋体" panose="02010600030101010101" pitchFamily="2" charset="-122"/>
                <a:ea typeface="宋体" panose="02010600030101010101" pitchFamily="2" charset="-122"/>
              </a:rPr>
              <a:t>Private Cache</a:t>
            </a:r>
            <a:r>
              <a:rPr lang="zh-CN" altLang="en-US" sz="1200" dirty="0">
                <a:solidFill>
                  <a:srgbClr val="000000"/>
                </a:solidFill>
                <a:latin typeface="宋体" panose="02010600030101010101" pitchFamily="2" charset="-122"/>
                <a:ea typeface="宋体" panose="02010600030101010101" pitchFamily="2" charset="-122"/>
              </a:rPr>
              <a:t>：有</a:t>
            </a:r>
            <a:r>
              <a:rPr lang="en-US" altLang="zh-CN" sz="1200" dirty="0">
                <a:solidFill>
                  <a:srgbClr val="000000"/>
                </a:solidFill>
                <a:latin typeface="宋体" panose="02010600030101010101" pitchFamily="2" charset="-122"/>
                <a:ea typeface="宋体" panose="02010600030101010101" pitchFamily="2" charset="-122"/>
              </a:rPr>
              <a:t>N</a:t>
            </a:r>
            <a:r>
              <a:rPr lang="zh-CN" altLang="en-US" sz="1200" dirty="0">
                <a:solidFill>
                  <a:srgbClr val="000000"/>
                </a:solidFill>
                <a:latin typeface="宋体" panose="02010600030101010101" pitchFamily="2" charset="-122"/>
                <a:ea typeface="宋体" panose="02010600030101010101" pitchFamily="2" charset="-122"/>
              </a:rPr>
              <a:t>个</a:t>
            </a:r>
            <a:r>
              <a:rPr lang="en-US" altLang="zh-CN" sz="1200" dirty="0">
                <a:solidFill>
                  <a:srgbClr val="000000"/>
                </a:solidFill>
                <a:latin typeface="宋体" panose="02010600030101010101" pitchFamily="2" charset="-122"/>
                <a:ea typeface="宋体" panose="02010600030101010101" pitchFamily="2" charset="-122"/>
              </a:rPr>
              <a:t>Private</a:t>
            </a:r>
            <a:r>
              <a:rPr lang="zh-CN" altLang="en-US" sz="1200" dirty="0">
                <a:solidFill>
                  <a:srgbClr val="000000"/>
                </a:solidFill>
                <a:latin typeface="宋体" panose="02010600030101010101" pitchFamily="2" charset="-122"/>
                <a:ea typeface="宋体" panose="02010600030101010101" pitchFamily="2" charset="-122"/>
              </a:rPr>
              <a:t>的</a:t>
            </a:r>
            <a:r>
              <a:rPr lang="en-US" altLang="zh-CN" sz="1200" dirty="0">
                <a:solidFill>
                  <a:srgbClr val="000000"/>
                </a:solidFill>
                <a:latin typeface="宋体" panose="02010600030101010101" pitchFamily="2" charset="-122"/>
                <a:ea typeface="宋体" panose="02010600030101010101" pitchFamily="2" charset="-122"/>
              </a:rPr>
              <a:t>L3</a:t>
            </a:r>
            <a:r>
              <a:rPr lang="zh-CN" altLang="en-US" sz="1200" dirty="0">
                <a:solidFill>
                  <a:srgbClr val="000000"/>
                </a:solidFill>
                <a:latin typeface="宋体" panose="02010600030101010101" pitchFamily="2" charset="-122"/>
                <a:ea typeface="宋体" panose="02010600030101010101" pitchFamily="2" charset="-122"/>
              </a:rPr>
              <a:t>，每个</a:t>
            </a:r>
            <a:r>
              <a:rPr lang="en-US" altLang="zh-CN" sz="1200" dirty="0">
                <a:solidFill>
                  <a:srgbClr val="000000"/>
                </a:solidFill>
                <a:latin typeface="宋体" panose="02010600030101010101" pitchFamily="2" charset="-122"/>
                <a:ea typeface="宋体" panose="02010600030101010101" pitchFamily="2" charset="-122"/>
              </a:rPr>
              <a:t>Private L3</a:t>
            </a:r>
            <a:r>
              <a:rPr lang="zh-CN" altLang="en-US" sz="1200" dirty="0">
                <a:solidFill>
                  <a:srgbClr val="000000"/>
                </a:solidFill>
                <a:latin typeface="宋体" panose="02010600030101010101" pitchFamily="2" charset="-122"/>
                <a:ea typeface="宋体" panose="02010600030101010101" pitchFamily="2" charset="-122"/>
              </a:rPr>
              <a:t>只缓存对应的</a:t>
            </a:r>
            <a:r>
              <a:rPr lang="en-US" altLang="zh-CN" sz="1200" dirty="0">
                <a:solidFill>
                  <a:srgbClr val="000000"/>
                </a:solidFill>
                <a:latin typeface="宋体" panose="02010600030101010101" pitchFamily="2" charset="-122"/>
                <a:ea typeface="宋体" panose="02010600030101010101" pitchFamily="2" charset="-122"/>
              </a:rPr>
              <a:t>L2</a:t>
            </a:r>
            <a:r>
              <a:rPr lang="zh-CN" altLang="en-US" sz="1200" dirty="0">
                <a:solidFill>
                  <a:srgbClr val="000000"/>
                </a:solidFill>
                <a:latin typeface="宋体" panose="02010600030101010101" pitchFamily="2" charset="-122"/>
                <a:ea typeface="宋体" panose="02010600030101010101" pitchFamily="2" charset="-122"/>
              </a:rPr>
              <a:t>的数据。即一个进程只能使用对应的部分</a:t>
            </a:r>
            <a:r>
              <a:rPr lang="en-US" altLang="zh-CN" sz="1200" dirty="0">
                <a:solidFill>
                  <a:srgbClr val="000000"/>
                </a:solidFill>
                <a:latin typeface="宋体" panose="02010600030101010101" pitchFamily="2" charset="-122"/>
                <a:ea typeface="宋体" panose="02010600030101010101" pitchFamily="2" charset="-122"/>
              </a:rPr>
              <a:t>L3</a:t>
            </a:r>
            <a:r>
              <a:rPr lang="zh-CN" altLang="en-US" sz="1200" dirty="0">
                <a:solidFill>
                  <a:srgbClr val="000000"/>
                </a:solidFill>
                <a:latin typeface="宋体" panose="02010600030101010101" pitchFamily="2" charset="-122"/>
                <a:ea typeface="宋体" panose="02010600030101010101" pitchFamily="2" charset="-122"/>
              </a:rPr>
              <a:t>的容量，无法使用全部</a:t>
            </a:r>
            <a:r>
              <a:rPr lang="en-US" altLang="zh-CN" sz="1200" dirty="0">
                <a:solidFill>
                  <a:srgbClr val="000000"/>
                </a:solidFill>
                <a:latin typeface="宋体" panose="02010600030101010101" pitchFamily="2" charset="-122"/>
                <a:ea typeface="宋体" panose="02010600030101010101" pitchFamily="2" charset="-122"/>
              </a:rPr>
              <a:t>L3</a:t>
            </a:r>
            <a:r>
              <a:rPr lang="zh-CN" altLang="en-US" sz="1200" dirty="0">
                <a:solidFill>
                  <a:srgbClr val="000000"/>
                </a:solidFill>
                <a:latin typeface="宋体" panose="02010600030101010101" pitchFamily="2" charset="-122"/>
                <a:ea typeface="宋体" panose="02010600030101010101" pitchFamily="2" charset="-122"/>
              </a:rPr>
              <a:t>的容量，</a:t>
            </a:r>
            <a:r>
              <a:rPr lang="en-US" altLang="zh-CN" sz="1200" dirty="0">
                <a:solidFill>
                  <a:srgbClr val="000000"/>
                </a:solidFill>
                <a:latin typeface="宋体" panose="02010600030101010101" pitchFamily="2" charset="-122"/>
                <a:ea typeface="宋体" panose="02010600030101010101" pitchFamily="2" charset="-122"/>
              </a:rPr>
              <a:t>L3</a:t>
            </a:r>
            <a:r>
              <a:rPr lang="zh-CN" altLang="en-US" sz="1200" dirty="0">
                <a:solidFill>
                  <a:srgbClr val="000000"/>
                </a:solidFill>
                <a:latin typeface="宋体" panose="02010600030101010101" pitchFamily="2" charset="-122"/>
                <a:ea typeface="宋体" panose="02010600030101010101" pitchFamily="2" charset="-122"/>
              </a:rPr>
              <a:t>和</a:t>
            </a:r>
            <a:r>
              <a:rPr lang="en-US" altLang="zh-CN" sz="1200" dirty="0">
                <a:solidFill>
                  <a:srgbClr val="000000"/>
                </a:solidFill>
                <a:latin typeface="宋体" panose="02010600030101010101" pitchFamily="2" charset="-122"/>
                <a:ea typeface="宋体" panose="02010600030101010101" pitchFamily="2" charset="-122"/>
              </a:rPr>
              <a:t>L3</a:t>
            </a:r>
            <a:r>
              <a:rPr lang="zh-CN" altLang="en-US" sz="1200" dirty="0">
                <a:solidFill>
                  <a:srgbClr val="000000"/>
                </a:solidFill>
                <a:latin typeface="宋体" panose="02010600030101010101" pitchFamily="2" charset="-122"/>
                <a:ea typeface="宋体" panose="02010600030101010101" pitchFamily="2" charset="-122"/>
              </a:rPr>
              <a:t>之间不通信</a:t>
            </a:r>
          </a:p>
        </p:txBody>
      </p:sp>
      <p:sp>
        <p:nvSpPr>
          <p:cNvPr id="167" name="矩形 166"/>
          <p:cNvSpPr/>
          <p:nvPr/>
        </p:nvSpPr>
        <p:spPr bwMode="auto">
          <a:xfrm>
            <a:off x="725444" y="4454186"/>
            <a:ext cx="364237" cy="27853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defTabSz="685595">
              <a:buClr>
                <a:srgbClr val="CC9900"/>
              </a:buClr>
            </a:pPr>
            <a:r>
              <a:rPr lang="en-US" altLang="zh-CN" sz="1349" b="1" dirty="0">
                <a:solidFill>
                  <a:srgbClr val="000000"/>
                </a:solidFill>
                <a:latin typeface="宋体" panose="02010600030101010101" pitchFamily="2" charset="-122"/>
              </a:rPr>
              <a:t>L2</a:t>
            </a:r>
            <a:endParaRPr lang="en-US" sz="1349" b="1" dirty="0">
              <a:solidFill>
                <a:srgbClr val="000000"/>
              </a:solidFill>
              <a:latin typeface="宋体" panose="02010600030101010101" pitchFamily="2" charset="-122"/>
            </a:endParaRPr>
          </a:p>
        </p:txBody>
      </p:sp>
      <p:sp>
        <p:nvSpPr>
          <p:cNvPr id="178" name="矩形 177"/>
          <p:cNvSpPr/>
          <p:nvPr/>
        </p:nvSpPr>
        <p:spPr bwMode="auto">
          <a:xfrm>
            <a:off x="1211093" y="4454185"/>
            <a:ext cx="364237" cy="27853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defTabSz="685595">
              <a:buClr>
                <a:srgbClr val="CC9900"/>
              </a:buClr>
            </a:pPr>
            <a:r>
              <a:rPr lang="en-US" altLang="zh-CN" sz="1349" b="1" dirty="0">
                <a:solidFill>
                  <a:srgbClr val="000000"/>
                </a:solidFill>
                <a:latin typeface="宋体" panose="02010600030101010101" pitchFamily="2" charset="-122"/>
              </a:rPr>
              <a:t>L2</a:t>
            </a:r>
            <a:endParaRPr lang="en-US" sz="1349" b="1" dirty="0">
              <a:solidFill>
                <a:srgbClr val="000000"/>
              </a:solidFill>
              <a:latin typeface="宋体" panose="02010600030101010101" pitchFamily="2" charset="-122"/>
            </a:endParaRPr>
          </a:p>
        </p:txBody>
      </p:sp>
      <p:sp>
        <p:nvSpPr>
          <p:cNvPr id="179" name="矩形 178"/>
          <p:cNvSpPr/>
          <p:nvPr/>
        </p:nvSpPr>
        <p:spPr bwMode="auto">
          <a:xfrm>
            <a:off x="1753649" y="4454185"/>
            <a:ext cx="364237" cy="27853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defTabSz="685595">
              <a:buClr>
                <a:srgbClr val="CC9900"/>
              </a:buClr>
            </a:pPr>
            <a:r>
              <a:rPr lang="en-US" altLang="zh-CN" sz="1349" b="1" dirty="0">
                <a:solidFill>
                  <a:srgbClr val="000000"/>
                </a:solidFill>
                <a:latin typeface="宋体" panose="02010600030101010101" pitchFamily="2" charset="-122"/>
              </a:rPr>
              <a:t>L2</a:t>
            </a:r>
            <a:endParaRPr lang="en-US" sz="1349" b="1" dirty="0">
              <a:solidFill>
                <a:srgbClr val="000000"/>
              </a:solidFill>
              <a:latin typeface="宋体" panose="02010600030101010101" pitchFamily="2" charset="-122"/>
            </a:endParaRPr>
          </a:p>
        </p:txBody>
      </p:sp>
      <p:sp>
        <p:nvSpPr>
          <p:cNvPr id="182" name="矩形 181"/>
          <p:cNvSpPr/>
          <p:nvPr/>
        </p:nvSpPr>
        <p:spPr bwMode="auto">
          <a:xfrm>
            <a:off x="2239297" y="4454185"/>
            <a:ext cx="364237" cy="27853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defTabSz="685595">
              <a:buClr>
                <a:srgbClr val="CC9900"/>
              </a:buClr>
            </a:pPr>
            <a:r>
              <a:rPr lang="en-US" sz="1349" dirty="0">
                <a:solidFill>
                  <a:srgbClr val="000000"/>
                </a:solidFill>
                <a:latin typeface="宋体" panose="02010600030101010101" pitchFamily="2" charset="-122"/>
              </a:rPr>
              <a:t>…</a:t>
            </a:r>
            <a:endParaRPr lang="en-US" sz="1349" b="1" dirty="0">
              <a:solidFill>
                <a:srgbClr val="000000"/>
              </a:solidFill>
              <a:latin typeface="宋体" panose="02010600030101010101" pitchFamily="2" charset="-122"/>
            </a:endParaRPr>
          </a:p>
        </p:txBody>
      </p:sp>
      <p:sp>
        <p:nvSpPr>
          <p:cNvPr id="183" name="矩形 182"/>
          <p:cNvSpPr/>
          <p:nvPr/>
        </p:nvSpPr>
        <p:spPr bwMode="auto">
          <a:xfrm>
            <a:off x="2789223" y="4454185"/>
            <a:ext cx="364237" cy="27853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defTabSz="685595">
              <a:buClr>
                <a:srgbClr val="CC9900"/>
              </a:buClr>
            </a:pPr>
            <a:r>
              <a:rPr lang="en-US" altLang="zh-CN" sz="1349" b="1" dirty="0">
                <a:solidFill>
                  <a:srgbClr val="000000"/>
                </a:solidFill>
                <a:latin typeface="宋体" panose="02010600030101010101" pitchFamily="2" charset="-122"/>
              </a:rPr>
              <a:t>L2</a:t>
            </a:r>
            <a:endParaRPr lang="en-US" sz="1349" b="1" dirty="0">
              <a:solidFill>
                <a:srgbClr val="000000"/>
              </a:solidFill>
              <a:latin typeface="宋体" panose="02010600030101010101" pitchFamily="2" charset="-122"/>
            </a:endParaRPr>
          </a:p>
        </p:txBody>
      </p:sp>
      <p:sp>
        <p:nvSpPr>
          <p:cNvPr id="184" name="矩形 183"/>
          <p:cNvSpPr/>
          <p:nvPr/>
        </p:nvSpPr>
        <p:spPr bwMode="auto">
          <a:xfrm>
            <a:off x="3274872" y="4454184"/>
            <a:ext cx="364237" cy="27853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defTabSz="685595">
              <a:buClr>
                <a:srgbClr val="CC9900"/>
              </a:buClr>
            </a:pPr>
            <a:r>
              <a:rPr lang="en-US" altLang="zh-CN" sz="1349" b="1" dirty="0">
                <a:solidFill>
                  <a:srgbClr val="000000"/>
                </a:solidFill>
                <a:latin typeface="宋体" panose="02010600030101010101" pitchFamily="2" charset="-122"/>
              </a:rPr>
              <a:t>L2</a:t>
            </a:r>
            <a:endParaRPr lang="en-US" sz="1349" b="1" dirty="0">
              <a:solidFill>
                <a:srgbClr val="000000"/>
              </a:solidFill>
              <a:latin typeface="宋体" panose="02010600030101010101" pitchFamily="2" charset="-122"/>
            </a:endParaRPr>
          </a:p>
        </p:txBody>
      </p:sp>
      <p:sp>
        <p:nvSpPr>
          <p:cNvPr id="185" name="矩形 184"/>
          <p:cNvSpPr/>
          <p:nvPr/>
        </p:nvSpPr>
        <p:spPr bwMode="auto">
          <a:xfrm>
            <a:off x="3760520" y="4454183"/>
            <a:ext cx="364237" cy="27853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defTabSz="685595">
              <a:buClr>
                <a:srgbClr val="CC9900"/>
              </a:buClr>
            </a:pPr>
            <a:r>
              <a:rPr lang="en-US" altLang="zh-CN" sz="1349" b="1" dirty="0">
                <a:solidFill>
                  <a:srgbClr val="000000"/>
                </a:solidFill>
                <a:latin typeface="宋体" panose="02010600030101010101" pitchFamily="2" charset="-122"/>
              </a:rPr>
              <a:t>L2</a:t>
            </a:r>
            <a:endParaRPr lang="en-US" sz="1349" b="1" dirty="0">
              <a:solidFill>
                <a:srgbClr val="000000"/>
              </a:solidFill>
              <a:latin typeface="宋体" panose="02010600030101010101" pitchFamily="2" charset="-122"/>
            </a:endParaRPr>
          </a:p>
        </p:txBody>
      </p:sp>
      <p:sp>
        <p:nvSpPr>
          <p:cNvPr id="186" name="矩形 185"/>
          <p:cNvSpPr/>
          <p:nvPr/>
        </p:nvSpPr>
        <p:spPr bwMode="auto">
          <a:xfrm>
            <a:off x="706348" y="4843856"/>
            <a:ext cx="928445" cy="278534"/>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595">
              <a:buClr>
                <a:srgbClr val="CC9900"/>
              </a:buClr>
            </a:pPr>
            <a:r>
              <a:rPr lang="en-US" altLang="zh-CN" sz="1349" b="1" dirty="0">
                <a:solidFill>
                  <a:srgbClr val="FFFFFF"/>
                </a:solidFill>
                <a:latin typeface="宋体" panose="02010600030101010101" pitchFamily="2" charset="-122"/>
              </a:rPr>
              <a:t>L3</a:t>
            </a:r>
            <a:endParaRPr lang="en-US" sz="1349" b="1" dirty="0">
              <a:solidFill>
                <a:srgbClr val="FFFFFF"/>
              </a:solidFill>
              <a:latin typeface="宋体" panose="02010600030101010101" pitchFamily="2" charset="-122"/>
            </a:endParaRPr>
          </a:p>
        </p:txBody>
      </p:sp>
      <p:sp>
        <p:nvSpPr>
          <p:cNvPr id="187" name="矩形 186"/>
          <p:cNvSpPr/>
          <p:nvPr/>
        </p:nvSpPr>
        <p:spPr bwMode="auto">
          <a:xfrm>
            <a:off x="1755979" y="4843856"/>
            <a:ext cx="928445" cy="278534"/>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595">
              <a:buClr>
                <a:srgbClr val="CC9900"/>
              </a:buClr>
            </a:pPr>
            <a:r>
              <a:rPr lang="en-US" altLang="zh-CN" sz="1349" b="1" dirty="0">
                <a:solidFill>
                  <a:srgbClr val="FFFFFF"/>
                </a:solidFill>
                <a:latin typeface="宋体" panose="02010600030101010101" pitchFamily="2" charset="-122"/>
              </a:rPr>
              <a:t>L3</a:t>
            </a:r>
            <a:endParaRPr lang="en-US" sz="1349" b="1" dirty="0">
              <a:solidFill>
                <a:srgbClr val="FFFFFF"/>
              </a:solidFill>
              <a:latin typeface="宋体" panose="02010600030101010101" pitchFamily="2" charset="-122"/>
            </a:endParaRPr>
          </a:p>
        </p:txBody>
      </p:sp>
      <p:sp>
        <p:nvSpPr>
          <p:cNvPr id="188" name="矩形 187"/>
          <p:cNvSpPr/>
          <p:nvPr/>
        </p:nvSpPr>
        <p:spPr bwMode="auto">
          <a:xfrm>
            <a:off x="2762758" y="4840960"/>
            <a:ext cx="421599" cy="278534"/>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595">
              <a:buClr>
                <a:srgbClr val="CC9900"/>
              </a:buClr>
            </a:pPr>
            <a:r>
              <a:rPr lang="en-US" sz="1349" dirty="0">
                <a:solidFill>
                  <a:srgbClr val="FFFFFF"/>
                </a:solidFill>
                <a:latin typeface="宋体" panose="02010600030101010101" pitchFamily="2" charset="-122"/>
              </a:rPr>
              <a:t>…</a:t>
            </a:r>
            <a:endParaRPr lang="en-US" sz="1349" b="1" dirty="0">
              <a:solidFill>
                <a:srgbClr val="FFFFFF"/>
              </a:solidFill>
              <a:latin typeface="宋体" panose="02010600030101010101" pitchFamily="2" charset="-122"/>
            </a:endParaRPr>
          </a:p>
        </p:txBody>
      </p:sp>
      <p:sp>
        <p:nvSpPr>
          <p:cNvPr id="189" name="矩形 188"/>
          <p:cNvSpPr/>
          <p:nvPr/>
        </p:nvSpPr>
        <p:spPr bwMode="auto">
          <a:xfrm>
            <a:off x="3255775" y="4851161"/>
            <a:ext cx="928445" cy="278534"/>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595">
              <a:buClr>
                <a:srgbClr val="CC9900"/>
              </a:buClr>
            </a:pPr>
            <a:r>
              <a:rPr lang="en-US" altLang="zh-CN" sz="1349" b="1" dirty="0">
                <a:solidFill>
                  <a:srgbClr val="FFFFFF"/>
                </a:solidFill>
                <a:latin typeface="宋体" panose="02010600030101010101" pitchFamily="2" charset="-122"/>
              </a:rPr>
              <a:t>L3</a:t>
            </a:r>
            <a:endParaRPr lang="en-US" sz="1349" b="1" dirty="0">
              <a:solidFill>
                <a:srgbClr val="FFFFFF"/>
              </a:solidFill>
              <a:latin typeface="宋体" panose="02010600030101010101" pitchFamily="2" charset="-122"/>
            </a:endParaRPr>
          </a:p>
        </p:txBody>
      </p:sp>
      <p:sp>
        <p:nvSpPr>
          <p:cNvPr id="190" name="文本框 189"/>
          <p:cNvSpPr txBox="1"/>
          <p:nvPr/>
        </p:nvSpPr>
        <p:spPr>
          <a:xfrm>
            <a:off x="4501451" y="1638647"/>
            <a:ext cx="4081921" cy="1041297"/>
          </a:xfrm>
          <a:prstGeom prst="rect">
            <a:avLst/>
          </a:prstGeom>
          <a:solidFill>
            <a:schemeClr val="bg1">
              <a:lumMod val="95000"/>
            </a:schemeClr>
          </a:solidFill>
          <a:ln w="9525" algn="ctr">
            <a:noFill/>
            <a:miter lim="800000"/>
            <a:headEnd/>
            <a:tailEnd/>
          </a:ln>
          <a:effectLst>
            <a:outerShdw blurRad="50800" dist="38100" dir="2700000" algn="tl" rotWithShape="0">
              <a:prstClr val="black">
                <a:alpha val="40000"/>
              </a:prstClr>
            </a:outerShdw>
          </a:effectLst>
        </p:spPr>
        <p:txBody>
          <a:bodyPr vert="horz" wrap="square" lIns="68552" tIns="34277" rIns="68552" bIns="34277" numCol="1" anchor="ctr" anchorCtr="0" compatLnSpc="1">
            <a:prstTxWarp prst="textNoShape">
              <a:avLst/>
            </a:prstTxWarp>
          </a:bodyPr>
          <a:lstStyle>
            <a:defPPr>
              <a:defRPr lang="en-US"/>
            </a:defPPr>
            <a:lvl1pPr marL="342748" indent="-342748" fontAlgn="t">
              <a:spcBef>
                <a:spcPct val="20000"/>
              </a:spcBef>
              <a:spcAft>
                <a:spcPct val="0"/>
              </a:spcAft>
              <a:buClrTx/>
              <a:buSzPct val="80000"/>
              <a:buFont typeface="Wingdings" panose="05000000000000000000" pitchFamily="2" charset="2"/>
              <a:buChar char="p"/>
              <a:defRPr kern="0">
                <a:solidFill>
                  <a:srgbClr val="000000"/>
                </a:solidFill>
                <a:latin typeface="Huawei Sans" panose="020C0503030203020204" pitchFamily="34" charset="0"/>
                <a:ea typeface="方正兰亭黑简体" panose="02000000000000000000" pitchFamily="2" charset="-122"/>
                <a:cs typeface="Arial" pitchFamily="34" charset="0"/>
              </a:defRPr>
            </a:lvl1pPr>
          </a:lstStyle>
          <a:p>
            <a:pPr>
              <a:buSzPct val="60000"/>
              <a:buFont typeface="Wingdings" panose="05000000000000000000" pitchFamily="2" charset="2"/>
              <a:buChar char="l"/>
            </a:pPr>
            <a:r>
              <a:rPr lang="en-US" altLang="zh-CN" sz="1200" dirty="0">
                <a:latin typeface="宋体" panose="02010600030101010101" pitchFamily="2" charset="-122"/>
                <a:ea typeface="宋体" panose="02010600030101010101" pitchFamily="2" charset="-122"/>
              </a:rPr>
              <a:t>Partitioned Cache</a:t>
            </a:r>
            <a:r>
              <a:rPr lang="zh-CN" altLang="en-US" sz="1200" dirty="0">
                <a:latin typeface="宋体" panose="02010600030101010101" pitchFamily="2" charset="-122"/>
                <a:ea typeface="宋体" panose="02010600030101010101" pitchFamily="2" charset="-122"/>
              </a:rPr>
              <a:t>：与</a:t>
            </a:r>
            <a:r>
              <a:rPr lang="en-US" altLang="zh-CN" sz="1200" dirty="0">
                <a:latin typeface="宋体" panose="02010600030101010101" pitchFamily="2" charset="-122"/>
                <a:ea typeface="宋体" panose="02010600030101010101" pitchFamily="2" charset="-122"/>
              </a:rPr>
              <a:t>Private</a:t>
            </a:r>
            <a:r>
              <a:rPr lang="zh-CN" altLang="en-US" sz="1200" dirty="0">
                <a:latin typeface="宋体" panose="02010600030101010101" pitchFamily="2" charset="-122"/>
                <a:ea typeface="宋体" panose="02010600030101010101" pitchFamily="2" charset="-122"/>
              </a:rPr>
              <a:t>相同的是，一个进程只能使用对应的部分</a:t>
            </a:r>
            <a:r>
              <a:rPr lang="en-US" altLang="zh-CN" sz="1200" dirty="0">
                <a:latin typeface="宋体" panose="02010600030101010101" pitchFamily="2" charset="-122"/>
                <a:ea typeface="宋体" panose="02010600030101010101" pitchFamily="2" charset="-122"/>
              </a:rPr>
              <a:t>L3</a:t>
            </a:r>
            <a:r>
              <a:rPr lang="zh-CN" altLang="en-US" sz="1200" dirty="0">
                <a:latin typeface="宋体" panose="02010600030101010101" pitchFamily="2" charset="-122"/>
                <a:ea typeface="宋体" panose="02010600030101010101" pitchFamily="2" charset="-122"/>
              </a:rPr>
              <a:t>容量；与</a:t>
            </a:r>
            <a:r>
              <a:rPr lang="en-US" altLang="zh-CN" sz="1200" dirty="0">
                <a:latin typeface="宋体" panose="02010600030101010101" pitchFamily="2" charset="-122"/>
                <a:ea typeface="宋体" panose="02010600030101010101" pitchFamily="2" charset="-122"/>
              </a:rPr>
              <a:t>Private</a:t>
            </a:r>
            <a:r>
              <a:rPr lang="zh-CN" altLang="en-US" sz="1200" dirty="0">
                <a:latin typeface="宋体" panose="02010600030101010101" pitchFamily="2" charset="-122"/>
                <a:ea typeface="宋体" panose="02010600030101010101" pitchFamily="2" charset="-122"/>
              </a:rPr>
              <a:t>不同的是，</a:t>
            </a:r>
            <a:r>
              <a:rPr lang="en-US" altLang="zh-CN" sz="1200" dirty="0">
                <a:latin typeface="宋体" panose="02010600030101010101" pitchFamily="2" charset="-122"/>
                <a:ea typeface="宋体" panose="02010600030101010101" pitchFamily="2" charset="-122"/>
              </a:rPr>
              <a:t>L3</a:t>
            </a:r>
            <a:r>
              <a:rPr lang="zh-CN" altLang="en-US" sz="1200" dirty="0">
                <a:latin typeface="宋体" panose="02010600030101010101" pitchFamily="2" charset="-122"/>
                <a:ea typeface="宋体" panose="02010600030101010101" pitchFamily="2" charset="-122"/>
              </a:rPr>
              <a:t>细分为一个</a:t>
            </a:r>
            <a:r>
              <a:rPr lang="en-US" altLang="zh-CN" sz="1200" dirty="0">
                <a:latin typeface="宋体" panose="02010600030101010101" pitchFamily="2" charset="-122"/>
                <a:ea typeface="宋体" panose="02010600030101010101" pitchFamily="2" charset="-122"/>
              </a:rPr>
              <a:t>Home</a:t>
            </a:r>
            <a:r>
              <a:rPr lang="zh-CN" altLang="en-US" sz="1200" dirty="0">
                <a:latin typeface="宋体" panose="02010600030101010101" pitchFamily="2" charset="-122"/>
                <a:ea typeface="宋体" panose="02010600030101010101" pitchFamily="2" charset="-122"/>
              </a:rPr>
              <a:t>的</a:t>
            </a:r>
            <a:r>
              <a:rPr lang="en-US" altLang="zh-CN" sz="1200" dirty="0">
                <a:latin typeface="宋体" panose="02010600030101010101" pitchFamily="2" charset="-122"/>
                <a:ea typeface="宋体" panose="02010600030101010101" pitchFamily="2" charset="-122"/>
              </a:rPr>
              <a:t>L3</a:t>
            </a:r>
            <a:r>
              <a:rPr lang="zh-CN" altLang="en-US" sz="1200" dirty="0">
                <a:latin typeface="宋体" panose="02010600030101010101" pitchFamily="2" charset="-122"/>
                <a:ea typeface="宋体" panose="02010600030101010101" pitchFamily="2" charset="-122"/>
              </a:rPr>
              <a:t>和</a:t>
            </a:r>
            <a:r>
              <a:rPr lang="en-US" altLang="zh-CN" sz="1200" dirty="0">
                <a:latin typeface="宋体" panose="02010600030101010101" pitchFamily="2" charset="-122"/>
                <a:ea typeface="宋体" panose="02010600030101010101" pitchFamily="2" charset="-122"/>
              </a:rPr>
              <a:t>N</a:t>
            </a:r>
            <a:r>
              <a:rPr lang="zh-CN" altLang="en-US" sz="1200" dirty="0">
                <a:latin typeface="宋体" panose="02010600030101010101" pitchFamily="2" charset="-122"/>
                <a:ea typeface="宋体" panose="02010600030101010101" pitchFamily="2" charset="-122"/>
              </a:rPr>
              <a:t>个</a:t>
            </a:r>
            <a:r>
              <a:rPr lang="en-US" altLang="zh-CN" sz="1200" dirty="0">
                <a:latin typeface="宋体" panose="02010600030101010101" pitchFamily="2" charset="-122"/>
                <a:ea typeface="宋体" panose="02010600030101010101" pitchFamily="2" charset="-122"/>
              </a:rPr>
              <a:t>Remote</a:t>
            </a:r>
            <a:r>
              <a:rPr lang="zh-CN" altLang="en-US" sz="1200" dirty="0">
                <a:latin typeface="宋体" panose="02010600030101010101" pitchFamily="2" charset="-122"/>
                <a:ea typeface="宋体" panose="02010600030101010101" pitchFamily="2" charset="-122"/>
              </a:rPr>
              <a:t>的</a:t>
            </a:r>
            <a:r>
              <a:rPr lang="en-US" altLang="zh-CN" sz="1200" dirty="0">
                <a:latin typeface="宋体" panose="02010600030101010101" pitchFamily="2" charset="-122"/>
                <a:ea typeface="宋体" panose="02010600030101010101" pitchFamily="2" charset="-122"/>
              </a:rPr>
              <a:t>L3</a:t>
            </a:r>
            <a:r>
              <a:rPr lang="zh-CN" altLang="en-US" sz="1200" dirty="0">
                <a:latin typeface="宋体" panose="02010600030101010101" pitchFamily="2" charset="-122"/>
                <a:ea typeface="宋体" panose="02010600030101010101" pitchFamily="2" charset="-122"/>
              </a:rPr>
              <a:t>，</a:t>
            </a:r>
            <a:r>
              <a:rPr lang="en-US" altLang="zh-CN" sz="1200" dirty="0">
                <a:latin typeface="宋体" panose="02010600030101010101" pitchFamily="2" charset="-122"/>
                <a:ea typeface="宋体" panose="02010600030101010101" pitchFamily="2" charset="-122"/>
              </a:rPr>
              <a:t>Home</a:t>
            </a:r>
            <a:r>
              <a:rPr lang="zh-CN" altLang="en-US" sz="1200" dirty="0">
                <a:latin typeface="宋体" panose="02010600030101010101" pitchFamily="2" charset="-122"/>
                <a:ea typeface="宋体" panose="02010600030101010101" pitchFamily="2" charset="-122"/>
              </a:rPr>
              <a:t>的</a:t>
            </a:r>
            <a:r>
              <a:rPr lang="en-US" altLang="zh-CN" sz="1200" dirty="0">
                <a:latin typeface="宋体" panose="02010600030101010101" pitchFamily="2" charset="-122"/>
                <a:ea typeface="宋体" panose="02010600030101010101" pitchFamily="2" charset="-122"/>
              </a:rPr>
              <a:t>L3</a:t>
            </a:r>
            <a:r>
              <a:rPr lang="zh-CN" altLang="en-US" sz="1200" dirty="0">
                <a:latin typeface="宋体" panose="02010600030101010101" pitchFamily="2" charset="-122"/>
                <a:ea typeface="宋体" panose="02010600030101010101" pitchFamily="2" charset="-122"/>
              </a:rPr>
              <a:t>类似</a:t>
            </a:r>
            <a:r>
              <a:rPr lang="en-US" altLang="zh-CN" sz="1200" dirty="0">
                <a:latin typeface="宋体" panose="02010600030101010101" pitchFamily="2" charset="-122"/>
                <a:ea typeface="宋体" panose="02010600030101010101" pitchFamily="2" charset="-122"/>
              </a:rPr>
              <a:t>L4</a:t>
            </a:r>
            <a:r>
              <a:rPr lang="zh-CN" altLang="en-US" sz="1200" dirty="0">
                <a:latin typeface="宋体" panose="02010600030101010101" pitchFamily="2" charset="-122"/>
                <a:ea typeface="宋体" panose="02010600030101010101" pitchFamily="2" charset="-122"/>
              </a:rPr>
              <a:t>，所以</a:t>
            </a:r>
            <a:r>
              <a:rPr lang="en-US" altLang="zh-CN" sz="1200" dirty="0">
                <a:latin typeface="宋体" panose="02010600030101010101" pitchFamily="2" charset="-122"/>
                <a:ea typeface="宋体" panose="02010600030101010101" pitchFamily="2" charset="-122"/>
              </a:rPr>
              <a:t>L3</a:t>
            </a:r>
            <a:r>
              <a:rPr lang="zh-CN" altLang="en-US" sz="1200" dirty="0">
                <a:latin typeface="宋体" panose="02010600030101010101" pitchFamily="2" charset="-122"/>
                <a:ea typeface="宋体" panose="02010600030101010101" pitchFamily="2" charset="-122"/>
              </a:rPr>
              <a:t>和</a:t>
            </a:r>
            <a:r>
              <a:rPr lang="en-US" altLang="zh-CN" sz="1200" dirty="0">
                <a:latin typeface="宋体" panose="02010600030101010101" pitchFamily="2" charset="-122"/>
                <a:ea typeface="宋体" panose="02010600030101010101" pitchFamily="2" charset="-122"/>
              </a:rPr>
              <a:t>L3</a:t>
            </a:r>
            <a:r>
              <a:rPr lang="zh-CN" altLang="en-US" sz="1200" dirty="0">
                <a:latin typeface="宋体" panose="02010600030101010101" pitchFamily="2" charset="-122"/>
                <a:ea typeface="宋体" panose="02010600030101010101" pitchFamily="2" charset="-122"/>
              </a:rPr>
              <a:t>之间会通信，由</a:t>
            </a:r>
            <a:r>
              <a:rPr lang="en-US" altLang="zh-CN" sz="1200" dirty="0">
                <a:latin typeface="宋体" panose="02010600030101010101" pitchFamily="2" charset="-122"/>
                <a:ea typeface="宋体" panose="02010600030101010101" pitchFamily="2" charset="-122"/>
              </a:rPr>
              <a:t>Home</a:t>
            </a:r>
            <a:r>
              <a:rPr lang="zh-CN" altLang="en-US" sz="1200" dirty="0">
                <a:latin typeface="宋体" panose="02010600030101010101" pitchFamily="2" charset="-122"/>
                <a:ea typeface="宋体" panose="02010600030101010101" pitchFamily="2" charset="-122"/>
              </a:rPr>
              <a:t>的</a:t>
            </a:r>
            <a:r>
              <a:rPr lang="en-US" altLang="zh-CN" sz="1200" dirty="0">
                <a:latin typeface="宋体" panose="02010600030101010101" pitchFamily="2" charset="-122"/>
                <a:ea typeface="宋体" panose="02010600030101010101" pitchFamily="2" charset="-122"/>
              </a:rPr>
              <a:t>L3</a:t>
            </a:r>
            <a:r>
              <a:rPr lang="zh-CN" altLang="en-US" sz="1200" dirty="0">
                <a:latin typeface="宋体" panose="02010600030101010101" pitchFamily="2" charset="-122"/>
                <a:ea typeface="宋体" panose="02010600030101010101" pitchFamily="2" charset="-122"/>
              </a:rPr>
              <a:t>来维护多个</a:t>
            </a:r>
            <a:r>
              <a:rPr lang="en-US" altLang="zh-CN" sz="1200" dirty="0">
                <a:latin typeface="宋体" panose="02010600030101010101" pitchFamily="2" charset="-122"/>
                <a:ea typeface="宋体" panose="02010600030101010101" pitchFamily="2" charset="-122"/>
              </a:rPr>
              <a:t>Partitioned L3</a:t>
            </a:r>
            <a:r>
              <a:rPr lang="zh-CN" altLang="en-US" sz="1200" dirty="0">
                <a:latin typeface="宋体" panose="02010600030101010101" pitchFamily="2" charset="-122"/>
                <a:ea typeface="宋体" panose="02010600030101010101" pitchFamily="2" charset="-122"/>
              </a:rPr>
              <a:t>之间的一致性</a:t>
            </a:r>
          </a:p>
        </p:txBody>
      </p:sp>
      <p:sp>
        <p:nvSpPr>
          <p:cNvPr id="191" name="矩形 190"/>
          <p:cNvSpPr/>
          <p:nvPr/>
        </p:nvSpPr>
        <p:spPr bwMode="auto">
          <a:xfrm>
            <a:off x="4917594" y="2788013"/>
            <a:ext cx="364237" cy="27853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defTabSz="685595">
              <a:buClr>
                <a:srgbClr val="CC9900"/>
              </a:buClr>
            </a:pPr>
            <a:r>
              <a:rPr lang="en-US" altLang="zh-CN" sz="1349" b="1" dirty="0">
                <a:solidFill>
                  <a:srgbClr val="000000"/>
                </a:solidFill>
                <a:latin typeface="宋体" panose="02010600030101010101" pitchFamily="2" charset="-122"/>
              </a:rPr>
              <a:t>L2</a:t>
            </a:r>
            <a:endParaRPr lang="en-US" sz="1349" b="1" dirty="0">
              <a:solidFill>
                <a:srgbClr val="000000"/>
              </a:solidFill>
              <a:latin typeface="宋体" panose="02010600030101010101" pitchFamily="2" charset="-122"/>
            </a:endParaRPr>
          </a:p>
        </p:txBody>
      </p:sp>
      <p:sp>
        <p:nvSpPr>
          <p:cNvPr id="192" name="矩形 191"/>
          <p:cNvSpPr/>
          <p:nvPr/>
        </p:nvSpPr>
        <p:spPr bwMode="auto">
          <a:xfrm>
            <a:off x="5403243" y="2788012"/>
            <a:ext cx="364237" cy="27853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defTabSz="685595">
              <a:buClr>
                <a:srgbClr val="CC9900"/>
              </a:buClr>
            </a:pPr>
            <a:r>
              <a:rPr lang="en-US" altLang="zh-CN" sz="1349" b="1" dirty="0">
                <a:solidFill>
                  <a:srgbClr val="000000"/>
                </a:solidFill>
                <a:latin typeface="宋体" panose="02010600030101010101" pitchFamily="2" charset="-122"/>
              </a:rPr>
              <a:t>L2</a:t>
            </a:r>
            <a:endParaRPr lang="en-US" sz="1349" b="1" dirty="0">
              <a:solidFill>
                <a:srgbClr val="000000"/>
              </a:solidFill>
              <a:latin typeface="宋体" panose="02010600030101010101" pitchFamily="2" charset="-122"/>
            </a:endParaRPr>
          </a:p>
        </p:txBody>
      </p:sp>
      <p:sp>
        <p:nvSpPr>
          <p:cNvPr id="193" name="矩形 192"/>
          <p:cNvSpPr/>
          <p:nvPr/>
        </p:nvSpPr>
        <p:spPr bwMode="auto">
          <a:xfrm>
            <a:off x="5945799" y="2788012"/>
            <a:ext cx="364237" cy="27853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defTabSz="685595">
              <a:buClr>
                <a:srgbClr val="CC9900"/>
              </a:buClr>
            </a:pPr>
            <a:r>
              <a:rPr lang="en-US" altLang="zh-CN" sz="1349" b="1" dirty="0">
                <a:solidFill>
                  <a:srgbClr val="000000"/>
                </a:solidFill>
                <a:latin typeface="宋体" panose="02010600030101010101" pitchFamily="2" charset="-122"/>
              </a:rPr>
              <a:t>L2</a:t>
            </a:r>
            <a:endParaRPr lang="en-US" sz="1349" b="1" dirty="0">
              <a:solidFill>
                <a:srgbClr val="000000"/>
              </a:solidFill>
              <a:latin typeface="宋体" panose="02010600030101010101" pitchFamily="2" charset="-122"/>
            </a:endParaRPr>
          </a:p>
        </p:txBody>
      </p:sp>
      <p:sp>
        <p:nvSpPr>
          <p:cNvPr id="194" name="矩形 193"/>
          <p:cNvSpPr/>
          <p:nvPr/>
        </p:nvSpPr>
        <p:spPr bwMode="auto">
          <a:xfrm>
            <a:off x="6431448" y="2788012"/>
            <a:ext cx="364237" cy="27853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defTabSz="685595">
              <a:buClr>
                <a:srgbClr val="CC9900"/>
              </a:buClr>
            </a:pPr>
            <a:r>
              <a:rPr lang="en-US" sz="1349" dirty="0">
                <a:solidFill>
                  <a:srgbClr val="000000"/>
                </a:solidFill>
                <a:latin typeface="宋体" panose="02010600030101010101" pitchFamily="2" charset="-122"/>
              </a:rPr>
              <a:t>…</a:t>
            </a:r>
            <a:endParaRPr lang="en-US" sz="1349" b="1" dirty="0">
              <a:solidFill>
                <a:srgbClr val="000000"/>
              </a:solidFill>
              <a:latin typeface="宋体" panose="02010600030101010101" pitchFamily="2" charset="-122"/>
            </a:endParaRPr>
          </a:p>
        </p:txBody>
      </p:sp>
      <p:sp>
        <p:nvSpPr>
          <p:cNvPr id="195" name="矩形 194"/>
          <p:cNvSpPr/>
          <p:nvPr/>
        </p:nvSpPr>
        <p:spPr bwMode="auto">
          <a:xfrm>
            <a:off x="6981373" y="2788012"/>
            <a:ext cx="364237" cy="27853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defTabSz="685595">
              <a:buClr>
                <a:srgbClr val="CC9900"/>
              </a:buClr>
            </a:pPr>
            <a:r>
              <a:rPr lang="en-US" altLang="zh-CN" sz="1349" b="1" dirty="0">
                <a:solidFill>
                  <a:srgbClr val="000000"/>
                </a:solidFill>
                <a:latin typeface="宋体" panose="02010600030101010101" pitchFamily="2" charset="-122"/>
              </a:rPr>
              <a:t>L2</a:t>
            </a:r>
            <a:endParaRPr lang="en-US" sz="1349" b="1" dirty="0">
              <a:solidFill>
                <a:srgbClr val="000000"/>
              </a:solidFill>
              <a:latin typeface="宋体" panose="02010600030101010101" pitchFamily="2" charset="-122"/>
            </a:endParaRPr>
          </a:p>
        </p:txBody>
      </p:sp>
      <p:sp>
        <p:nvSpPr>
          <p:cNvPr id="196" name="矩形 195"/>
          <p:cNvSpPr/>
          <p:nvPr/>
        </p:nvSpPr>
        <p:spPr bwMode="auto">
          <a:xfrm>
            <a:off x="7467021" y="2788011"/>
            <a:ext cx="364237" cy="27853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defTabSz="685595">
              <a:buClr>
                <a:srgbClr val="CC9900"/>
              </a:buClr>
            </a:pPr>
            <a:r>
              <a:rPr lang="en-US" altLang="zh-CN" sz="1349" b="1" dirty="0">
                <a:solidFill>
                  <a:srgbClr val="000000"/>
                </a:solidFill>
                <a:latin typeface="宋体" panose="02010600030101010101" pitchFamily="2" charset="-122"/>
              </a:rPr>
              <a:t>L2</a:t>
            </a:r>
            <a:endParaRPr lang="en-US" sz="1349" b="1" dirty="0">
              <a:solidFill>
                <a:srgbClr val="000000"/>
              </a:solidFill>
              <a:latin typeface="宋体" panose="02010600030101010101" pitchFamily="2" charset="-122"/>
            </a:endParaRPr>
          </a:p>
        </p:txBody>
      </p:sp>
      <p:sp>
        <p:nvSpPr>
          <p:cNvPr id="197" name="矩形 196"/>
          <p:cNvSpPr/>
          <p:nvPr/>
        </p:nvSpPr>
        <p:spPr bwMode="auto">
          <a:xfrm>
            <a:off x="7952670" y="2788010"/>
            <a:ext cx="364237" cy="27853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defTabSz="685595">
              <a:buClr>
                <a:srgbClr val="CC9900"/>
              </a:buClr>
            </a:pPr>
            <a:r>
              <a:rPr lang="en-US" altLang="zh-CN" sz="1349" b="1" dirty="0">
                <a:solidFill>
                  <a:srgbClr val="000000"/>
                </a:solidFill>
                <a:latin typeface="宋体" panose="02010600030101010101" pitchFamily="2" charset="-122"/>
              </a:rPr>
              <a:t>L2</a:t>
            </a:r>
            <a:endParaRPr lang="en-US" sz="1349" b="1" dirty="0">
              <a:solidFill>
                <a:srgbClr val="000000"/>
              </a:solidFill>
              <a:latin typeface="宋体" panose="02010600030101010101" pitchFamily="2" charset="-122"/>
            </a:endParaRPr>
          </a:p>
        </p:txBody>
      </p:sp>
      <p:sp>
        <p:nvSpPr>
          <p:cNvPr id="198" name="矩形 197"/>
          <p:cNvSpPr/>
          <p:nvPr/>
        </p:nvSpPr>
        <p:spPr bwMode="auto">
          <a:xfrm>
            <a:off x="4867600" y="3185911"/>
            <a:ext cx="928445" cy="278534"/>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595">
              <a:buClr>
                <a:srgbClr val="CC9900"/>
              </a:buClr>
            </a:pPr>
            <a:r>
              <a:rPr lang="en-US" altLang="zh-CN" sz="1200" dirty="0">
                <a:solidFill>
                  <a:srgbClr val="FFFFFF"/>
                </a:solidFill>
                <a:latin typeface="宋体" panose="02010600030101010101" pitchFamily="2" charset="-122"/>
              </a:rPr>
              <a:t>Remote L3</a:t>
            </a:r>
            <a:endParaRPr lang="en-US" sz="1200" dirty="0">
              <a:solidFill>
                <a:srgbClr val="FFFFFF"/>
              </a:solidFill>
              <a:latin typeface="宋体" panose="02010600030101010101" pitchFamily="2" charset="-122"/>
            </a:endParaRPr>
          </a:p>
        </p:txBody>
      </p:sp>
      <p:sp>
        <p:nvSpPr>
          <p:cNvPr id="199" name="矩形 198"/>
          <p:cNvSpPr/>
          <p:nvPr/>
        </p:nvSpPr>
        <p:spPr bwMode="auto">
          <a:xfrm>
            <a:off x="5917231" y="3185911"/>
            <a:ext cx="935362" cy="278534"/>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fontAlgn="t">
              <a:spcBef>
                <a:spcPct val="0"/>
              </a:spcBef>
              <a:spcAft>
                <a:spcPct val="0"/>
              </a:spcAft>
            </a:pPr>
            <a:r>
              <a:rPr lang="en-US" altLang="zh-CN" sz="1200" dirty="0">
                <a:solidFill>
                  <a:srgbClr val="FFFFFF"/>
                </a:solidFill>
                <a:latin typeface="宋体" panose="02010600030101010101" pitchFamily="2" charset="-122"/>
              </a:rPr>
              <a:t>Remote L3</a:t>
            </a:r>
            <a:endParaRPr lang="en-US" sz="1200" dirty="0">
              <a:solidFill>
                <a:srgbClr val="FFFFFF"/>
              </a:solidFill>
              <a:latin typeface="宋体" panose="02010600030101010101" pitchFamily="2" charset="-122"/>
            </a:endParaRPr>
          </a:p>
        </p:txBody>
      </p:sp>
      <p:sp>
        <p:nvSpPr>
          <p:cNvPr id="200" name="矩形 199"/>
          <p:cNvSpPr/>
          <p:nvPr/>
        </p:nvSpPr>
        <p:spPr bwMode="auto">
          <a:xfrm>
            <a:off x="6924011" y="3183014"/>
            <a:ext cx="421599" cy="278534"/>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595">
              <a:buClr>
                <a:srgbClr val="CC9900"/>
              </a:buClr>
            </a:pPr>
            <a:r>
              <a:rPr lang="en-US" sz="1349" dirty="0">
                <a:solidFill>
                  <a:srgbClr val="FFFFFF"/>
                </a:solidFill>
                <a:latin typeface="宋体" panose="02010600030101010101" pitchFamily="2" charset="-122"/>
              </a:rPr>
              <a:t>…</a:t>
            </a:r>
            <a:endParaRPr lang="en-US" sz="1349" b="1" dirty="0">
              <a:solidFill>
                <a:srgbClr val="FFFFFF"/>
              </a:solidFill>
              <a:latin typeface="宋体" panose="02010600030101010101" pitchFamily="2" charset="-122"/>
            </a:endParaRPr>
          </a:p>
        </p:txBody>
      </p:sp>
      <p:sp>
        <p:nvSpPr>
          <p:cNvPr id="201" name="矩形 200"/>
          <p:cNvSpPr/>
          <p:nvPr/>
        </p:nvSpPr>
        <p:spPr bwMode="auto">
          <a:xfrm>
            <a:off x="7417028" y="3193215"/>
            <a:ext cx="928445" cy="278534"/>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595">
              <a:buClr>
                <a:srgbClr val="CC9900"/>
              </a:buClr>
            </a:pPr>
            <a:r>
              <a:rPr lang="en-US" altLang="zh-CN" sz="1200" dirty="0">
                <a:solidFill>
                  <a:srgbClr val="FFFFFF"/>
                </a:solidFill>
                <a:latin typeface="宋体" panose="02010600030101010101" pitchFamily="2" charset="-122"/>
              </a:rPr>
              <a:t>Home L3</a:t>
            </a:r>
            <a:endParaRPr lang="en-US" sz="1200" dirty="0">
              <a:solidFill>
                <a:srgbClr val="FFFFFF"/>
              </a:solidFill>
              <a:latin typeface="宋体" panose="02010600030101010101" pitchFamily="2" charset="-122"/>
            </a:endParaRPr>
          </a:p>
        </p:txBody>
      </p:sp>
      <p:sp>
        <p:nvSpPr>
          <p:cNvPr id="202" name="文本框 201"/>
          <p:cNvSpPr txBox="1"/>
          <p:nvPr/>
        </p:nvSpPr>
        <p:spPr>
          <a:xfrm>
            <a:off x="4530850" y="3676360"/>
            <a:ext cx="4023122" cy="479692"/>
          </a:xfrm>
          <a:prstGeom prst="rect">
            <a:avLst/>
          </a:prstGeom>
          <a:solidFill>
            <a:schemeClr val="bg1">
              <a:lumMod val="95000"/>
            </a:schemeClr>
          </a:solidFill>
          <a:ln w="9525" algn="ctr">
            <a:noFill/>
            <a:miter lim="800000"/>
            <a:headEnd/>
            <a:tailEnd/>
          </a:ln>
          <a:effectLst>
            <a:outerShdw blurRad="50800" dist="38100" dir="2700000" algn="tl" rotWithShape="0">
              <a:prstClr val="black">
                <a:alpha val="40000"/>
              </a:prstClr>
            </a:outerShdw>
          </a:effectLst>
        </p:spPr>
        <p:txBody>
          <a:bodyPr vert="horz" wrap="square" lIns="68552" tIns="34277" rIns="68552" bIns="34277" numCol="1" anchor="ctr" anchorCtr="0" compatLnSpc="1">
            <a:prstTxWarp prst="textNoShape">
              <a:avLst/>
            </a:prstTxWarp>
          </a:bodyPr>
          <a:lstStyle>
            <a:defPPr>
              <a:defRPr lang="zh-CN"/>
            </a:defPPr>
            <a:lvl1pPr marL="342748" indent="-342748">
              <a:spcBef>
                <a:spcPct val="20000"/>
              </a:spcBef>
              <a:buClr>
                <a:srgbClr val="990000"/>
              </a:buClr>
              <a:buFont typeface="Wingdings" pitchFamily="2" charset="2"/>
              <a:buChar char="Ø"/>
              <a:defRPr sz="2200" kern="0">
                <a:latin typeface="+mn-ea"/>
                <a:ea typeface="+mn-ea"/>
                <a:cs typeface="Arial" pitchFamily="34" charset="0"/>
              </a:defRPr>
            </a:lvl1pPr>
          </a:lstStyle>
          <a:p>
            <a:pPr fontAlgn="t">
              <a:spcAft>
                <a:spcPct val="0"/>
              </a:spcAft>
              <a:buClrTx/>
              <a:buSzPct val="60000"/>
              <a:buFont typeface="Wingdings" panose="05000000000000000000" pitchFamily="2" charset="2"/>
              <a:buChar char="l"/>
            </a:pPr>
            <a:r>
              <a:rPr lang="en-US" altLang="zh-CN" sz="1200" dirty="0">
                <a:solidFill>
                  <a:srgbClr val="000000"/>
                </a:solidFill>
                <a:latin typeface="宋体" panose="02010600030101010101" pitchFamily="2" charset="-122"/>
                <a:ea typeface="宋体" panose="02010600030101010101" pitchFamily="2" charset="-122"/>
              </a:rPr>
              <a:t>Non-inclusive L3</a:t>
            </a:r>
            <a:r>
              <a:rPr lang="zh-CN" altLang="en-US" sz="1200" dirty="0">
                <a:solidFill>
                  <a:srgbClr val="000000"/>
                </a:solidFill>
                <a:latin typeface="宋体" panose="02010600030101010101" pitchFamily="2" charset="-122"/>
                <a:ea typeface="宋体" panose="02010600030101010101" pitchFamily="2" charset="-122"/>
              </a:rPr>
              <a:t>：支持</a:t>
            </a:r>
            <a:r>
              <a:rPr lang="en-US" altLang="zh-CN" sz="1200" dirty="0">
                <a:solidFill>
                  <a:srgbClr val="000000"/>
                </a:solidFill>
                <a:latin typeface="宋体" panose="02010600030101010101" pitchFamily="2" charset="-122"/>
                <a:ea typeface="宋体" panose="02010600030101010101" pitchFamily="2" charset="-122"/>
              </a:rPr>
              <a:t>Non-inclusive</a:t>
            </a:r>
            <a:r>
              <a:rPr lang="zh-CN" altLang="en-US" sz="1200" dirty="0">
                <a:solidFill>
                  <a:srgbClr val="000000"/>
                </a:solidFill>
                <a:latin typeface="宋体" panose="02010600030101010101" pitchFamily="2" charset="-122"/>
                <a:ea typeface="宋体" panose="02010600030101010101" pitchFamily="2" charset="-122"/>
              </a:rPr>
              <a:t>模式，</a:t>
            </a:r>
            <a:r>
              <a:rPr lang="en-US" altLang="zh-CN" sz="1200" dirty="0">
                <a:solidFill>
                  <a:srgbClr val="000000"/>
                </a:solidFill>
                <a:latin typeface="宋体" panose="02010600030101010101" pitchFamily="2" charset="-122"/>
                <a:ea typeface="宋体" panose="02010600030101010101" pitchFamily="2" charset="-122"/>
              </a:rPr>
              <a:t>Memory</a:t>
            </a:r>
            <a:r>
              <a:rPr lang="zh-CN" altLang="en-US" sz="1200" dirty="0">
                <a:solidFill>
                  <a:srgbClr val="000000"/>
                </a:solidFill>
                <a:latin typeface="宋体" panose="02010600030101010101" pitchFamily="2" charset="-122"/>
                <a:ea typeface="宋体" panose="02010600030101010101" pitchFamily="2" charset="-122"/>
              </a:rPr>
              <a:t>和</a:t>
            </a:r>
            <a:r>
              <a:rPr lang="en-US" altLang="zh-CN" sz="1200" dirty="0">
                <a:solidFill>
                  <a:srgbClr val="000000"/>
                </a:solidFill>
                <a:latin typeface="宋体" panose="02010600030101010101" pitchFamily="2" charset="-122"/>
                <a:ea typeface="宋体" panose="02010600030101010101" pitchFamily="2" charset="-122"/>
              </a:rPr>
              <a:t>L2</a:t>
            </a:r>
            <a:r>
              <a:rPr lang="zh-CN" altLang="en-US" sz="1200" dirty="0">
                <a:solidFill>
                  <a:srgbClr val="000000"/>
                </a:solidFill>
                <a:latin typeface="宋体" panose="02010600030101010101" pitchFamily="2" charset="-122"/>
                <a:ea typeface="宋体" panose="02010600030101010101" pitchFamily="2" charset="-122"/>
              </a:rPr>
              <a:t>间直接数据访问</a:t>
            </a:r>
          </a:p>
        </p:txBody>
      </p:sp>
      <p:sp>
        <p:nvSpPr>
          <p:cNvPr id="203" name="矩形 202"/>
          <p:cNvSpPr/>
          <p:nvPr/>
        </p:nvSpPr>
        <p:spPr bwMode="auto">
          <a:xfrm>
            <a:off x="6214369" y="4200857"/>
            <a:ext cx="658800" cy="28890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595">
              <a:buClr>
                <a:srgbClr val="CC9900"/>
              </a:buClr>
            </a:pPr>
            <a:r>
              <a:rPr lang="en-US" altLang="zh-CN" sz="1349" b="1" dirty="0">
                <a:solidFill>
                  <a:srgbClr val="000000"/>
                </a:solidFill>
                <a:latin typeface="宋体" panose="02010600030101010101" pitchFamily="2" charset="-122"/>
              </a:rPr>
              <a:t>L2</a:t>
            </a:r>
            <a:endParaRPr lang="en-US" sz="1349" b="1" dirty="0">
              <a:solidFill>
                <a:srgbClr val="000000"/>
              </a:solidFill>
              <a:latin typeface="宋体" panose="02010600030101010101" pitchFamily="2" charset="-122"/>
            </a:endParaRPr>
          </a:p>
        </p:txBody>
      </p:sp>
      <p:sp>
        <p:nvSpPr>
          <p:cNvPr id="204" name="矩形 203"/>
          <p:cNvSpPr/>
          <p:nvPr/>
        </p:nvSpPr>
        <p:spPr bwMode="auto">
          <a:xfrm>
            <a:off x="6213310" y="4630195"/>
            <a:ext cx="658203" cy="28842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595">
              <a:buClr>
                <a:srgbClr val="CC9900"/>
              </a:buClr>
            </a:pPr>
            <a:r>
              <a:rPr lang="en-US" altLang="zh-CN" sz="1349" b="1" dirty="0">
                <a:solidFill>
                  <a:srgbClr val="FFFFFF"/>
                </a:solidFill>
                <a:latin typeface="宋体" panose="02010600030101010101" pitchFamily="2" charset="-122"/>
              </a:rPr>
              <a:t>L3</a:t>
            </a:r>
            <a:endParaRPr lang="en-US" sz="1349" b="1" dirty="0">
              <a:solidFill>
                <a:srgbClr val="FFFFFF"/>
              </a:solidFill>
              <a:latin typeface="宋体" panose="02010600030101010101" pitchFamily="2" charset="-122"/>
            </a:endParaRPr>
          </a:p>
        </p:txBody>
      </p:sp>
      <p:sp>
        <p:nvSpPr>
          <p:cNvPr id="205" name="矩形 204"/>
          <p:cNvSpPr/>
          <p:nvPr/>
        </p:nvSpPr>
        <p:spPr bwMode="auto">
          <a:xfrm>
            <a:off x="6161167" y="5059058"/>
            <a:ext cx="825512" cy="429338"/>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685595">
              <a:buClr>
                <a:srgbClr val="CC9900"/>
              </a:buClr>
            </a:pPr>
            <a:r>
              <a:rPr lang="en-US" sz="1200" dirty="0">
                <a:solidFill>
                  <a:srgbClr val="000000"/>
                </a:solidFill>
                <a:latin typeface="宋体" panose="02010600030101010101" pitchFamily="2" charset="-122"/>
              </a:rPr>
              <a:t>Main</a:t>
            </a:r>
          </a:p>
          <a:p>
            <a:pPr algn="ctr" defTabSz="685595">
              <a:buClr>
                <a:srgbClr val="CC9900"/>
              </a:buClr>
            </a:pPr>
            <a:r>
              <a:rPr lang="en-US" sz="1200" dirty="0">
                <a:solidFill>
                  <a:srgbClr val="000000"/>
                </a:solidFill>
                <a:latin typeface="宋体" panose="02010600030101010101" pitchFamily="2" charset="-122"/>
              </a:rPr>
              <a:t>Memory</a:t>
            </a:r>
          </a:p>
        </p:txBody>
      </p:sp>
      <p:sp>
        <p:nvSpPr>
          <p:cNvPr id="2" name="标题 1"/>
          <p:cNvSpPr>
            <a:spLocks noGrp="1"/>
          </p:cNvSpPr>
          <p:nvPr>
            <p:ph type="title"/>
          </p:nvPr>
        </p:nvSpPr>
        <p:spPr>
          <a:xfrm>
            <a:off x="586731" y="411466"/>
            <a:ext cx="8046244" cy="485982"/>
          </a:xfrm>
        </p:spPr>
        <p:txBody>
          <a:bodyPr>
            <a:normAutofit/>
          </a:bodyPr>
          <a:lstStyle/>
          <a:p>
            <a:pPr eaLnBrk="1" hangingPunct="1"/>
            <a:r>
              <a:rPr lang="zh-CN" altLang="en-US" sz="3100" b="1" dirty="0">
                <a:solidFill>
                  <a:srgbClr val="0000FF"/>
                </a:solidFill>
                <a:latin typeface="+mj-lt"/>
                <a:ea typeface="+mj-ea"/>
              </a:rPr>
              <a:t>鲲鹏</a:t>
            </a:r>
            <a:r>
              <a:rPr lang="en-US" altLang="zh-CN" sz="3100" b="1" dirty="0">
                <a:solidFill>
                  <a:srgbClr val="0000FF"/>
                </a:solidFill>
                <a:latin typeface="+mj-lt"/>
                <a:ea typeface="+mj-ea"/>
              </a:rPr>
              <a:t>920</a:t>
            </a:r>
            <a:r>
              <a:rPr lang="zh-CN" altLang="en-US" sz="3100" b="1" dirty="0">
                <a:solidFill>
                  <a:srgbClr val="0000FF"/>
                </a:solidFill>
                <a:latin typeface="+mj-lt"/>
                <a:ea typeface="+mj-ea"/>
              </a:rPr>
              <a:t>系列芯片架构</a:t>
            </a:r>
            <a:r>
              <a:rPr lang="en-US" altLang="zh-CN" sz="3100" b="1" dirty="0">
                <a:solidFill>
                  <a:srgbClr val="0000FF"/>
                </a:solidFill>
                <a:latin typeface="+mj-lt"/>
                <a:ea typeface="+mj-ea"/>
              </a:rPr>
              <a:t>——Cache</a:t>
            </a:r>
            <a:r>
              <a:rPr lang="zh-CN" altLang="en-US" sz="3100" b="1" dirty="0">
                <a:solidFill>
                  <a:srgbClr val="0000FF"/>
                </a:solidFill>
                <a:latin typeface="+mj-lt"/>
                <a:ea typeface="+mj-ea"/>
              </a:rPr>
              <a:t>模式</a:t>
            </a:r>
          </a:p>
        </p:txBody>
      </p:sp>
    </p:spTree>
    <p:extLst>
      <p:ext uri="{BB962C8B-B14F-4D97-AF65-F5344CB8AC3E}">
        <p14:creationId xmlns:p14="http://schemas.microsoft.com/office/powerpoint/2010/main" val="3599618764"/>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404664"/>
            <a:ext cx="8046244" cy="485982"/>
          </a:xfrm>
        </p:spPr>
        <p:txBody>
          <a:bodyPr>
            <a:normAutofit/>
          </a:bodyPr>
          <a:lstStyle/>
          <a:p>
            <a:pPr eaLnBrk="1" hangingPunct="1"/>
            <a:r>
              <a:rPr lang="zh-CN" altLang="en-US" sz="3100" b="1" dirty="0">
                <a:solidFill>
                  <a:srgbClr val="0000FF"/>
                </a:solidFill>
                <a:latin typeface="+mj-lt"/>
                <a:ea typeface="+mj-ea"/>
              </a:rPr>
              <a:t>鲲鹏</a:t>
            </a:r>
            <a:r>
              <a:rPr lang="en-US" altLang="zh-CN" sz="3100" b="1" dirty="0">
                <a:solidFill>
                  <a:srgbClr val="0000FF"/>
                </a:solidFill>
                <a:latin typeface="+mj-lt"/>
                <a:ea typeface="+mj-ea"/>
              </a:rPr>
              <a:t>920</a:t>
            </a:r>
            <a:r>
              <a:rPr lang="zh-CN" altLang="en-US" sz="3100" b="1" dirty="0">
                <a:solidFill>
                  <a:srgbClr val="0000FF"/>
                </a:solidFill>
                <a:latin typeface="+mj-lt"/>
                <a:ea typeface="+mj-ea"/>
              </a:rPr>
              <a:t>系列芯片架构</a:t>
            </a:r>
            <a:r>
              <a:rPr lang="en-US" altLang="zh-CN" sz="3100" b="1" dirty="0">
                <a:solidFill>
                  <a:srgbClr val="0000FF"/>
                </a:solidFill>
                <a:latin typeface="+mj-lt"/>
                <a:ea typeface="+mj-ea"/>
              </a:rPr>
              <a:t>——</a:t>
            </a:r>
            <a:r>
              <a:rPr lang="zh-CN" altLang="zh-CN" sz="3100" b="1" dirty="0">
                <a:solidFill>
                  <a:srgbClr val="0000FF"/>
                </a:solidFill>
                <a:latin typeface="+mj-lt"/>
                <a:ea typeface="+mj-ea"/>
              </a:rPr>
              <a:t>内存子系统</a:t>
            </a:r>
            <a:r>
              <a:rPr lang="en-US" altLang="zh-CN" sz="3100" b="1" dirty="0">
                <a:solidFill>
                  <a:srgbClr val="0000FF"/>
                </a:solidFill>
                <a:latin typeface="+mj-lt"/>
                <a:ea typeface="+mj-ea"/>
              </a:rPr>
              <a:t> (2)</a:t>
            </a:r>
            <a:endParaRPr lang="zh-CN" altLang="en-US" sz="3100" b="1" dirty="0">
              <a:solidFill>
                <a:srgbClr val="0000FF"/>
              </a:solidFill>
              <a:latin typeface="+mj-lt"/>
              <a:ea typeface="+mj-ea"/>
            </a:endParaRPr>
          </a:p>
        </p:txBody>
      </p:sp>
      <p:sp>
        <p:nvSpPr>
          <p:cNvPr id="9" name="矩形"/>
          <p:cNvSpPr/>
          <p:nvPr/>
        </p:nvSpPr>
        <p:spPr>
          <a:xfrm>
            <a:off x="1377850" y="2357770"/>
            <a:ext cx="402326" cy="2715347"/>
          </a:xfrm>
          <a:prstGeom prst="rect">
            <a:avLst/>
          </a:prstGeom>
          <a:solidFill>
            <a:srgbClr val="C7000B"/>
          </a:solidFill>
          <a:ln w="12700">
            <a:miter lim="400000"/>
          </a:ln>
        </p:spPr>
        <p:txBody>
          <a:bodyPr lIns="53564" tIns="53564" rIns="53564" bIns="53564" anchor="ctr"/>
          <a:lstStyle/>
          <a:p>
            <a:pPr>
              <a:defRPr sz="3000" b="0">
                <a:solidFill>
                  <a:srgbClr val="C7000B"/>
                </a:solidFill>
                <a:latin typeface="+mn-lt"/>
                <a:ea typeface="+mn-ea"/>
                <a:cs typeface="+mn-cs"/>
                <a:sym typeface="Helvetica Neue" panose="020B0604020202020204"/>
              </a:defRPr>
            </a:pPr>
            <a:endParaRPr sz="2099" dirty="0">
              <a:latin typeface="宋体" panose="02010600030101010101" pitchFamily="2" charset="-122"/>
              <a:cs typeface="Arial" panose="020B0604020202020204" pitchFamily="34" charset="0"/>
            </a:endParaRPr>
          </a:p>
        </p:txBody>
      </p:sp>
      <p:sp>
        <p:nvSpPr>
          <p:cNvPr id="10" name="矩形"/>
          <p:cNvSpPr/>
          <p:nvPr/>
        </p:nvSpPr>
        <p:spPr>
          <a:xfrm>
            <a:off x="2277494" y="3142216"/>
            <a:ext cx="402326" cy="1914156"/>
          </a:xfrm>
          <a:prstGeom prst="rect">
            <a:avLst/>
          </a:prstGeom>
          <a:solidFill>
            <a:srgbClr val="B5B5B5"/>
          </a:solidFill>
          <a:ln w="12700">
            <a:miter lim="400000"/>
          </a:ln>
        </p:spPr>
        <p:txBody>
          <a:bodyPr lIns="53564" tIns="53564" rIns="53564" bIns="53564" anchor="ctr"/>
          <a:lstStyle/>
          <a:p>
            <a:pPr>
              <a:defRPr sz="3000" b="0">
                <a:solidFill>
                  <a:srgbClr val="C7000B"/>
                </a:solidFill>
                <a:latin typeface="+mn-lt"/>
                <a:ea typeface="+mn-ea"/>
                <a:cs typeface="+mn-cs"/>
                <a:sym typeface="Helvetica Neue" panose="020B0604020202020204"/>
              </a:defRPr>
            </a:pPr>
            <a:endParaRPr sz="2099" dirty="0">
              <a:latin typeface="宋体" panose="02010600030101010101" pitchFamily="2" charset="-122"/>
              <a:cs typeface="Arial" panose="020B0604020202020204" pitchFamily="34" charset="0"/>
            </a:endParaRPr>
          </a:p>
        </p:txBody>
      </p:sp>
      <p:sp>
        <p:nvSpPr>
          <p:cNvPr id="11" name="矩形"/>
          <p:cNvSpPr/>
          <p:nvPr/>
        </p:nvSpPr>
        <p:spPr>
          <a:xfrm>
            <a:off x="2845747" y="2751549"/>
            <a:ext cx="402326" cy="2304823"/>
          </a:xfrm>
          <a:prstGeom prst="rect">
            <a:avLst/>
          </a:prstGeom>
          <a:solidFill>
            <a:srgbClr val="C7000B"/>
          </a:solidFill>
          <a:ln w="12700">
            <a:miter lim="400000"/>
          </a:ln>
        </p:spPr>
        <p:txBody>
          <a:bodyPr lIns="53564" tIns="53564" rIns="53564" bIns="53564" anchor="ctr"/>
          <a:lstStyle/>
          <a:p>
            <a:pPr>
              <a:defRPr sz="3000" b="0">
                <a:solidFill>
                  <a:srgbClr val="C7000B"/>
                </a:solidFill>
                <a:latin typeface="+mn-lt"/>
                <a:ea typeface="+mn-ea"/>
                <a:cs typeface="+mn-cs"/>
                <a:sym typeface="Helvetica Neue" panose="020B0604020202020204"/>
              </a:defRPr>
            </a:pPr>
            <a:endParaRPr sz="2099" dirty="0">
              <a:latin typeface="宋体" panose="02010600030101010101" pitchFamily="2" charset="-122"/>
              <a:cs typeface="Arial" panose="020B0604020202020204" pitchFamily="34" charset="0"/>
            </a:endParaRPr>
          </a:p>
        </p:txBody>
      </p:sp>
      <p:sp>
        <p:nvSpPr>
          <p:cNvPr id="13" name="矩形"/>
          <p:cNvSpPr/>
          <p:nvPr/>
        </p:nvSpPr>
        <p:spPr>
          <a:xfrm>
            <a:off x="3800621" y="3142216"/>
            <a:ext cx="402326" cy="1914156"/>
          </a:xfrm>
          <a:prstGeom prst="rect">
            <a:avLst/>
          </a:prstGeom>
          <a:solidFill>
            <a:srgbClr val="B5B5B5"/>
          </a:solidFill>
          <a:ln w="12700">
            <a:miter lim="400000"/>
          </a:ln>
        </p:spPr>
        <p:txBody>
          <a:bodyPr lIns="53564" tIns="53564" rIns="53564" bIns="53564" anchor="ctr"/>
          <a:lstStyle/>
          <a:p>
            <a:pPr>
              <a:defRPr sz="3000" b="0">
                <a:solidFill>
                  <a:srgbClr val="C7000B"/>
                </a:solidFill>
                <a:latin typeface="+mn-lt"/>
                <a:ea typeface="+mn-ea"/>
                <a:cs typeface="+mn-cs"/>
                <a:sym typeface="Helvetica Neue" panose="020B0604020202020204"/>
              </a:defRPr>
            </a:pPr>
            <a:endParaRPr sz="2099" dirty="0">
              <a:latin typeface="宋体" panose="02010600030101010101" pitchFamily="2" charset="-122"/>
              <a:cs typeface="Arial" panose="020B0604020202020204" pitchFamily="34" charset="0"/>
            </a:endParaRPr>
          </a:p>
        </p:txBody>
      </p:sp>
      <p:sp>
        <p:nvSpPr>
          <p:cNvPr id="14" name="矩形"/>
          <p:cNvSpPr/>
          <p:nvPr/>
        </p:nvSpPr>
        <p:spPr>
          <a:xfrm>
            <a:off x="4356495" y="1801629"/>
            <a:ext cx="444941" cy="3254742"/>
          </a:xfrm>
          <a:prstGeom prst="rect">
            <a:avLst/>
          </a:prstGeom>
          <a:solidFill>
            <a:srgbClr val="C7000B"/>
          </a:solidFill>
          <a:ln w="12700">
            <a:miter lim="400000"/>
          </a:ln>
        </p:spPr>
        <p:txBody>
          <a:bodyPr lIns="53564" tIns="53564" rIns="53564" bIns="53564" anchor="ctr"/>
          <a:lstStyle/>
          <a:p>
            <a:pPr>
              <a:defRPr sz="3000" b="0">
                <a:solidFill>
                  <a:srgbClr val="C7000B"/>
                </a:solidFill>
                <a:latin typeface="+mn-lt"/>
                <a:ea typeface="+mn-ea"/>
                <a:cs typeface="+mn-cs"/>
                <a:sym typeface="Helvetica Neue" panose="020B0604020202020204"/>
              </a:defRPr>
            </a:pPr>
            <a:endParaRPr sz="2099" dirty="0">
              <a:latin typeface="宋体" panose="02010600030101010101" pitchFamily="2" charset="-122"/>
              <a:cs typeface="Arial" panose="020B0604020202020204" pitchFamily="34" charset="0"/>
            </a:endParaRPr>
          </a:p>
        </p:txBody>
      </p:sp>
      <p:sp>
        <p:nvSpPr>
          <p:cNvPr id="16" name="矩形"/>
          <p:cNvSpPr/>
          <p:nvPr/>
        </p:nvSpPr>
        <p:spPr>
          <a:xfrm>
            <a:off x="828643" y="3123170"/>
            <a:ext cx="402326" cy="1931876"/>
          </a:xfrm>
          <a:prstGeom prst="rect">
            <a:avLst/>
          </a:prstGeom>
          <a:solidFill>
            <a:srgbClr val="B5B5B5"/>
          </a:solidFill>
          <a:ln w="12700">
            <a:miter lim="400000"/>
          </a:ln>
        </p:spPr>
        <p:txBody>
          <a:bodyPr lIns="53564" tIns="53564" rIns="53564" bIns="53564" anchor="ctr"/>
          <a:lstStyle/>
          <a:p>
            <a:pPr>
              <a:defRPr sz="3000" b="0">
                <a:solidFill>
                  <a:srgbClr val="C7000B"/>
                </a:solidFill>
                <a:latin typeface="+mn-lt"/>
                <a:ea typeface="+mn-ea"/>
                <a:cs typeface="+mn-cs"/>
                <a:sym typeface="Helvetica Neue" panose="020B0604020202020204"/>
              </a:defRPr>
            </a:pPr>
            <a:endParaRPr sz="2099" dirty="0">
              <a:latin typeface="宋体" panose="02010600030101010101" pitchFamily="2" charset="-122"/>
              <a:cs typeface="Arial" panose="020B0604020202020204" pitchFamily="34" charset="0"/>
            </a:endParaRPr>
          </a:p>
        </p:txBody>
      </p:sp>
      <p:sp>
        <p:nvSpPr>
          <p:cNvPr id="18" name="线条"/>
          <p:cNvSpPr/>
          <p:nvPr/>
        </p:nvSpPr>
        <p:spPr>
          <a:xfrm flipV="1">
            <a:off x="601054" y="5052433"/>
            <a:ext cx="4392263" cy="3333"/>
          </a:xfrm>
          <a:prstGeom prst="line">
            <a:avLst/>
          </a:prstGeom>
          <a:ln w="3175" cmpd="sng">
            <a:solidFill>
              <a:schemeClr val="bg1"/>
            </a:solidFill>
            <a:miter lim="400000"/>
          </a:ln>
        </p:spPr>
        <p:txBody>
          <a:bodyPr lIns="53564" tIns="53564" rIns="53564" bIns="53564" anchor="ctr"/>
          <a:lstStyle/>
          <a:p>
            <a:pPr>
              <a:defRPr sz="3000" b="0">
                <a:latin typeface="+mn-lt"/>
                <a:ea typeface="+mn-ea"/>
                <a:cs typeface="+mn-cs"/>
                <a:sym typeface="Helvetica Neue" panose="020B0604020202020204"/>
              </a:defRPr>
            </a:pPr>
            <a:endParaRPr sz="2099" dirty="0">
              <a:latin typeface="宋体" panose="02010600030101010101" pitchFamily="2" charset="-122"/>
              <a:cs typeface="Arial" panose="020B0604020202020204" pitchFamily="34" charset="0"/>
            </a:endParaRPr>
          </a:p>
        </p:txBody>
      </p:sp>
      <p:sp>
        <p:nvSpPr>
          <p:cNvPr id="19" name="Kunpeng920"/>
          <p:cNvSpPr txBox="1"/>
          <p:nvPr/>
        </p:nvSpPr>
        <p:spPr>
          <a:xfrm>
            <a:off x="570628" y="2922468"/>
            <a:ext cx="552571" cy="252316"/>
          </a:xfrm>
          <a:prstGeom prst="rect">
            <a:avLst/>
          </a:prstGeom>
          <a:ln w="12700">
            <a:miter lim="400000"/>
          </a:ln>
        </p:spPr>
        <p:txBody>
          <a:bodyPr wrap="square" lIns="53564" tIns="53564" rIns="53564" bIns="53564" anchor="ctr">
            <a:spAutoFit/>
          </a:bodyPr>
          <a:lstStyle/>
          <a:p>
            <a:pPr lvl="1" algn="ctr" defTabSz="342797">
              <a:lnSpc>
                <a:spcPct val="120000"/>
              </a:lnSpc>
              <a:defRPr sz="3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en-US" altLang="zh-CN" sz="900" dirty="0">
                <a:latin typeface="宋体" panose="02010600030101010101" pitchFamily="2" charset="-122"/>
                <a:cs typeface="Arial" panose="020B0604020202020204" pitchFamily="34" charset="0"/>
              </a:rPr>
              <a:t>6</a:t>
            </a:r>
            <a:endParaRPr lang="zh-CN" altLang="en-US" sz="900" dirty="0">
              <a:latin typeface="宋体" panose="02010600030101010101" pitchFamily="2" charset="-122"/>
              <a:cs typeface="Arial" panose="020B0604020202020204" pitchFamily="34" charset="0"/>
            </a:endParaRPr>
          </a:p>
        </p:txBody>
      </p:sp>
      <p:sp>
        <p:nvSpPr>
          <p:cNvPr id="20" name="Kunpeng920"/>
          <p:cNvSpPr txBox="1"/>
          <p:nvPr/>
        </p:nvSpPr>
        <p:spPr>
          <a:xfrm>
            <a:off x="1136963" y="2161313"/>
            <a:ext cx="552571" cy="252316"/>
          </a:xfrm>
          <a:prstGeom prst="rect">
            <a:avLst/>
          </a:prstGeom>
          <a:ln w="12700">
            <a:miter lim="400000"/>
          </a:ln>
        </p:spPr>
        <p:txBody>
          <a:bodyPr wrap="square" lIns="53564" tIns="53564" rIns="53564" bIns="53564" anchor="ctr">
            <a:spAutoFit/>
          </a:bodyPr>
          <a:lstStyle/>
          <a:p>
            <a:pPr lvl="1" algn="ctr" defTabSz="342797">
              <a:lnSpc>
                <a:spcPct val="120000"/>
              </a:lnSpc>
              <a:defRPr sz="3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en-US" altLang="zh-CN" sz="900" dirty="0">
                <a:latin typeface="宋体" panose="02010600030101010101" pitchFamily="2" charset="-122"/>
                <a:cs typeface="Arial" panose="020B0604020202020204" pitchFamily="34" charset="0"/>
              </a:rPr>
              <a:t>8</a:t>
            </a:r>
            <a:endParaRPr lang="zh-CN" altLang="en-US" sz="900" dirty="0">
              <a:latin typeface="宋体" panose="02010600030101010101" pitchFamily="2" charset="-122"/>
              <a:cs typeface="Arial" panose="020B0604020202020204" pitchFamily="34" charset="0"/>
            </a:endParaRPr>
          </a:p>
        </p:txBody>
      </p:sp>
      <p:sp>
        <p:nvSpPr>
          <p:cNvPr id="21" name="Kunpeng920"/>
          <p:cNvSpPr txBox="1"/>
          <p:nvPr/>
        </p:nvSpPr>
        <p:spPr>
          <a:xfrm>
            <a:off x="1657042" y="2949750"/>
            <a:ext cx="1310299" cy="252316"/>
          </a:xfrm>
          <a:prstGeom prst="rect">
            <a:avLst/>
          </a:prstGeom>
          <a:ln w="12700">
            <a:miter lim="400000"/>
          </a:ln>
        </p:spPr>
        <p:txBody>
          <a:bodyPr wrap="square" lIns="53564" tIns="53564" rIns="53564" bIns="53564" anchor="ctr">
            <a:spAutoFit/>
          </a:bodyPr>
          <a:lstStyle/>
          <a:p>
            <a:pPr lvl="1" algn="ctr" defTabSz="342797">
              <a:lnSpc>
                <a:spcPct val="120000"/>
              </a:lnSpc>
              <a:defRPr sz="3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en-US" altLang="zh-CN" sz="900" dirty="0">
                <a:latin typeface="宋体" panose="02010600030101010101" pitchFamily="2" charset="-122"/>
                <a:cs typeface="Arial" panose="020B0604020202020204" pitchFamily="34" charset="0"/>
              </a:rPr>
              <a:t>2667</a:t>
            </a:r>
            <a:r>
              <a:rPr lang="zh-CN" altLang="en-US" sz="900" dirty="0">
                <a:latin typeface="宋体" panose="02010600030101010101" pitchFamily="2" charset="-122"/>
                <a:cs typeface="Arial" panose="020B0604020202020204" pitchFamily="34" charset="0"/>
              </a:rPr>
              <a:t> </a:t>
            </a:r>
            <a:r>
              <a:rPr lang="en-US" altLang="zh-CN" sz="900" dirty="0">
                <a:latin typeface="宋体" panose="02010600030101010101" pitchFamily="2" charset="-122"/>
                <a:cs typeface="Arial" panose="020B0604020202020204" pitchFamily="34" charset="0"/>
              </a:rPr>
              <a:t>MHz</a:t>
            </a:r>
            <a:endParaRPr lang="zh-CN" altLang="en-US" sz="900" dirty="0">
              <a:latin typeface="宋体" panose="02010600030101010101" pitchFamily="2" charset="-122"/>
              <a:cs typeface="Arial" panose="020B0604020202020204" pitchFamily="34" charset="0"/>
            </a:endParaRPr>
          </a:p>
        </p:txBody>
      </p:sp>
      <p:sp>
        <p:nvSpPr>
          <p:cNvPr id="22" name="Kunpeng920"/>
          <p:cNvSpPr txBox="1"/>
          <p:nvPr/>
        </p:nvSpPr>
        <p:spPr>
          <a:xfrm>
            <a:off x="2231181" y="2557368"/>
            <a:ext cx="1310299" cy="252316"/>
          </a:xfrm>
          <a:prstGeom prst="rect">
            <a:avLst/>
          </a:prstGeom>
          <a:ln w="12700">
            <a:miter lim="400000"/>
          </a:ln>
        </p:spPr>
        <p:txBody>
          <a:bodyPr wrap="square" lIns="53564" tIns="53564" rIns="53564" bIns="53564" anchor="ctr">
            <a:spAutoFit/>
          </a:bodyPr>
          <a:lstStyle/>
          <a:p>
            <a:pPr lvl="1" algn="ctr" defTabSz="342797">
              <a:lnSpc>
                <a:spcPct val="120000"/>
              </a:lnSpc>
              <a:defRPr sz="3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en-US" altLang="zh-CN" sz="900" dirty="0">
                <a:latin typeface="宋体" panose="02010600030101010101" pitchFamily="2" charset="-122"/>
                <a:cs typeface="Arial" panose="020B0604020202020204" pitchFamily="34" charset="0"/>
              </a:rPr>
              <a:t>2933</a:t>
            </a:r>
            <a:r>
              <a:rPr lang="zh-CN" altLang="en-US" sz="900" dirty="0">
                <a:latin typeface="宋体" panose="02010600030101010101" pitchFamily="2" charset="-122"/>
                <a:cs typeface="Arial" panose="020B0604020202020204" pitchFamily="34" charset="0"/>
              </a:rPr>
              <a:t> </a:t>
            </a:r>
            <a:r>
              <a:rPr lang="en-US" altLang="zh-CN" sz="900" dirty="0">
                <a:latin typeface="宋体" panose="02010600030101010101" pitchFamily="2" charset="-122"/>
                <a:cs typeface="Arial" panose="020B0604020202020204" pitchFamily="34" charset="0"/>
              </a:rPr>
              <a:t>MHz</a:t>
            </a:r>
            <a:endParaRPr lang="zh-CN" altLang="en-US" sz="900" dirty="0">
              <a:latin typeface="宋体" panose="02010600030101010101" pitchFamily="2" charset="-122"/>
              <a:cs typeface="Arial" panose="020B0604020202020204" pitchFamily="34" charset="0"/>
            </a:endParaRPr>
          </a:p>
        </p:txBody>
      </p:sp>
      <p:sp>
        <p:nvSpPr>
          <p:cNvPr id="23" name="Kunpeng920"/>
          <p:cNvSpPr txBox="1"/>
          <p:nvPr/>
        </p:nvSpPr>
        <p:spPr>
          <a:xfrm>
            <a:off x="3743505" y="1607617"/>
            <a:ext cx="1310299" cy="252316"/>
          </a:xfrm>
          <a:prstGeom prst="rect">
            <a:avLst/>
          </a:prstGeom>
          <a:ln w="12700">
            <a:miter lim="400000"/>
          </a:ln>
        </p:spPr>
        <p:txBody>
          <a:bodyPr wrap="square" lIns="53564" tIns="53564" rIns="53564" bIns="53564" anchor="ctr">
            <a:spAutoFit/>
          </a:bodyPr>
          <a:lstStyle/>
          <a:p>
            <a:pPr lvl="1" algn="ctr" defTabSz="342797">
              <a:lnSpc>
                <a:spcPct val="120000"/>
              </a:lnSpc>
              <a:defRPr sz="3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en-US" altLang="zh-CN" sz="900" dirty="0">
                <a:latin typeface="宋体" panose="02010600030101010101" pitchFamily="2" charset="-122"/>
                <a:cs typeface="Arial" panose="020B0604020202020204" pitchFamily="34" charset="0"/>
              </a:rPr>
              <a:t>1.5</a:t>
            </a:r>
            <a:r>
              <a:rPr lang="zh-CN" altLang="en-US" sz="900" dirty="0">
                <a:latin typeface="宋体" panose="02010600030101010101" pitchFamily="2" charset="-122"/>
                <a:cs typeface="Arial" panose="020B0604020202020204" pitchFamily="34" charset="0"/>
              </a:rPr>
              <a:t> </a:t>
            </a:r>
            <a:r>
              <a:rPr lang="en-US" altLang="zh-CN" sz="900" dirty="0">
                <a:latin typeface="宋体" panose="02010600030101010101" pitchFamily="2" charset="-122"/>
                <a:cs typeface="Arial" panose="020B0604020202020204" pitchFamily="34" charset="0"/>
              </a:rPr>
              <a:t>Tb/s</a:t>
            </a:r>
            <a:endParaRPr lang="zh-CN" altLang="en-US" sz="900" dirty="0">
              <a:latin typeface="宋体" panose="02010600030101010101" pitchFamily="2" charset="-122"/>
              <a:cs typeface="Arial" panose="020B0604020202020204" pitchFamily="34" charset="0"/>
            </a:endParaRPr>
          </a:p>
        </p:txBody>
      </p:sp>
      <p:sp>
        <p:nvSpPr>
          <p:cNvPr id="24" name="Kunpeng920"/>
          <p:cNvSpPr txBox="1"/>
          <p:nvPr/>
        </p:nvSpPr>
        <p:spPr>
          <a:xfrm>
            <a:off x="3161874" y="2945707"/>
            <a:ext cx="1310299" cy="252316"/>
          </a:xfrm>
          <a:prstGeom prst="rect">
            <a:avLst/>
          </a:prstGeom>
          <a:ln w="12700">
            <a:miter lim="400000"/>
          </a:ln>
        </p:spPr>
        <p:txBody>
          <a:bodyPr wrap="square" lIns="53564" tIns="53564" rIns="53564" bIns="53564" anchor="ctr">
            <a:spAutoFit/>
          </a:bodyPr>
          <a:lstStyle/>
          <a:p>
            <a:pPr lvl="1" algn="ctr" defTabSz="342797">
              <a:lnSpc>
                <a:spcPct val="120000"/>
              </a:lnSpc>
              <a:defRPr sz="3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en-US" altLang="zh-CN" sz="900" dirty="0">
                <a:latin typeface="宋体" panose="02010600030101010101" pitchFamily="2" charset="-122"/>
                <a:cs typeface="Arial" panose="020B0604020202020204" pitchFamily="34" charset="0"/>
              </a:rPr>
              <a:t>1.02</a:t>
            </a:r>
            <a:r>
              <a:rPr lang="zh-CN" altLang="en-US" sz="900" dirty="0">
                <a:latin typeface="宋体" panose="02010600030101010101" pitchFamily="2" charset="-122"/>
                <a:cs typeface="Arial" panose="020B0604020202020204" pitchFamily="34" charset="0"/>
              </a:rPr>
              <a:t> </a:t>
            </a:r>
            <a:r>
              <a:rPr lang="en-US" altLang="zh-CN" sz="900" dirty="0">
                <a:latin typeface="宋体" panose="02010600030101010101" pitchFamily="2" charset="-122"/>
                <a:cs typeface="Arial" panose="020B0604020202020204" pitchFamily="34" charset="0"/>
              </a:rPr>
              <a:t>Tb/s</a:t>
            </a:r>
            <a:endParaRPr lang="zh-CN" altLang="en-US" sz="900" dirty="0">
              <a:latin typeface="宋体" panose="02010600030101010101" pitchFamily="2" charset="-122"/>
              <a:cs typeface="Arial" panose="020B0604020202020204" pitchFamily="34" charset="0"/>
            </a:endParaRPr>
          </a:p>
        </p:txBody>
      </p:sp>
      <p:sp>
        <p:nvSpPr>
          <p:cNvPr id="25" name="文本框 24"/>
          <p:cNvSpPr txBox="1"/>
          <p:nvPr/>
        </p:nvSpPr>
        <p:spPr>
          <a:xfrm>
            <a:off x="2478657" y="1554076"/>
            <a:ext cx="677070" cy="300044"/>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68561" tIns="68561" rIns="68561" bIns="68561" numCol="1" spcCol="38100" rtlCol="0" anchor="t" forceAA="0">
            <a:spAutoFit/>
          </a:bodyPr>
          <a:lstStyle/>
          <a:p>
            <a:pPr algn="ctr">
              <a:defRPr lang="zh-CN" sz="1440" b="0" i="0" u="none" strike="noStrike" kern="1200" spc="0" baseline="0">
                <a:solidFill>
                  <a:srgbClr val="1D1D1A">
                    <a:lumMod val="65000"/>
                    <a:lumOff val="35000"/>
                  </a:srgbClr>
                </a:solidFill>
                <a:latin typeface="+mn-lt"/>
                <a:ea typeface="+mn-ea"/>
                <a:cs typeface="+mn-cs"/>
              </a:defRPr>
            </a:pPr>
            <a:r>
              <a:rPr lang="zh-CN" altLang="en-US" sz="1050" dirty="0">
                <a:latin typeface="宋体" panose="02010600030101010101" pitchFamily="2" charset="-122"/>
                <a:cs typeface="Arial" panose="020B0604020202020204" pitchFamily="34" charset="0"/>
              </a:rPr>
              <a:t>内存带宽</a:t>
            </a:r>
          </a:p>
        </p:txBody>
      </p:sp>
      <p:sp>
        <p:nvSpPr>
          <p:cNvPr id="4" name="文本框 3"/>
          <p:cNvSpPr txBox="1"/>
          <p:nvPr/>
        </p:nvSpPr>
        <p:spPr>
          <a:xfrm>
            <a:off x="937077" y="5100340"/>
            <a:ext cx="723275" cy="253916"/>
          </a:xfrm>
          <a:prstGeom prst="rect">
            <a:avLst/>
          </a:prstGeom>
          <a:noFill/>
        </p:spPr>
        <p:txBody>
          <a:bodyPr wrap="none" rtlCol="0">
            <a:spAutoFit/>
          </a:bodyPr>
          <a:lstStyle/>
          <a:p>
            <a:r>
              <a:rPr lang="zh-CN" altLang="en-US" sz="1050" dirty="0">
                <a:latin typeface="宋体" panose="02010600030101010101" pitchFamily="2" charset="-122"/>
                <a:cs typeface="Arial" panose="020B0604020202020204" pitchFamily="34" charset="0"/>
              </a:rPr>
              <a:t>通道数量</a:t>
            </a:r>
            <a:endParaRPr lang="zh-CN" altLang="en-US" sz="1050" dirty="0"/>
          </a:p>
        </p:txBody>
      </p:sp>
      <p:sp>
        <p:nvSpPr>
          <p:cNvPr id="27" name="文本框 26"/>
          <p:cNvSpPr txBox="1"/>
          <p:nvPr/>
        </p:nvSpPr>
        <p:spPr>
          <a:xfrm>
            <a:off x="2398361" y="5098015"/>
            <a:ext cx="857927" cy="253916"/>
          </a:xfrm>
          <a:prstGeom prst="rect">
            <a:avLst/>
          </a:prstGeom>
          <a:noFill/>
        </p:spPr>
        <p:txBody>
          <a:bodyPr wrap="none" rtlCol="0">
            <a:spAutoFit/>
          </a:bodyPr>
          <a:lstStyle/>
          <a:p>
            <a:r>
              <a:rPr lang="zh-CN" altLang="en-US" sz="1050" dirty="0">
                <a:latin typeface="宋体" panose="02010600030101010101" pitchFamily="2" charset="-122"/>
                <a:cs typeface="Arial" panose="020B0604020202020204" pitchFamily="34" charset="0"/>
              </a:rPr>
              <a:t>每通道速率</a:t>
            </a:r>
            <a:endParaRPr lang="zh-CN" altLang="en-US" sz="1050" dirty="0"/>
          </a:p>
        </p:txBody>
      </p:sp>
      <p:sp>
        <p:nvSpPr>
          <p:cNvPr id="28" name="文本框 27"/>
          <p:cNvSpPr txBox="1"/>
          <p:nvPr/>
        </p:nvSpPr>
        <p:spPr>
          <a:xfrm>
            <a:off x="4036509" y="5114691"/>
            <a:ext cx="588623" cy="253916"/>
          </a:xfrm>
          <a:prstGeom prst="rect">
            <a:avLst/>
          </a:prstGeom>
          <a:noFill/>
        </p:spPr>
        <p:txBody>
          <a:bodyPr wrap="none" rtlCol="0">
            <a:spAutoFit/>
          </a:bodyPr>
          <a:lstStyle/>
          <a:p>
            <a:r>
              <a:rPr lang="zh-CN" altLang="en-US" sz="1050" dirty="0">
                <a:latin typeface="宋体" panose="02010600030101010101" pitchFamily="2" charset="-122"/>
                <a:cs typeface="Arial" panose="020B0604020202020204" pitchFamily="34" charset="0"/>
              </a:rPr>
              <a:t>总带宽</a:t>
            </a:r>
            <a:endParaRPr lang="zh-CN" altLang="en-US" sz="1050" dirty="0"/>
          </a:p>
        </p:txBody>
      </p:sp>
      <p:grpSp>
        <p:nvGrpSpPr>
          <p:cNvPr id="32" name="组合 31"/>
          <p:cNvGrpSpPr/>
          <p:nvPr/>
        </p:nvGrpSpPr>
        <p:grpSpPr>
          <a:xfrm>
            <a:off x="2788303" y="5324090"/>
            <a:ext cx="909756" cy="230832"/>
            <a:chOff x="3597336" y="5878046"/>
            <a:chExt cx="1213007" cy="307776"/>
          </a:xfrm>
        </p:grpSpPr>
        <p:sp>
          <p:nvSpPr>
            <p:cNvPr id="7" name="矩形"/>
            <p:cNvSpPr/>
            <p:nvPr/>
          </p:nvSpPr>
          <p:spPr>
            <a:xfrm>
              <a:off x="3597336" y="5921507"/>
              <a:ext cx="180000" cy="180000"/>
            </a:xfrm>
            <a:prstGeom prst="rect">
              <a:avLst/>
            </a:prstGeom>
            <a:solidFill>
              <a:srgbClr val="C7000B"/>
            </a:solidFill>
            <a:ln w="12700">
              <a:miter lim="400000"/>
            </a:ln>
          </p:spPr>
          <p:txBody>
            <a:bodyPr lIns="53564" tIns="53564" rIns="53564" bIns="53564" anchor="ctr"/>
            <a:lstStyle/>
            <a:p>
              <a:pPr>
                <a:defRPr sz="3000" b="0">
                  <a:solidFill>
                    <a:srgbClr val="C7000B"/>
                  </a:solidFill>
                  <a:latin typeface="+mn-lt"/>
                  <a:ea typeface="+mn-ea"/>
                  <a:cs typeface="+mn-cs"/>
                  <a:sym typeface="Helvetica Neue" panose="020B0604020202020204"/>
                </a:defRPr>
              </a:pPr>
              <a:endParaRPr sz="2399" dirty="0">
                <a:latin typeface="宋体" panose="02010600030101010101" pitchFamily="2" charset="-122"/>
                <a:cs typeface="Arial" panose="020B0604020202020204" pitchFamily="34" charset="0"/>
              </a:endParaRPr>
            </a:p>
          </p:txBody>
        </p:sp>
        <p:sp>
          <p:nvSpPr>
            <p:cNvPr id="29" name="文本框 28"/>
            <p:cNvSpPr txBox="1"/>
            <p:nvPr/>
          </p:nvSpPr>
          <p:spPr>
            <a:xfrm>
              <a:off x="3717737" y="5878046"/>
              <a:ext cx="1092606" cy="307776"/>
            </a:xfrm>
            <a:prstGeom prst="rect">
              <a:avLst/>
            </a:prstGeom>
            <a:noFill/>
          </p:spPr>
          <p:txBody>
            <a:bodyPr wrap="none" rtlCol="0">
              <a:spAutoFit/>
            </a:bodyPr>
            <a:lstStyle/>
            <a:p>
              <a:r>
                <a:rPr lang="en-US" altLang="zh-CN" sz="900" dirty="0">
                  <a:latin typeface="宋体" panose="02010600030101010101" pitchFamily="2" charset="-122"/>
                  <a:cs typeface="Arial" panose="020B0604020202020204" pitchFamily="34" charset="0"/>
                </a:rPr>
                <a:t>K</a:t>
              </a:r>
              <a:r>
                <a:rPr lang="en-US" altLang="zh-CN" sz="900" dirty="0">
                  <a:latin typeface="宋体" panose="02010600030101010101" pitchFamily="2" charset="-122"/>
                  <a:cs typeface="Arial" panose="020B0604020202020204" pitchFamily="34" charset="0"/>
                  <a:sym typeface="Arial" panose="020B0604020202020204"/>
                </a:rPr>
                <a:t>unpeng 920</a:t>
              </a:r>
              <a:endParaRPr lang="zh-CN" altLang="en-US" sz="900" dirty="0"/>
            </a:p>
          </p:txBody>
        </p:sp>
      </p:grpSp>
      <p:grpSp>
        <p:nvGrpSpPr>
          <p:cNvPr id="31" name="组合 30"/>
          <p:cNvGrpSpPr/>
          <p:nvPr/>
        </p:nvGrpSpPr>
        <p:grpSpPr>
          <a:xfrm>
            <a:off x="1901620" y="5331681"/>
            <a:ext cx="507227" cy="230832"/>
            <a:chOff x="2535492" y="5888167"/>
            <a:chExt cx="676303" cy="307776"/>
          </a:xfrm>
        </p:grpSpPr>
        <p:sp>
          <p:nvSpPr>
            <p:cNvPr id="5" name="矩形"/>
            <p:cNvSpPr/>
            <p:nvPr/>
          </p:nvSpPr>
          <p:spPr>
            <a:xfrm>
              <a:off x="2535492" y="5929681"/>
              <a:ext cx="180000" cy="179178"/>
            </a:xfrm>
            <a:prstGeom prst="rect">
              <a:avLst/>
            </a:prstGeom>
            <a:solidFill>
              <a:srgbClr val="B5B5B5"/>
            </a:solidFill>
            <a:ln w="12700">
              <a:miter lim="400000"/>
            </a:ln>
          </p:spPr>
          <p:txBody>
            <a:bodyPr lIns="53564" tIns="53564" rIns="53564" bIns="53564" anchor="ctr"/>
            <a:lstStyle/>
            <a:p>
              <a:pPr>
                <a:defRPr sz="3000" b="0">
                  <a:solidFill>
                    <a:srgbClr val="C7000B"/>
                  </a:solidFill>
                  <a:latin typeface="+mn-lt"/>
                  <a:ea typeface="+mn-ea"/>
                  <a:cs typeface="+mn-cs"/>
                  <a:sym typeface="Helvetica Neue" panose="020B0604020202020204"/>
                </a:defRPr>
              </a:pPr>
              <a:endParaRPr sz="2399" dirty="0">
                <a:latin typeface="宋体" panose="02010600030101010101" pitchFamily="2" charset="-122"/>
                <a:cs typeface="Arial" panose="020B0604020202020204" pitchFamily="34" charset="0"/>
              </a:endParaRPr>
            </a:p>
          </p:txBody>
        </p:sp>
        <p:sp>
          <p:nvSpPr>
            <p:cNvPr id="30" name="文本框 29"/>
            <p:cNvSpPr txBox="1"/>
            <p:nvPr/>
          </p:nvSpPr>
          <p:spPr>
            <a:xfrm>
              <a:off x="2657797" y="5888167"/>
              <a:ext cx="553998" cy="307776"/>
            </a:xfrm>
            <a:prstGeom prst="rect">
              <a:avLst/>
            </a:prstGeom>
            <a:noFill/>
          </p:spPr>
          <p:txBody>
            <a:bodyPr wrap="none" rtlCol="0">
              <a:spAutoFit/>
            </a:bodyPr>
            <a:lstStyle/>
            <a:p>
              <a:r>
                <a:rPr lang="en-US" altLang="zh-CN" sz="900" dirty="0">
                  <a:latin typeface="宋体" panose="02010600030101010101" pitchFamily="2" charset="-122"/>
                  <a:cs typeface="Arial" panose="020B0604020202020204" pitchFamily="34" charset="0"/>
                </a:rPr>
                <a:t>6148</a:t>
              </a:r>
              <a:endParaRPr lang="zh-CN" altLang="en-US" sz="900" dirty="0"/>
            </a:p>
          </p:txBody>
        </p:sp>
      </p:grpSp>
      <p:sp>
        <p:nvSpPr>
          <p:cNvPr id="33" name="文本框 32"/>
          <p:cNvSpPr txBox="1"/>
          <p:nvPr/>
        </p:nvSpPr>
        <p:spPr>
          <a:xfrm>
            <a:off x="5256139" y="2608975"/>
            <a:ext cx="3264407" cy="1872806"/>
          </a:xfrm>
          <a:prstGeom prst="rect">
            <a:avLst/>
          </a:prstGeom>
          <a:solidFill>
            <a:schemeClr val="bg1">
              <a:lumMod val="95000"/>
            </a:schemeClr>
          </a:solidFill>
          <a:ln w="9525" algn="ctr">
            <a:noFill/>
            <a:miter lim="800000"/>
            <a:headEnd/>
            <a:tailEnd/>
          </a:ln>
          <a:effectLst>
            <a:outerShdw blurRad="50800" dist="38100" dir="2700000" algn="tl" rotWithShape="0">
              <a:prstClr val="black">
                <a:alpha val="40000"/>
              </a:prstClr>
            </a:outerShdw>
          </a:effectLst>
        </p:spPr>
        <p:txBody>
          <a:bodyPr vert="horz" wrap="square" lIns="68552" tIns="34277" rIns="68552" bIns="34277" numCol="1" anchor="ctr" anchorCtr="0" compatLnSpc="1">
            <a:prstTxWarp prst="textNoShape">
              <a:avLst/>
            </a:prstTxWarp>
          </a:bodyPr>
          <a:lstStyle>
            <a:defPPr>
              <a:defRPr lang="zh-CN"/>
            </a:defPPr>
            <a:lvl1pPr marL="342748" indent="-342748">
              <a:spcBef>
                <a:spcPct val="20000"/>
              </a:spcBef>
              <a:buClr>
                <a:srgbClr val="990000"/>
              </a:buClr>
              <a:buFont typeface="Wingdings" pitchFamily="2" charset="2"/>
              <a:buChar char="Ø"/>
              <a:defRPr sz="2200" kern="0">
                <a:latin typeface="+mn-ea"/>
                <a:ea typeface="+mn-ea"/>
                <a:cs typeface="Arial" pitchFamily="34" charset="0"/>
              </a:defRPr>
            </a:lvl1pPr>
          </a:lstStyle>
          <a:p>
            <a:pPr>
              <a:lnSpc>
                <a:spcPts val="1800"/>
              </a:lnSpc>
              <a:buClrTx/>
              <a:buSzPct val="60000"/>
              <a:buFont typeface="Wingdings" panose="05000000000000000000" pitchFamily="2" charset="2"/>
              <a:buChar char="l"/>
            </a:pPr>
            <a:r>
              <a:rPr lang="en-US" altLang="zh-CN" sz="1350" dirty="0">
                <a:latin typeface="宋体" panose="02010600030101010101" pitchFamily="2" charset="-122"/>
                <a:ea typeface="宋体" panose="02010600030101010101" pitchFamily="2" charset="-122"/>
              </a:rPr>
              <a:t>8</a:t>
            </a:r>
            <a:r>
              <a:rPr lang="zh-CN" altLang="en-US" sz="1350" dirty="0">
                <a:latin typeface="宋体" panose="02010600030101010101" pitchFamily="2" charset="-122"/>
                <a:ea typeface="宋体" panose="02010600030101010101" pitchFamily="2" charset="-122"/>
              </a:rPr>
              <a:t>通道</a:t>
            </a:r>
            <a:r>
              <a:rPr lang="en-US" altLang="zh-CN" sz="1350" dirty="0">
                <a:latin typeface="宋体" panose="02010600030101010101" pitchFamily="2" charset="-122"/>
                <a:ea typeface="宋体" panose="02010600030101010101" pitchFamily="2" charset="-122"/>
              </a:rPr>
              <a:t>DDR4 </a:t>
            </a:r>
            <a:r>
              <a:rPr lang="zh-CN" altLang="en-US" sz="1350" dirty="0">
                <a:latin typeface="宋体" panose="02010600030101010101" pitchFamily="2" charset="-122"/>
                <a:ea typeface="宋体" panose="02010600030101010101" pitchFamily="2" charset="-122"/>
              </a:rPr>
              <a:t>带来</a:t>
            </a:r>
            <a:r>
              <a:rPr lang="en-US" altLang="zh-CN" sz="1350" dirty="0">
                <a:latin typeface="宋体" panose="02010600030101010101" pitchFamily="2" charset="-122"/>
                <a:ea typeface="宋体" panose="02010600030101010101" pitchFamily="2" charset="-122"/>
              </a:rPr>
              <a:t>46% </a:t>
            </a:r>
            <a:r>
              <a:rPr lang="zh-CN" altLang="en-US" sz="1350" dirty="0">
                <a:latin typeface="宋体" panose="02010600030101010101" pitchFamily="2" charset="-122"/>
                <a:ea typeface="宋体" panose="02010600030101010101" pitchFamily="2" charset="-122"/>
              </a:rPr>
              <a:t>带宽提升，同时容量也可按需提升</a:t>
            </a:r>
            <a:endParaRPr lang="en-US" altLang="zh-CN" sz="1350" dirty="0">
              <a:latin typeface="宋体" panose="02010600030101010101" pitchFamily="2" charset="-122"/>
              <a:ea typeface="宋体" panose="02010600030101010101" pitchFamily="2" charset="-122"/>
            </a:endParaRPr>
          </a:p>
          <a:p>
            <a:pPr>
              <a:lnSpc>
                <a:spcPts val="1800"/>
              </a:lnSpc>
              <a:buClrTx/>
              <a:buSzPct val="60000"/>
              <a:buFont typeface="Wingdings" panose="05000000000000000000" pitchFamily="2" charset="2"/>
              <a:buChar char="l"/>
            </a:pPr>
            <a:r>
              <a:rPr lang="zh-CN" altLang="en-US" sz="1350" dirty="0">
                <a:latin typeface="宋体" panose="02010600030101010101" pitchFamily="2" charset="-122"/>
                <a:ea typeface="宋体" panose="02010600030101010101" pitchFamily="2" charset="-122"/>
              </a:rPr>
              <a:t>延迟优化，和业界主流水平相当</a:t>
            </a:r>
            <a:r>
              <a:rPr lang="en-US" altLang="zh-CN" sz="1350" dirty="0">
                <a:latin typeface="宋体" panose="02010600030101010101" pitchFamily="2" charset="-122"/>
                <a:ea typeface="宋体" panose="02010600030101010101" pitchFamily="2" charset="-122"/>
              </a:rPr>
              <a:t>/</a:t>
            </a:r>
            <a:r>
              <a:rPr lang="zh-CN" altLang="en-US" sz="1350" dirty="0">
                <a:latin typeface="宋体" panose="02010600030101010101" pitchFamily="2" charset="-122"/>
                <a:ea typeface="宋体" panose="02010600030101010101" pitchFamily="2" charset="-122"/>
              </a:rPr>
              <a:t>更优</a:t>
            </a:r>
            <a:endParaRPr lang="en-US" altLang="zh-CN" sz="1350" dirty="0">
              <a:latin typeface="宋体" panose="02010600030101010101" pitchFamily="2" charset="-122"/>
              <a:ea typeface="宋体" panose="02010600030101010101" pitchFamily="2" charset="-122"/>
            </a:endParaRPr>
          </a:p>
          <a:p>
            <a:pPr marL="214313" lvl="1" indent="-214313">
              <a:lnSpc>
                <a:spcPts val="1800"/>
              </a:lnSpc>
              <a:spcBef>
                <a:spcPct val="20000"/>
              </a:spcBef>
              <a:buSzPct val="60000"/>
              <a:buFont typeface="Wingdings" panose="05000000000000000000" pitchFamily="2" charset="2"/>
              <a:buChar char="l"/>
              <a:defRPr/>
            </a:pPr>
            <a:r>
              <a:rPr lang="zh-CN" altLang="en-US" dirty="0">
                <a:latin typeface="宋体" panose="02010600030101010101" pitchFamily="2" charset="-122"/>
                <a:cs typeface="Arial" panose="020B0604020202020204" pitchFamily="34" charset="0"/>
                <a:sym typeface="Lucida Grande"/>
              </a:rPr>
              <a:t>完整的</a:t>
            </a:r>
            <a:r>
              <a:rPr lang="en-US" altLang="zh-CN" dirty="0">
                <a:latin typeface="宋体" panose="02010600030101010101" pitchFamily="2" charset="-122"/>
                <a:cs typeface="Arial" panose="020B0604020202020204" pitchFamily="34" charset="0"/>
                <a:sym typeface="Lucida Grande"/>
              </a:rPr>
              <a:t>Cache &amp; Memory QoS </a:t>
            </a:r>
            <a:r>
              <a:rPr lang="zh-CN" altLang="en-US" dirty="0">
                <a:latin typeface="宋体" panose="02010600030101010101" pitchFamily="2" charset="-122"/>
                <a:cs typeface="Arial" panose="020B0604020202020204" pitchFamily="34" charset="0"/>
                <a:sym typeface="Lucida Grande"/>
              </a:rPr>
              <a:t>方案（类似于</a:t>
            </a:r>
            <a:r>
              <a:rPr lang="en-US" altLang="zh-CN" dirty="0">
                <a:latin typeface="宋体" panose="02010600030101010101" pitchFamily="2" charset="-122"/>
                <a:cs typeface="Arial" panose="020B0604020202020204" pitchFamily="34" charset="0"/>
                <a:sym typeface="Lucida Grande"/>
              </a:rPr>
              <a:t>RDT</a:t>
            </a:r>
            <a:r>
              <a:rPr lang="zh-CN" altLang="en-US" dirty="0">
                <a:latin typeface="宋体" panose="02010600030101010101" pitchFamily="2" charset="-122"/>
                <a:cs typeface="Arial" panose="020B0604020202020204" pitchFamily="34" charset="0"/>
                <a:sym typeface="Lucida Grande"/>
              </a:rPr>
              <a:t>），为用户的不同业务部署带来方便</a:t>
            </a:r>
            <a:endParaRPr lang="en-US" altLang="zh-CN" dirty="0">
              <a:latin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7293542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401404"/>
            <a:ext cx="8046244" cy="485982"/>
          </a:xfrm>
        </p:spPr>
        <p:txBody>
          <a:bodyPr>
            <a:normAutofit/>
          </a:bodyPr>
          <a:lstStyle/>
          <a:p>
            <a:pPr eaLnBrk="1" hangingPunct="1"/>
            <a:r>
              <a:rPr lang="zh-CN" altLang="en-US" sz="3100" b="1" dirty="0">
                <a:solidFill>
                  <a:srgbClr val="0000FF"/>
                </a:solidFill>
                <a:latin typeface="+mj-lt"/>
                <a:ea typeface="+mj-ea"/>
              </a:rPr>
              <a:t>芯片架构</a:t>
            </a:r>
            <a:r>
              <a:rPr lang="en-US" altLang="zh-CN" sz="3100" b="1" dirty="0">
                <a:solidFill>
                  <a:srgbClr val="0000FF"/>
                </a:solidFill>
                <a:latin typeface="+mj-lt"/>
                <a:ea typeface="+mj-ea"/>
              </a:rPr>
              <a:t>– IO</a:t>
            </a:r>
            <a:r>
              <a:rPr lang="zh-CN" altLang="en-US" sz="3100" b="1" dirty="0">
                <a:solidFill>
                  <a:srgbClr val="0000FF"/>
                </a:solidFill>
                <a:latin typeface="+mj-lt"/>
                <a:ea typeface="+mj-ea"/>
              </a:rPr>
              <a:t>子系统</a:t>
            </a:r>
          </a:p>
        </p:txBody>
      </p:sp>
      <p:sp>
        <p:nvSpPr>
          <p:cNvPr id="5" name="文本占位符 4"/>
          <p:cNvSpPr>
            <a:spLocks noGrp="1"/>
          </p:cNvSpPr>
          <p:nvPr>
            <p:ph type="body" sz="quarter" idx="10"/>
          </p:nvPr>
        </p:nvSpPr>
        <p:spPr>
          <a:xfrm>
            <a:off x="548585" y="1643063"/>
            <a:ext cx="3147136" cy="3659854"/>
          </a:xfrm>
        </p:spPr>
        <p:txBody>
          <a:bodyPr/>
          <a:lstStyle/>
          <a:p>
            <a:pPr>
              <a:spcBef>
                <a:spcPts val="0"/>
              </a:spcBef>
              <a:buSzPct val="60000"/>
            </a:pPr>
            <a:r>
              <a:rPr lang="zh-CN" altLang="en-US" sz="1350" dirty="0"/>
              <a:t>丰富的</a:t>
            </a:r>
            <a:r>
              <a:rPr lang="en-US" altLang="zh-CN" sz="1350" dirty="0"/>
              <a:t>IO</a:t>
            </a:r>
            <a:r>
              <a:rPr lang="zh-CN" altLang="en-US" sz="1350" dirty="0"/>
              <a:t>，</a:t>
            </a:r>
            <a:r>
              <a:rPr lang="en-US" altLang="zh-CN" sz="1350" dirty="0"/>
              <a:t>PCIE</a:t>
            </a:r>
            <a:r>
              <a:rPr lang="zh-CN" altLang="en-US" sz="1350" dirty="0"/>
              <a:t>化设计。</a:t>
            </a:r>
            <a:endParaRPr lang="en-US" altLang="zh-CN" sz="1350" dirty="0"/>
          </a:p>
          <a:p>
            <a:pPr>
              <a:spcBef>
                <a:spcPts val="0"/>
              </a:spcBef>
              <a:buSzPct val="60000"/>
            </a:pPr>
            <a:r>
              <a:rPr lang="zh-CN" altLang="en-US" sz="1350" dirty="0"/>
              <a:t>各子系统 </a:t>
            </a:r>
            <a:r>
              <a:rPr lang="en-US" altLang="zh-CN" sz="1350" dirty="0"/>
              <a:t>PCIE</a:t>
            </a:r>
            <a:r>
              <a:rPr lang="zh-CN" altLang="en-US" sz="1350" dirty="0"/>
              <a:t>（含</a:t>
            </a:r>
            <a:r>
              <a:rPr lang="en-US" altLang="zh-CN" sz="1350" dirty="0"/>
              <a:t>CCIX</a:t>
            </a:r>
            <a:r>
              <a:rPr lang="zh-CN" altLang="en-US" sz="1350" dirty="0"/>
              <a:t>），</a:t>
            </a:r>
            <a:r>
              <a:rPr lang="en-US" altLang="zh-CN" sz="1350" dirty="0"/>
              <a:t>Hydra</a:t>
            </a:r>
            <a:r>
              <a:rPr lang="zh-CN" altLang="en-US" sz="1350" dirty="0"/>
              <a:t>（多片互联），</a:t>
            </a:r>
            <a:r>
              <a:rPr lang="en-US" altLang="zh-CN" sz="1350" dirty="0"/>
              <a:t>Network</a:t>
            </a:r>
            <a:r>
              <a:rPr lang="zh-CN" altLang="en-US" sz="1350" dirty="0"/>
              <a:t>，</a:t>
            </a:r>
            <a:r>
              <a:rPr lang="en-US" altLang="zh-CN" sz="1350" dirty="0"/>
              <a:t>Storage</a:t>
            </a:r>
            <a:r>
              <a:rPr lang="zh-CN" altLang="en-US" sz="1350" dirty="0"/>
              <a:t>，</a:t>
            </a:r>
            <a:r>
              <a:rPr lang="en-US" altLang="zh-CN" sz="1350" dirty="0"/>
              <a:t>HAC</a:t>
            </a:r>
            <a:r>
              <a:rPr lang="zh-CN" altLang="en-US" sz="1350" dirty="0"/>
              <a:t>，</a:t>
            </a:r>
            <a:r>
              <a:rPr lang="en-US" altLang="zh-CN" sz="1350" dirty="0"/>
              <a:t>ME</a:t>
            </a:r>
            <a:r>
              <a:rPr lang="zh-CN" altLang="en-US" sz="1350" dirty="0"/>
              <a:t>。各自遵循行业标准，兼容软件接口规范，满足开源及演进要求。</a:t>
            </a:r>
            <a:endParaRPr lang="en-US" altLang="zh-CN" sz="1350" dirty="0"/>
          </a:p>
          <a:p>
            <a:pPr>
              <a:spcBef>
                <a:spcPts val="0"/>
              </a:spcBef>
            </a:pPr>
            <a:endParaRPr lang="zh-CN" altLang="en-US" dirty="0"/>
          </a:p>
        </p:txBody>
      </p:sp>
      <p:pic>
        <p:nvPicPr>
          <p:cNvPr id="29" name="图片 28"/>
          <p:cNvPicPr>
            <a:picLocks noChangeAspect="1"/>
          </p:cNvPicPr>
          <p:nvPr/>
        </p:nvPicPr>
        <p:blipFill>
          <a:blip r:embed="rId2" cstate="print"/>
          <a:stretch>
            <a:fillRect/>
          </a:stretch>
        </p:blipFill>
        <p:spPr>
          <a:xfrm>
            <a:off x="569801" y="3101203"/>
            <a:ext cx="3047234" cy="2168400"/>
          </a:xfrm>
          <a:prstGeom prst="rect">
            <a:avLst/>
          </a:prstGeom>
        </p:spPr>
      </p:pic>
      <p:graphicFrame>
        <p:nvGraphicFramePr>
          <p:cNvPr id="33" name="表格 32"/>
          <p:cNvGraphicFramePr>
            <a:graphicFrameLocks noGrp="1"/>
          </p:cNvGraphicFramePr>
          <p:nvPr/>
        </p:nvGraphicFramePr>
        <p:xfrm>
          <a:off x="3708290" y="1565672"/>
          <a:ext cx="4896888" cy="3304782"/>
        </p:xfrm>
        <a:graphic>
          <a:graphicData uri="http://schemas.openxmlformats.org/drawingml/2006/table">
            <a:tbl>
              <a:tblPr firstCol="1" bandRow="1">
                <a:tableStyleId>{5C22544A-7EE6-4342-B048-85BDC9FD1C3A}</a:tableStyleId>
              </a:tblPr>
              <a:tblGrid>
                <a:gridCol w="1153316">
                  <a:extLst>
                    <a:ext uri="{9D8B030D-6E8A-4147-A177-3AD203B41FA5}">
                      <a16:colId xmlns:a16="http://schemas.microsoft.com/office/drawing/2014/main" val="20000"/>
                    </a:ext>
                  </a:extLst>
                </a:gridCol>
                <a:gridCol w="3743572">
                  <a:extLst>
                    <a:ext uri="{9D8B030D-6E8A-4147-A177-3AD203B41FA5}">
                      <a16:colId xmlns:a16="http://schemas.microsoft.com/office/drawing/2014/main" val="20001"/>
                    </a:ext>
                  </a:extLst>
                </a:gridCol>
              </a:tblGrid>
              <a:tr h="321477">
                <a:tc>
                  <a:txBody>
                    <a:bodyPr/>
                    <a:lstStyle/>
                    <a:p>
                      <a:r>
                        <a:rPr lang="en-US" altLang="zh-CN" sz="900" dirty="0">
                          <a:solidFill>
                            <a:schemeClr val="tx1"/>
                          </a:solidFill>
                        </a:rPr>
                        <a:t>SBSA </a:t>
                      </a:r>
                      <a:endParaRPr lang="zh-CN" altLang="en-US" sz="900" dirty="0">
                        <a:solidFill>
                          <a:schemeClr val="tx1"/>
                        </a:solidFill>
                        <a:latin typeface="Arial" pitchFamily="34" charset="0"/>
                        <a:cs typeface="Arial" pitchFamily="34" charset="0"/>
                      </a:endParaRPr>
                    </a:p>
                  </a:txBody>
                  <a:tcPr marL="47144" marR="47144" marT="23579" marB="23579" anchor="ctr"/>
                </a:tc>
                <a:tc>
                  <a:txBody>
                    <a:bodyPr/>
                    <a:lstStyle/>
                    <a:p>
                      <a:r>
                        <a:rPr lang="en-US" altLang="zh-CN" sz="900" dirty="0"/>
                        <a:t>GIC:</a:t>
                      </a:r>
                      <a:r>
                        <a:rPr lang="en-US" altLang="zh-CN" sz="900" baseline="0" dirty="0"/>
                        <a:t> GICv3/v4</a:t>
                      </a:r>
                      <a:r>
                        <a:rPr lang="zh-CN" altLang="en-US" sz="900" baseline="0" dirty="0"/>
                        <a:t>；</a:t>
                      </a:r>
                      <a:r>
                        <a:rPr lang="en-US" altLang="zh-CN" sz="900" baseline="0" dirty="0"/>
                        <a:t>SMMU</a:t>
                      </a:r>
                      <a:r>
                        <a:rPr lang="zh-CN" altLang="en-US" sz="900" baseline="0" dirty="0"/>
                        <a:t>：</a:t>
                      </a:r>
                      <a:r>
                        <a:rPr lang="en-US" altLang="zh-CN" sz="900" baseline="0" dirty="0"/>
                        <a:t>SMMUv3.1</a:t>
                      </a:r>
                      <a:endParaRPr lang="en-US" altLang="zh-CN" sz="900" dirty="0"/>
                    </a:p>
                    <a:p>
                      <a:r>
                        <a:rPr lang="en-US" altLang="zh-CN" sz="900" dirty="0"/>
                        <a:t>UART/Watchdog:</a:t>
                      </a:r>
                      <a:endParaRPr lang="zh-CN" altLang="en-US" sz="900" dirty="0">
                        <a:solidFill>
                          <a:schemeClr val="tx1"/>
                        </a:solidFill>
                        <a:latin typeface="Arial" pitchFamily="34" charset="0"/>
                        <a:ea typeface="宋体" pitchFamily="2" charset="-122"/>
                        <a:cs typeface="Arial" pitchFamily="34" charset="0"/>
                      </a:endParaRPr>
                    </a:p>
                  </a:txBody>
                  <a:tcPr marL="47144" marR="47144" marT="23579" marB="23579"/>
                </a:tc>
                <a:extLst>
                  <a:ext uri="{0D108BD9-81ED-4DB2-BD59-A6C34878D82A}">
                    <a16:rowId xmlns:a16="http://schemas.microsoft.com/office/drawing/2014/main" val="10000"/>
                  </a:ext>
                </a:extLst>
              </a:tr>
              <a:tr h="321477">
                <a:tc>
                  <a:txBody>
                    <a:bodyPr/>
                    <a:lstStyle>
                      <a:defPPr>
                        <a:defRPr lang="zh-CN"/>
                      </a:defPPr>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r>
                        <a:rPr lang="en-US" altLang="zh-CN" sz="900" dirty="0">
                          <a:solidFill>
                            <a:schemeClr val="tx1"/>
                          </a:solidFill>
                        </a:rPr>
                        <a:t>PCI-E </a:t>
                      </a:r>
                      <a:endParaRPr lang="zh-CN" altLang="en-US" sz="900" dirty="0">
                        <a:solidFill>
                          <a:schemeClr val="tx1"/>
                        </a:solidFill>
                        <a:latin typeface="Arial" pitchFamily="34" charset="0"/>
                        <a:cs typeface="Arial" pitchFamily="34" charset="0"/>
                      </a:endParaRPr>
                    </a:p>
                  </a:txBody>
                  <a:tcPr marL="47144" marR="47144" marT="23579" marB="23579" anchor="ctr"/>
                </a:tc>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en-US" altLang="zh-CN" sz="900" dirty="0"/>
                        <a:t>36 lanes</a:t>
                      </a:r>
                      <a:r>
                        <a:rPr lang="en-US" altLang="zh-CN" sz="900" baseline="0" dirty="0"/>
                        <a:t> of PCIe G4.0, 20 Root ports at max, Peer2Peer, ATS/PRI, CCIX</a:t>
                      </a:r>
                      <a:endParaRPr lang="zh-CN" altLang="en-US" sz="900" dirty="0">
                        <a:solidFill>
                          <a:schemeClr val="tx1"/>
                        </a:solidFill>
                        <a:latin typeface="Arial" pitchFamily="34" charset="0"/>
                        <a:cs typeface="Arial" pitchFamily="34" charset="0"/>
                      </a:endParaRPr>
                    </a:p>
                  </a:txBody>
                  <a:tcPr marL="47144" marR="47144" marT="23579" marB="23579"/>
                </a:tc>
                <a:extLst>
                  <a:ext uri="{0D108BD9-81ED-4DB2-BD59-A6C34878D82A}">
                    <a16:rowId xmlns:a16="http://schemas.microsoft.com/office/drawing/2014/main" val="10001"/>
                  </a:ext>
                </a:extLst>
              </a:tr>
              <a:tr h="59579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900" dirty="0">
                          <a:solidFill>
                            <a:schemeClr val="tx1"/>
                          </a:solidFill>
                        </a:rPr>
                        <a:t>Networking</a:t>
                      </a:r>
                      <a:r>
                        <a:rPr lang="zh-CN" altLang="en-US" sz="900" dirty="0">
                          <a:solidFill>
                            <a:schemeClr val="tx1"/>
                          </a:solidFill>
                        </a:rPr>
                        <a:t>（</a:t>
                      </a:r>
                      <a:r>
                        <a:rPr lang="en-US" altLang="zh-CN" sz="900" dirty="0">
                          <a:solidFill>
                            <a:schemeClr val="tx1"/>
                          </a:solidFill>
                        </a:rPr>
                        <a:t>NIC</a:t>
                      </a:r>
                      <a:r>
                        <a:rPr lang="zh-CN" altLang="en-US" sz="900" dirty="0">
                          <a:solidFill>
                            <a:schemeClr val="tx1"/>
                          </a:solidFill>
                        </a:rPr>
                        <a:t>、</a:t>
                      </a:r>
                      <a:r>
                        <a:rPr lang="en-US" altLang="zh-CN" sz="900" dirty="0">
                          <a:solidFill>
                            <a:schemeClr val="tx1"/>
                          </a:solidFill>
                        </a:rPr>
                        <a:t>ROCE</a:t>
                      </a:r>
                      <a:r>
                        <a:rPr lang="zh-CN" altLang="en-US" sz="900" dirty="0">
                          <a:solidFill>
                            <a:schemeClr val="tx1"/>
                          </a:solidFill>
                        </a:rPr>
                        <a:t>）</a:t>
                      </a:r>
                      <a:endParaRPr lang="zh-CN" altLang="en-US" sz="900" dirty="0">
                        <a:solidFill>
                          <a:schemeClr val="tx1"/>
                        </a:solidFill>
                        <a:latin typeface="Arial" pitchFamily="34" charset="0"/>
                        <a:cs typeface="Arial" pitchFamily="34" charset="0"/>
                      </a:endParaRPr>
                    </a:p>
                  </a:txBody>
                  <a:tcPr marL="47144" marR="47144" marT="23579" marB="23579"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900" dirty="0"/>
                        <a:t>8 lanes</a:t>
                      </a:r>
                      <a:r>
                        <a:rPr lang="en-US" altLang="zh-CN" sz="900" baseline="0" dirty="0"/>
                        <a:t> of ETH, </a:t>
                      </a:r>
                      <a:r>
                        <a:rPr lang="en-US" altLang="zh-CN" sz="900" kern="1200" dirty="0"/>
                        <a:t>Combo MACs support 2x 100GE, 2x 50GE, 4x 25GE, 8x 10GE, 8x GE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900" kern="1200" dirty="0"/>
                        <a:t>RoCEv2/RoCEv1 with programmable DC-QCN</a:t>
                      </a:r>
                      <a:r>
                        <a:rPr lang="zh-CN" altLang="en-US" sz="900" kern="1200" dirty="0"/>
                        <a:t>， </a:t>
                      </a:r>
                      <a:r>
                        <a:rPr lang="en-US" altLang="zh-CN" sz="900" kern="1200" dirty="0"/>
                        <a:t>long/normal Atomic, SR-IOV</a:t>
                      </a:r>
                      <a:endParaRPr lang="en-US" altLang="zh-CN" sz="900" kern="1200" dirty="0">
                        <a:solidFill>
                          <a:schemeClr val="tx1"/>
                        </a:solidFill>
                        <a:latin typeface="Arial" pitchFamily="34" charset="0"/>
                        <a:ea typeface="+mn-ea"/>
                        <a:cs typeface="Arial" pitchFamily="34" charset="0"/>
                      </a:endParaRPr>
                    </a:p>
                  </a:txBody>
                  <a:tcPr marL="47144" marR="47144" marT="23579" marB="23579"/>
                </a:tc>
                <a:extLst>
                  <a:ext uri="{0D108BD9-81ED-4DB2-BD59-A6C34878D82A}">
                    <a16:rowId xmlns:a16="http://schemas.microsoft.com/office/drawing/2014/main" val="10002"/>
                  </a:ext>
                </a:extLst>
              </a:tr>
              <a:tr h="458637">
                <a:tc>
                  <a:txBody>
                    <a:bodyPr/>
                    <a:lstStyle>
                      <a:defPPr>
                        <a:defRPr lang="zh-CN"/>
                      </a:defPPr>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r>
                        <a:rPr lang="en-US" altLang="zh-CN" sz="900" dirty="0">
                          <a:solidFill>
                            <a:schemeClr val="tx1"/>
                          </a:solidFill>
                        </a:rPr>
                        <a:t>Storage IO</a:t>
                      </a:r>
                      <a:endParaRPr lang="zh-CN" altLang="en-US" sz="900" dirty="0">
                        <a:solidFill>
                          <a:schemeClr val="tx1"/>
                        </a:solidFill>
                        <a:latin typeface="Arial" pitchFamily="34" charset="0"/>
                        <a:cs typeface="Arial" pitchFamily="34" charset="0"/>
                      </a:endParaRPr>
                    </a:p>
                  </a:txBody>
                  <a:tcPr marL="47144" marR="47144" marT="23579" marB="23579" anchor="ctr"/>
                </a:tc>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en-US" altLang="zh-CN" sz="900" baseline="0" dirty="0"/>
                        <a:t>x4 USB 3.0 </a:t>
                      </a:r>
                      <a:r>
                        <a:rPr lang="en-US" altLang="zh-CN" sz="900" dirty="0"/>
                        <a:t>EHCI/UHCI</a:t>
                      </a:r>
                      <a:endParaRPr lang="en-US" altLang="zh-CN" sz="900" baseline="0" dirty="0"/>
                    </a:p>
                    <a:p>
                      <a:r>
                        <a:rPr lang="en-US" altLang="zh-CN" sz="900" baseline="0" dirty="0"/>
                        <a:t>x16 SAS 3.0(STP supported)</a:t>
                      </a:r>
                    </a:p>
                    <a:p>
                      <a:r>
                        <a:rPr lang="en-US" altLang="zh-CN" sz="900" baseline="0" dirty="0"/>
                        <a:t>x2 SATA 3.0 AHCI</a:t>
                      </a:r>
                      <a:endParaRPr lang="en-US" altLang="zh-CN" sz="900" baseline="0" dirty="0">
                        <a:solidFill>
                          <a:schemeClr val="tx1"/>
                        </a:solidFill>
                        <a:latin typeface="Arial" pitchFamily="34" charset="0"/>
                        <a:cs typeface="Arial" pitchFamily="34" charset="0"/>
                      </a:endParaRPr>
                    </a:p>
                  </a:txBody>
                  <a:tcPr marL="47144" marR="47144" marT="23579" marB="23579"/>
                </a:tc>
                <a:extLst>
                  <a:ext uri="{0D108BD9-81ED-4DB2-BD59-A6C34878D82A}">
                    <a16:rowId xmlns:a16="http://schemas.microsoft.com/office/drawing/2014/main" val="10003"/>
                  </a:ext>
                </a:extLst>
              </a:tr>
              <a:tr h="321477">
                <a:tc>
                  <a:txBody>
                    <a:bodyPr/>
                    <a:lstStyle>
                      <a:defPPr>
                        <a:defRPr lang="zh-CN"/>
                      </a:defPPr>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r>
                        <a:rPr lang="en-US" altLang="zh-CN" sz="900" dirty="0">
                          <a:solidFill>
                            <a:schemeClr val="tx1"/>
                          </a:solidFill>
                        </a:rPr>
                        <a:t>Crypto</a:t>
                      </a:r>
                      <a:r>
                        <a:rPr lang="en-US" altLang="zh-CN" sz="900" baseline="0" dirty="0">
                          <a:solidFill>
                            <a:schemeClr val="tx1"/>
                          </a:solidFill>
                        </a:rPr>
                        <a:t> Engine</a:t>
                      </a:r>
                      <a:endParaRPr lang="zh-CN" altLang="en-US" sz="900" dirty="0">
                        <a:solidFill>
                          <a:schemeClr val="tx1"/>
                        </a:solidFill>
                        <a:latin typeface="Arial" pitchFamily="34" charset="0"/>
                        <a:cs typeface="Arial" pitchFamily="34" charset="0"/>
                      </a:endParaRPr>
                    </a:p>
                  </a:txBody>
                  <a:tcPr marL="47144" marR="47144" marT="23579" marB="23579" anchor="ctr"/>
                </a:tc>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en-US" altLang="zh-CN" sz="900" dirty="0"/>
                        <a:t>AES, DES/3DES, MD5,SHA1,SHA2,HMAC, CMAC</a:t>
                      </a:r>
                      <a:r>
                        <a:rPr lang="en-US" altLang="zh-CN" sz="900" baseline="0" dirty="0"/>
                        <a:t> </a:t>
                      </a:r>
                    </a:p>
                    <a:p>
                      <a:r>
                        <a:rPr lang="en-US" altLang="zh-CN" sz="900" dirty="0"/>
                        <a:t>Up to 50Gbps</a:t>
                      </a:r>
                      <a:endParaRPr lang="zh-CN" altLang="en-US" sz="900" dirty="0">
                        <a:solidFill>
                          <a:schemeClr val="tx1"/>
                        </a:solidFill>
                        <a:latin typeface="Arial" pitchFamily="34" charset="0"/>
                        <a:cs typeface="Arial" pitchFamily="34" charset="0"/>
                      </a:endParaRPr>
                    </a:p>
                  </a:txBody>
                  <a:tcPr marL="47144" marR="47144" marT="23579" marB="23579"/>
                </a:tc>
                <a:extLst>
                  <a:ext uri="{0D108BD9-81ED-4DB2-BD59-A6C34878D82A}">
                    <a16:rowId xmlns:a16="http://schemas.microsoft.com/office/drawing/2014/main" val="10004"/>
                  </a:ext>
                </a:extLst>
              </a:tr>
              <a:tr h="458637">
                <a:tc>
                  <a:txBody>
                    <a:bodyPr/>
                    <a:lstStyle>
                      <a:defPPr>
                        <a:defRPr lang="zh-CN"/>
                      </a:defPPr>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r>
                        <a:rPr lang="en-US" altLang="zh-CN" sz="900" dirty="0">
                          <a:solidFill>
                            <a:schemeClr val="tx1"/>
                          </a:solidFill>
                        </a:rPr>
                        <a:t>Compression/</a:t>
                      </a:r>
                    </a:p>
                    <a:p>
                      <a:r>
                        <a:rPr lang="en-US" altLang="zh-CN" sz="900" dirty="0">
                          <a:solidFill>
                            <a:schemeClr val="tx1"/>
                          </a:solidFill>
                        </a:rPr>
                        <a:t>Decompression</a:t>
                      </a:r>
                      <a:endParaRPr lang="zh-CN" altLang="en-US" sz="900" dirty="0">
                        <a:solidFill>
                          <a:schemeClr val="tx1"/>
                        </a:solidFill>
                        <a:latin typeface="Arial" pitchFamily="34" charset="0"/>
                        <a:cs typeface="Arial" pitchFamily="34" charset="0"/>
                      </a:endParaRPr>
                    </a:p>
                  </a:txBody>
                  <a:tcPr marL="47144" marR="47144" marT="23579" marB="23579" anchor="ctr"/>
                </a:tc>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en-US" altLang="zh-CN" sz="900" dirty="0"/>
                        <a:t>GZIP</a:t>
                      </a:r>
                      <a:r>
                        <a:rPr lang="en-US" altLang="zh-CN" sz="900" kern="1200" dirty="0"/>
                        <a:t>, LZS, LZ4</a:t>
                      </a:r>
                    </a:p>
                    <a:p>
                      <a:r>
                        <a:rPr lang="en-US" altLang="zh-CN" sz="900" kern="1200" dirty="0"/>
                        <a:t>Up to 40Gbps(compress)/100Gbps(decompress)</a:t>
                      </a:r>
                    </a:p>
                    <a:p>
                      <a:r>
                        <a:rPr lang="en-US" altLang="zh-CN" sz="900" kern="1200" dirty="0" err="1">
                          <a:solidFill>
                            <a:schemeClr val="tx1"/>
                          </a:solidFill>
                          <a:latin typeface="Arial" pitchFamily="34" charset="0"/>
                          <a:ea typeface="+mn-ea"/>
                          <a:cs typeface="Arial" pitchFamily="34" charset="0"/>
                        </a:rPr>
                        <a:t>Statefull</a:t>
                      </a:r>
                      <a:r>
                        <a:rPr lang="en-US" altLang="zh-CN" sz="900" kern="1200" dirty="0">
                          <a:solidFill>
                            <a:schemeClr val="tx1"/>
                          </a:solidFill>
                          <a:latin typeface="Arial" pitchFamily="34" charset="0"/>
                          <a:ea typeface="+mn-ea"/>
                          <a:cs typeface="Arial" pitchFamily="34" charset="0"/>
                        </a:rPr>
                        <a:t> and stateless</a:t>
                      </a:r>
                    </a:p>
                  </a:txBody>
                  <a:tcPr marL="47144" marR="47144" marT="23579" marB="23579"/>
                </a:tc>
                <a:extLst>
                  <a:ext uri="{0D108BD9-81ED-4DB2-BD59-A6C34878D82A}">
                    <a16:rowId xmlns:a16="http://schemas.microsoft.com/office/drawing/2014/main" val="10005"/>
                  </a:ext>
                </a:extLst>
              </a:tr>
              <a:tr h="184317">
                <a:tc>
                  <a:txBody>
                    <a:bodyPr/>
                    <a:lstStyle>
                      <a:defPPr>
                        <a:defRPr lang="zh-CN"/>
                      </a:defPPr>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r>
                        <a:rPr lang="en-US" altLang="zh-CN" sz="900" dirty="0">
                          <a:solidFill>
                            <a:schemeClr val="tx1"/>
                          </a:solidFill>
                        </a:rPr>
                        <a:t>RAID</a:t>
                      </a:r>
                      <a:endParaRPr lang="zh-CN" altLang="en-US" sz="900" dirty="0">
                        <a:solidFill>
                          <a:schemeClr val="tx1"/>
                        </a:solidFill>
                        <a:latin typeface="Arial" pitchFamily="34" charset="0"/>
                        <a:cs typeface="Arial" pitchFamily="34" charset="0"/>
                      </a:endParaRPr>
                    </a:p>
                  </a:txBody>
                  <a:tcPr marL="47144" marR="47144" marT="23579" marB="23579" anchor="ctr"/>
                </a:tc>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en-US" altLang="zh-CN" sz="900" dirty="0"/>
                        <a:t>XOR/</a:t>
                      </a:r>
                      <a:r>
                        <a:rPr lang="en-US" altLang="zh-CN" sz="900" baseline="0" dirty="0"/>
                        <a:t>PQ/EC/in-line DIF acceleration</a:t>
                      </a:r>
                      <a:endParaRPr lang="zh-CN" altLang="en-US" sz="900" dirty="0">
                        <a:solidFill>
                          <a:schemeClr val="tx1"/>
                        </a:solidFill>
                        <a:latin typeface="Arial" pitchFamily="34" charset="0"/>
                        <a:cs typeface="Arial" pitchFamily="34" charset="0"/>
                      </a:endParaRPr>
                    </a:p>
                  </a:txBody>
                  <a:tcPr marL="47144" marR="47144" marT="23579" marB="23579"/>
                </a:tc>
                <a:extLst>
                  <a:ext uri="{0D108BD9-81ED-4DB2-BD59-A6C34878D82A}">
                    <a16:rowId xmlns:a16="http://schemas.microsoft.com/office/drawing/2014/main" val="10006"/>
                  </a:ext>
                </a:extLst>
              </a:tr>
              <a:tr h="321477">
                <a:tc>
                  <a:txBody>
                    <a:bodyPr/>
                    <a:lstStyle>
                      <a:defPPr>
                        <a:defRPr lang="zh-CN"/>
                      </a:defPPr>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r>
                        <a:rPr lang="en-US" altLang="zh-CN" sz="900" dirty="0">
                          <a:solidFill>
                            <a:schemeClr val="tx1"/>
                          </a:solidFill>
                        </a:rPr>
                        <a:t>ME</a:t>
                      </a:r>
                      <a:r>
                        <a:rPr lang="zh-CN" altLang="en-US" sz="900" dirty="0">
                          <a:solidFill>
                            <a:schemeClr val="tx1"/>
                          </a:solidFill>
                        </a:rPr>
                        <a:t>（</a:t>
                      </a:r>
                      <a:r>
                        <a:rPr lang="en-US" altLang="zh-CN" sz="900" dirty="0">
                          <a:solidFill>
                            <a:schemeClr val="tx1"/>
                          </a:solidFill>
                        </a:rPr>
                        <a:t>IMU</a:t>
                      </a:r>
                      <a:r>
                        <a:rPr lang="zh-CN" altLang="en-US" sz="900" dirty="0">
                          <a:solidFill>
                            <a:schemeClr val="tx1"/>
                          </a:solidFill>
                        </a:rPr>
                        <a:t>）</a:t>
                      </a:r>
                      <a:endParaRPr lang="zh-CN" altLang="en-US" sz="900" dirty="0">
                        <a:solidFill>
                          <a:schemeClr val="tx1"/>
                        </a:solidFill>
                        <a:latin typeface="Arial" pitchFamily="34" charset="0"/>
                        <a:cs typeface="Arial" pitchFamily="34" charset="0"/>
                      </a:endParaRPr>
                    </a:p>
                  </a:txBody>
                  <a:tcPr marL="47144" marR="47144" marT="23579" marB="23579" anchor="ctr"/>
                </a:tc>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en-US" altLang="zh-CN" sz="900" dirty="0"/>
                        <a:t>Isolated management </a:t>
                      </a:r>
                      <a:r>
                        <a:rPr lang="en-US" altLang="zh-CN" sz="900" baseline="0" dirty="0"/>
                        <a:t>subsystem. C</a:t>
                      </a:r>
                      <a:r>
                        <a:rPr lang="en-US" altLang="zh-CN" sz="900" dirty="0"/>
                        <a:t>o-works with BMC and provides firmware configuration of the server chip</a:t>
                      </a:r>
                      <a:endParaRPr lang="zh-CN" altLang="en-US" sz="900" dirty="0">
                        <a:solidFill>
                          <a:schemeClr val="tx1"/>
                        </a:solidFill>
                        <a:latin typeface="Arial" pitchFamily="34" charset="0"/>
                        <a:cs typeface="Arial" pitchFamily="34" charset="0"/>
                      </a:endParaRPr>
                    </a:p>
                  </a:txBody>
                  <a:tcPr marL="47144" marR="47144" marT="23579" marB="23579"/>
                </a:tc>
                <a:extLst>
                  <a:ext uri="{0D108BD9-81ED-4DB2-BD59-A6C34878D82A}">
                    <a16:rowId xmlns:a16="http://schemas.microsoft.com/office/drawing/2014/main" val="10007"/>
                  </a:ext>
                </a:extLst>
              </a:tr>
              <a:tr h="321477">
                <a:tc>
                  <a:txBody>
                    <a:bodyPr/>
                    <a:lstStyle>
                      <a:defPPr>
                        <a:defRPr lang="zh-CN"/>
                      </a:defPPr>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r>
                        <a:rPr lang="en-US" altLang="zh-CN" sz="900" dirty="0">
                          <a:solidFill>
                            <a:schemeClr val="tx1"/>
                          </a:solidFill>
                        </a:rPr>
                        <a:t>Scale up</a:t>
                      </a:r>
                      <a:endParaRPr lang="zh-CN" altLang="en-US" sz="900" dirty="0">
                        <a:solidFill>
                          <a:schemeClr val="tx1"/>
                        </a:solidFill>
                        <a:latin typeface="Arial" pitchFamily="34" charset="0"/>
                        <a:cs typeface="Arial" pitchFamily="34" charset="0"/>
                      </a:endParaRPr>
                    </a:p>
                  </a:txBody>
                  <a:tcPr marL="47144" marR="47144" marT="23579" marB="23579" anchor="ctr"/>
                </a:tc>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fr-FR" altLang="zh-CN" sz="900" kern="1200" baseline="0" dirty="0"/>
                        <a:t>Coherent SMP interface for 2P/4P </a:t>
                      </a:r>
                    </a:p>
                    <a:p>
                      <a:r>
                        <a:rPr lang="en-US" altLang="zh-CN" sz="900" kern="1200" baseline="0" dirty="0"/>
                        <a:t>Up to 240Gbps per port</a:t>
                      </a:r>
                      <a:endParaRPr lang="zh-CN" altLang="en-US" sz="900" kern="1200" baseline="0" dirty="0">
                        <a:solidFill>
                          <a:schemeClr val="tx1"/>
                        </a:solidFill>
                        <a:latin typeface="Arial" pitchFamily="34" charset="0"/>
                        <a:ea typeface="+mn-ea"/>
                        <a:cs typeface="Arial" pitchFamily="34" charset="0"/>
                      </a:endParaRPr>
                    </a:p>
                  </a:txBody>
                  <a:tcPr marL="47144" marR="47144" marT="23579" marB="23579"/>
                </a:tc>
                <a:extLst>
                  <a:ext uri="{0D108BD9-81ED-4DB2-BD59-A6C34878D82A}">
                    <a16:rowId xmlns:a16="http://schemas.microsoft.com/office/drawing/2014/main" val="10008"/>
                  </a:ext>
                </a:extLst>
              </a:tr>
            </a:tbl>
          </a:graphicData>
        </a:graphic>
      </p:graphicFrame>
      <p:grpSp>
        <p:nvGrpSpPr>
          <p:cNvPr id="3" name="组合 2"/>
          <p:cNvGrpSpPr/>
          <p:nvPr/>
        </p:nvGrpSpPr>
        <p:grpSpPr>
          <a:xfrm>
            <a:off x="3708290" y="4808792"/>
            <a:ext cx="4489535" cy="775865"/>
            <a:chOff x="2627857" y="5246555"/>
            <a:chExt cx="5986046" cy="1034487"/>
          </a:xfrm>
        </p:grpSpPr>
        <p:pic>
          <p:nvPicPr>
            <p:cNvPr id="36" name="图片 35">
              <a:extLst>
                <a:ext uri="{FF2B5EF4-FFF2-40B4-BE49-F238E27FC236}">
                  <a16:creationId xmlns:a16="http://schemas.microsoft.com/office/drawing/2014/main" id="{A1269F35-3A24-2641-BD60-CBB0B5D850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2990099" y="5464882"/>
              <a:ext cx="1034487" cy="597834"/>
            </a:xfrm>
            <a:prstGeom prst="rect">
              <a:avLst/>
            </a:prstGeom>
          </p:spPr>
        </p:pic>
        <p:pic>
          <p:nvPicPr>
            <p:cNvPr id="37" name="图片 36">
              <a:extLst>
                <a:ext uri="{FF2B5EF4-FFF2-40B4-BE49-F238E27FC236}">
                  <a16:creationId xmlns:a16="http://schemas.microsoft.com/office/drawing/2014/main" id="{055E9994-F45B-7D40-BE10-2BA59A13D47A}"/>
                </a:ext>
              </a:extLst>
            </p:cNvPr>
            <p:cNvPicPr>
              <a:picLocks noChangeAspect="1"/>
            </p:cNvPicPr>
            <p:nvPr/>
          </p:nvPicPr>
          <p:blipFill>
            <a:blip r:embed="rId4"/>
            <a:stretch>
              <a:fillRect/>
            </a:stretch>
          </p:blipFill>
          <p:spPr>
            <a:xfrm>
              <a:off x="2627857" y="5439540"/>
              <a:ext cx="539514" cy="675219"/>
            </a:xfrm>
            <a:prstGeom prst="rect">
              <a:avLst/>
            </a:prstGeom>
          </p:spPr>
        </p:pic>
        <p:grpSp>
          <p:nvGrpSpPr>
            <p:cNvPr id="39" name="组合 38">
              <a:extLst>
                <a:ext uri="{FF2B5EF4-FFF2-40B4-BE49-F238E27FC236}">
                  <a16:creationId xmlns:a16="http://schemas.microsoft.com/office/drawing/2014/main" id="{19F9C0DE-ECD3-FB43-8802-D3F20FDA5BDB}"/>
                </a:ext>
              </a:extLst>
            </p:cNvPr>
            <p:cNvGrpSpPr/>
            <p:nvPr/>
          </p:nvGrpSpPr>
          <p:grpSpPr>
            <a:xfrm>
              <a:off x="5919071" y="5480629"/>
              <a:ext cx="1014952" cy="739307"/>
              <a:chOff x="7177879" y="3235451"/>
              <a:chExt cx="2841655" cy="3051750"/>
            </a:xfrm>
          </p:grpSpPr>
          <p:sp>
            <p:nvSpPr>
              <p:cNvPr id="49" name="南桥"/>
              <p:cNvSpPr txBox="1"/>
              <p:nvPr/>
            </p:nvSpPr>
            <p:spPr>
              <a:xfrm>
                <a:off x="7368452" y="5024485"/>
                <a:ext cx="2460514" cy="1262716"/>
              </a:xfrm>
              <a:prstGeom prst="rect">
                <a:avLst/>
              </a:prstGeom>
              <a:ln w="12700">
                <a:miter lim="400000"/>
              </a:ln>
            </p:spPr>
            <p:txBody>
              <a:bodyPr lIns="53564" tIns="53564" rIns="53564" bIns="53564" anchor="ctr">
                <a:spAutoFit/>
              </a:bodyPr>
              <a:lstStyle/>
              <a:p>
                <a:pPr algn="ctr">
                  <a:buNone/>
                </a:pPr>
                <a:r>
                  <a:rPr lang="zh-CN" altLang="en-US" sz="788" dirty="0">
                    <a:latin typeface="宋体" panose="02010600030101010101" pitchFamily="2" charset="-122"/>
                    <a:cs typeface="Arial" panose="020B0604020202020204" pitchFamily="34" charset="0"/>
                  </a:rPr>
                  <a:t>南桥</a:t>
                </a:r>
              </a:p>
            </p:txBody>
          </p:sp>
          <p:pic>
            <p:nvPicPr>
              <p:cNvPr id="50" name="图像" descr="图像"/>
              <p:cNvPicPr>
                <a:picLocks noChangeAspect="1"/>
              </p:cNvPicPr>
              <p:nvPr/>
            </p:nvPicPr>
            <p:blipFill rotWithShape="1">
              <a:blip r:embed="rId5"/>
              <a:srcRect l="27792" t="38821" r="24603" b="43434"/>
              <a:stretch/>
            </p:blipFill>
            <p:spPr>
              <a:xfrm>
                <a:off x="7177879" y="3235451"/>
                <a:ext cx="2841655" cy="1821951"/>
              </a:xfrm>
              <a:prstGeom prst="rect">
                <a:avLst/>
              </a:prstGeom>
              <a:ln w="12700">
                <a:miter lim="400000"/>
                <a:headEnd/>
                <a:tailEnd/>
              </a:ln>
            </p:spPr>
          </p:pic>
        </p:grpSp>
        <p:grpSp>
          <p:nvGrpSpPr>
            <p:cNvPr id="41" name="组合 40">
              <a:extLst>
                <a:ext uri="{FF2B5EF4-FFF2-40B4-BE49-F238E27FC236}">
                  <a16:creationId xmlns:a16="http://schemas.microsoft.com/office/drawing/2014/main" id="{2644900A-2573-6246-A866-C7F86A4F3A0C}"/>
                </a:ext>
              </a:extLst>
            </p:cNvPr>
            <p:cNvGrpSpPr/>
            <p:nvPr/>
          </p:nvGrpSpPr>
          <p:grpSpPr>
            <a:xfrm>
              <a:off x="3565713" y="5476506"/>
              <a:ext cx="1705469" cy="752635"/>
              <a:chOff x="320306" y="3218429"/>
              <a:chExt cx="4774964" cy="3106768"/>
            </a:xfrm>
          </p:grpSpPr>
          <p:sp>
            <p:nvSpPr>
              <p:cNvPr id="47" name="RoCE 网卡"/>
              <p:cNvSpPr txBox="1"/>
              <p:nvPr/>
            </p:nvSpPr>
            <p:spPr>
              <a:xfrm>
                <a:off x="320306" y="5062480"/>
                <a:ext cx="4774964" cy="1262717"/>
              </a:xfrm>
              <a:prstGeom prst="rect">
                <a:avLst/>
              </a:prstGeom>
              <a:ln w="12700">
                <a:miter lim="400000"/>
              </a:ln>
            </p:spPr>
            <p:txBody>
              <a:bodyPr wrap="square" lIns="53564" tIns="53564" rIns="53564" bIns="53564" anchor="ctr">
                <a:spAutoFit/>
              </a:bodyPr>
              <a:lstStyle/>
              <a:p>
                <a:pPr algn="ctr">
                  <a:buNone/>
                </a:pPr>
                <a:r>
                  <a:rPr lang="en-US" altLang="zh-CN" sz="788" dirty="0">
                    <a:latin typeface="宋体" panose="02010600030101010101" pitchFamily="2" charset="-122"/>
                    <a:cs typeface="Arial" panose="020B0604020202020204" pitchFamily="34" charset="0"/>
                  </a:rPr>
                  <a:t>RoCE </a:t>
                </a:r>
                <a:r>
                  <a:rPr lang="zh-CN" altLang="en-US" sz="788" dirty="0">
                    <a:latin typeface="宋体" panose="02010600030101010101" pitchFamily="2" charset="-122"/>
                    <a:cs typeface="Arial" panose="020B0604020202020204" pitchFamily="34" charset="0"/>
                  </a:rPr>
                  <a:t>网卡</a:t>
                </a:r>
              </a:p>
            </p:txBody>
          </p:sp>
          <p:pic>
            <p:nvPicPr>
              <p:cNvPr id="48" name="图片 47">
                <a:extLst>
                  <a:ext uri="{FF2B5EF4-FFF2-40B4-BE49-F238E27FC236}">
                    <a16:creationId xmlns:a16="http://schemas.microsoft.com/office/drawing/2014/main" id="{CC567946-5E3F-9D4F-894F-96E25E96B95E}"/>
                  </a:ext>
                </a:extLst>
              </p:cNvPr>
              <p:cNvPicPr>
                <a:picLocks noChangeAspect="1"/>
              </p:cNvPicPr>
              <p:nvPr/>
            </p:nvPicPr>
            <p:blipFill>
              <a:blip r:embed="rId6"/>
              <a:stretch>
                <a:fillRect/>
              </a:stretch>
            </p:blipFill>
            <p:spPr>
              <a:xfrm>
                <a:off x="916392" y="3218429"/>
                <a:ext cx="3759177" cy="1855995"/>
              </a:xfrm>
              <a:prstGeom prst="rect">
                <a:avLst/>
              </a:prstGeom>
            </p:spPr>
          </p:pic>
        </p:grpSp>
        <p:grpSp>
          <p:nvGrpSpPr>
            <p:cNvPr id="42" name="组合 41">
              <a:extLst>
                <a:ext uri="{FF2B5EF4-FFF2-40B4-BE49-F238E27FC236}">
                  <a16:creationId xmlns:a16="http://schemas.microsoft.com/office/drawing/2014/main" id="{2CC8D4BF-85EA-2145-AF76-8B939F2FAD98}"/>
                </a:ext>
              </a:extLst>
            </p:cNvPr>
            <p:cNvGrpSpPr/>
            <p:nvPr/>
          </p:nvGrpSpPr>
          <p:grpSpPr>
            <a:xfrm>
              <a:off x="4796734" y="5477458"/>
              <a:ext cx="1468633" cy="757263"/>
              <a:chOff x="3940271" y="3222361"/>
              <a:chExt cx="4111872" cy="3125868"/>
            </a:xfrm>
          </p:grpSpPr>
          <p:sp>
            <p:nvSpPr>
              <p:cNvPr id="45" name="SAS 控制器"/>
              <p:cNvSpPr txBox="1"/>
              <p:nvPr/>
            </p:nvSpPr>
            <p:spPr>
              <a:xfrm>
                <a:off x="3940271" y="4858245"/>
                <a:ext cx="4111872" cy="1489984"/>
              </a:xfrm>
              <a:prstGeom prst="rect">
                <a:avLst/>
              </a:prstGeom>
              <a:ln w="12700">
                <a:miter lim="400000"/>
              </a:ln>
            </p:spPr>
            <p:txBody>
              <a:bodyPr wrap="square" lIns="53564" tIns="53564" rIns="53564" bIns="53564" anchor="ctr">
                <a:spAutoFit/>
              </a:bodyPr>
              <a:lstStyle/>
              <a:p>
                <a:pPr algn="ctr">
                  <a:lnSpc>
                    <a:spcPct val="150000"/>
                  </a:lnSpc>
                  <a:buNone/>
                </a:pPr>
                <a:r>
                  <a:rPr lang="en-US" altLang="zh-CN" sz="788" dirty="0">
                    <a:latin typeface="宋体" panose="02010600030101010101" pitchFamily="2" charset="-122"/>
                    <a:cs typeface="Arial" panose="020B0604020202020204" pitchFamily="34" charset="0"/>
                  </a:rPr>
                  <a:t>SAS </a:t>
                </a:r>
                <a:r>
                  <a:rPr lang="zh-CN" altLang="en-US" sz="788" dirty="0">
                    <a:latin typeface="宋体" panose="02010600030101010101" pitchFamily="2" charset="-122"/>
                    <a:cs typeface="Arial" panose="020B0604020202020204" pitchFamily="34" charset="0"/>
                  </a:rPr>
                  <a:t>控制器</a:t>
                </a:r>
                <a:endParaRPr lang="en-US" altLang="zh-CN" sz="788" dirty="0">
                  <a:latin typeface="宋体" panose="02010600030101010101" pitchFamily="2" charset="-122"/>
                  <a:cs typeface="Arial" panose="020B0604020202020204" pitchFamily="34" charset="0"/>
                </a:endParaRPr>
              </a:p>
            </p:txBody>
          </p:sp>
          <p:pic>
            <p:nvPicPr>
              <p:cNvPr id="46" name="图片 45">
                <a:extLst>
                  <a:ext uri="{FF2B5EF4-FFF2-40B4-BE49-F238E27FC236}">
                    <a16:creationId xmlns:a16="http://schemas.microsoft.com/office/drawing/2014/main" id="{220A87ED-0257-1340-94BE-D269B86B7690}"/>
                  </a:ext>
                </a:extLst>
              </p:cNvPr>
              <p:cNvPicPr>
                <a:picLocks noChangeAspect="1"/>
              </p:cNvPicPr>
              <p:nvPr/>
            </p:nvPicPr>
            <p:blipFill>
              <a:blip r:embed="rId7"/>
              <a:stretch>
                <a:fillRect/>
              </a:stretch>
            </p:blipFill>
            <p:spPr>
              <a:xfrm>
                <a:off x="4728965" y="3222361"/>
                <a:ext cx="2398639" cy="1848131"/>
              </a:xfrm>
              <a:prstGeom prst="rect">
                <a:avLst/>
              </a:prstGeom>
            </p:spPr>
          </p:pic>
        </p:grpSp>
        <p:pic>
          <p:nvPicPr>
            <p:cNvPr id="43" name="图片 42">
              <a:extLst>
                <a:ext uri="{FF2B5EF4-FFF2-40B4-BE49-F238E27FC236}">
                  <a16:creationId xmlns:a16="http://schemas.microsoft.com/office/drawing/2014/main" id="{7962200A-5BF9-184E-9754-08ECD958880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10280" y="5496873"/>
              <a:ext cx="604186" cy="408892"/>
            </a:xfrm>
            <a:prstGeom prst="rect">
              <a:avLst/>
            </a:prstGeom>
          </p:spPr>
        </p:pic>
        <p:sp>
          <p:nvSpPr>
            <p:cNvPr id="44" name="南桥"/>
            <p:cNvSpPr txBox="1"/>
            <p:nvPr/>
          </p:nvSpPr>
          <p:spPr>
            <a:xfrm>
              <a:off x="6875710" y="5906831"/>
              <a:ext cx="878820" cy="305901"/>
            </a:xfrm>
            <a:prstGeom prst="rect">
              <a:avLst/>
            </a:prstGeom>
            <a:ln w="12700">
              <a:miter lim="400000"/>
            </a:ln>
          </p:spPr>
          <p:txBody>
            <a:bodyPr lIns="53564" tIns="53564" rIns="53564" bIns="53564" anchor="ctr">
              <a:spAutoFit/>
            </a:bodyPr>
            <a:lstStyle/>
            <a:p>
              <a:pPr algn="ctr">
                <a:buNone/>
              </a:pPr>
              <a:r>
                <a:rPr lang="en-US" altLang="zh-CN" sz="788" dirty="0">
                  <a:latin typeface="宋体" panose="02010600030101010101" pitchFamily="2" charset="-122"/>
                  <a:cs typeface="Arial" panose="020B0604020202020204" pitchFamily="34" charset="0"/>
                </a:rPr>
                <a:t>CPU</a:t>
              </a:r>
              <a:endParaRPr lang="zh-CN" altLang="en-US" sz="788" dirty="0">
                <a:latin typeface="宋体" panose="02010600030101010101" pitchFamily="2" charset="-122"/>
                <a:cs typeface="Arial" panose="020B0604020202020204" pitchFamily="34" charset="0"/>
              </a:endParaRPr>
            </a:p>
          </p:txBody>
        </p:sp>
        <p:sp>
          <p:nvSpPr>
            <p:cNvPr id="51" name="南桥"/>
            <p:cNvSpPr txBox="1"/>
            <p:nvPr/>
          </p:nvSpPr>
          <p:spPr>
            <a:xfrm>
              <a:off x="7735083" y="5905322"/>
              <a:ext cx="878820" cy="305901"/>
            </a:xfrm>
            <a:prstGeom prst="rect">
              <a:avLst/>
            </a:prstGeom>
            <a:ln w="12700">
              <a:miter lim="400000"/>
            </a:ln>
          </p:spPr>
          <p:txBody>
            <a:bodyPr lIns="53564" tIns="53564" rIns="53564" bIns="53564" anchor="ctr">
              <a:spAutoFit/>
            </a:bodyPr>
            <a:lstStyle/>
            <a:p>
              <a:pPr algn="ctr">
                <a:buNone/>
              </a:pPr>
              <a:r>
                <a:rPr lang="en-US" altLang="zh-CN" sz="788" dirty="0">
                  <a:latin typeface="宋体" panose="02010600030101010101" pitchFamily="2" charset="-122"/>
                  <a:cs typeface="Arial" panose="020B0604020202020204" pitchFamily="34" charset="0"/>
                </a:rPr>
                <a:t>QAT</a:t>
              </a:r>
              <a:endParaRPr lang="zh-CN" altLang="en-US" sz="788" dirty="0">
                <a:latin typeface="宋体" panose="02010600030101010101" pitchFamily="2" charset="-122"/>
                <a:cs typeface="Arial" panose="020B0604020202020204" pitchFamily="34" charset="0"/>
              </a:endParaRPr>
            </a:p>
          </p:txBody>
        </p:sp>
        <p:pic>
          <p:nvPicPr>
            <p:cNvPr id="15" name="图片 14"/>
            <p:cNvPicPr>
              <a:picLocks noChangeAspect="1"/>
            </p:cNvPicPr>
            <p:nvPr/>
          </p:nvPicPr>
          <p:blipFill>
            <a:blip r:embed="rId9"/>
            <a:stretch>
              <a:fillRect/>
            </a:stretch>
          </p:blipFill>
          <p:spPr>
            <a:xfrm>
              <a:off x="7791993" y="5462735"/>
              <a:ext cx="684368" cy="540928"/>
            </a:xfrm>
            <a:prstGeom prst="rect">
              <a:avLst/>
            </a:prstGeom>
          </p:spPr>
        </p:pic>
      </p:grpSp>
    </p:spTree>
    <p:extLst>
      <p:ext uri="{BB962C8B-B14F-4D97-AF65-F5344CB8AC3E}">
        <p14:creationId xmlns:p14="http://schemas.microsoft.com/office/powerpoint/2010/main" val="33306474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800440" y="2784227"/>
            <a:ext cx="184682" cy="299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6" tIns="45708" rIns="91416" bIns="45708" numCol="1" anchor="ctr" anchorCtr="0" compatLnSpc="1">
            <a:prstTxWarp prst="textNoShape">
              <a:avLst/>
            </a:prstTxWarp>
            <a:spAutoFit/>
          </a:bodyPr>
          <a:lstStyle/>
          <a:p>
            <a:endParaRPr lang="en-US" sz="1349" dirty="0">
              <a:latin typeface="宋体" panose="02010600030101010101" pitchFamily="2" charset="-122"/>
            </a:endParaRPr>
          </a:p>
        </p:txBody>
      </p:sp>
      <p:sp>
        <p:nvSpPr>
          <p:cNvPr id="6" name="Rectangle 2"/>
          <p:cNvSpPr>
            <a:spLocks noChangeArrowheads="1"/>
          </p:cNvSpPr>
          <p:nvPr/>
        </p:nvSpPr>
        <p:spPr bwMode="auto">
          <a:xfrm>
            <a:off x="540603" y="1263336"/>
            <a:ext cx="184682" cy="299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6" tIns="45708" rIns="91416" bIns="45708" numCol="1" anchor="ctr" anchorCtr="0" compatLnSpc="1">
            <a:prstTxWarp prst="textNoShape">
              <a:avLst/>
            </a:prstTxWarp>
            <a:spAutoFit/>
          </a:bodyPr>
          <a:lstStyle/>
          <a:p>
            <a:endParaRPr lang="en-US" sz="1349" dirty="0">
              <a:latin typeface="宋体" panose="02010600030101010101" pitchFamily="2" charset="-122"/>
            </a:endParaRPr>
          </a:p>
        </p:txBody>
      </p:sp>
      <p:graphicFrame>
        <p:nvGraphicFramePr>
          <p:cNvPr id="8" name="对象 7"/>
          <p:cNvGraphicFramePr>
            <a:graphicFrameLocks noChangeAspect="1"/>
          </p:cNvGraphicFramePr>
          <p:nvPr/>
        </p:nvGraphicFramePr>
        <p:xfrm>
          <a:off x="540603" y="1702825"/>
          <a:ext cx="5025808" cy="3452351"/>
        </p:xfrm>
        <a:graphic>
          <a:graphicData uri="http://schemas.openxmlformats.org/presentationml/2006/ole">
            <mc:AlternateContent xmlns:mc="http://schemas.openxmlformats.org/markup-compatibility/2006">
              <mc:Choice xmlns:v="urn:schemas-microsoft-com:vml" Requires="v">
                <p:oleObj name="Visio" r:id="rId2" imgW="6772275" imgH="4648295" progId="Visio.Drawing.15">
                  <p:embed/>
                </p:oleObj>
              </mc:Choice>
              <mc:Fallback>
                <p:oleObj name="Visio" r:id="rId2" imgW="6772275" imgH="4648295" progId="Visio.Drawing.15">
                  <p:embed/>
                  <p:pic>
                    <p:nvPicPr>
                      <p:cNvPr id="8" name="对象 7"/>
                      <p:cNvPicPr>
                        <a:picLocks noChangeAspect="1" noChangeArrowheads="1"/>
                      </p:cNvPicPr>
                      <p:nvPr/>
                    </p:nvPicPr>
                    <p:blipFill>
                      <a:blip r:embed="rId3"/>
                      <a:srcRect/>
                      <a:stretch>
                        <a:fillRect/>
                      </a:stretch>
                    </p:blipFill>
                    <p:spPr bwMode="auto">
                      <a:xfrm>
                        <a:off x="540603" y="1702825"/>
                        <a:ext cx="5025808" cy="3452351"/>
                      </a:xfrm>
                      <a:prstGeom prst="rect">
                        <a:avLst/>
                      </a:prstGeom>
                      <a:noFill/>
                    </p:spPr>
                  </p:pic>
                </p:oleObj>
              </mc:Fallback>
            </mc:AlternateContent>
          </a:graphicData>
        </a:graphic>
      </p:graphicFrame>
      <p:sp>
        <p:nvSpPr>
          <p:cNvPr id="9" name="文本框 8"/>
          <p:cNvSpPr txBox="1"/>
          <p:nvPr/>
        </p:nvSpPr>
        <p:spPr>
          <a:xfrm>
            <a:off x="5643562" y="1732381"/>
            <a:ext cx="2951561" cy="3416320"/>
          </a:xfrm>
          <a:prstGeom prst="rect">
            <a:avLst/>
          </a:prstGeom>
          <a:noFill/>
        </p:spPr>
        <p:txBody>
          <a:bodyPr wrap="square" rtlCol="0">
            <a:spAutoFit/>
          </a:bodyPr>
          <a:lstStyle/>
          <a:p>
            <a:r>
              <a:rPr lang="zh-CN" altLang="en-US" sz="1200" dirty="0">
                <a:latin typeface="宋体" panose="02010600030101010101" pitchFamily="2" charset="-122"/>
              </a:rPr>
              <a:t>系统安全：支持</a:t>
            </a:r>
            <a:r>
              <a:rPr lang="zh-CN" altLang="en-US" sz="1200" dirty="0">
                <a:solidFill>
                  <a:srgbClr val="1F85C3"/>
                </a:solidFill>
                <a:latin typeface="宋体" panose="02010600030101010101" pitchFamily="2" charset="-122"/>
              </a:rPr>
              <a:t>安全启动</a:t>
            </a:r>
            <a:r>
              <a:rPr lang="zh-CN" altLang="en-US" sz="1200" dirty="0">
                <a:latin typeface="宋体" panose="02010600030101010101" pitchFamily="2" charset="-122"/>
              </a:rPr>
              <a:t>，以及保证系统在</a:t>
            </a:r>
            <a:r>
              <a:rPr lang="zh-CN" altLang="en-US" sz="1200" dirty="0">
                <a:solidFill>
                  <a:srgbClr val="1F85C3"/>
                </a:solidFill>
                <a:latin typeface="宋体" panose="02010600030101010101" pitchFamily="2" charset="-122"/>
              </a:rPr>
              <a:t>可信环境</a:t>
            </a:r>
            <a:r>
              <a:rPr lang="zh-CN" altLang="en-US" sz="1200" dirty="0">
                <a:latin typeface="宋体" panose="02010600030101010101" pitchFamily="2" charset="-122"/>
              </a:rPr>
              <a:t>内运行的一套软硬件方案。该方案由</a:t>
            </a:r>
            <a:r>
              <a:rPr lang="en-US" altLang="zh-CN" sz="1200" dirty="0">
                <a:solidFill>
                  <a:srgbClr val="1F85C3"/>
                </a:solidFill>
                <a:latin typeface="宋体" panose="02010600030101010101" pitchFamily="2" charset="-122"/>
              </a:rPr>
              <a:t>Secure Boot</a:t>
            </a:r>
            <a:r>
              <a:rPr lang="zh-CN" altLang="en-US" sz="1200" dirty="0">
                <a:latin typeface="宋体" panose="02010600030101010101" pitchFamily="2" charset="-122"/>
              </a:rPr>
              <a:t>技术和</a:t>
            </a:r>
            <a:r>
              <a:rPr lang="en-US" altLang="zh-CN" sz="1200" dirty="0">
                <a:latin typeface="宋体" panose="02010600030101010101" pitchFamily="2" charset="-122"/>
              </a:rPr>
              <a:t>ARM</a:t>
            </a:r>
            <a:r>
              <a:rPr lang="zh-CN" altLang="en-US" sz="1200" dirty="0">
                <a:latin typeface="宋体" panose="02010600030101010101" pitchFamily="2" charset="-122"/>
              </a:rPr>
              <a:t>架构中的</a:t>
            </a:r>
            <a:r>
              <a:rPr lang="en-US" altLang="zh-CN" sz="1200" dirty="0">
                <a:latin typeface="宋体" panose="02010600030101010101" pitchFamily="2" charset="-122"/>
              </a:rPr>
              <a:t>Trust Zone</a:t>
            </a:r>
            <a:r>
              <a:rPr lang="zh-CN" altLang="en-US" sz="1200" dirty="0">
                <a:latin typeface="宋体" panose="02010600030101010101" pitchFamily="2" charset="-122"/>
              </a:rPr>
              <a:t>技术结合而成。</a:t>
            </a:r>
            <a:endParaRPr lang="en-US" altLang="zh-CN" sz="1200" dirty="0">
              <a:latin typeface="宋体" panose="02010600030101010101" pitchFamily="2" charset="-122"/>
            </a:endParaRPr>
          </a:p>
          <a:p>
            <a:endParaRPr lang="en-US" altLang="zh-CN" sz="1200" dirty="0">
              <a:latin typeface="宋体" panose="02010600030101010101" pitchFamily="2" charset="-122"/>
            </a:endParaRPr>
          </a:p>
          <a:p>
            <a:r>
              <a:rPr lang="en-US" altLang="zh-CN" sz="1200" dirty="0">
                <a:latin typeface="宋体" panose="02010600030101010101" pitchFamily="2" charset="-122"/>
              </a:rPr>
              <a:t>IMU</a:t>
            </a:r>
            <a:r>
              <a:rPr lang="zh-CN" altLang="en-US" sz="1200" dirty="0">
                <a:latin typeface="宋体" panose="02010600030101010101" pitchFamily="2" charset="-122"/>
              </a:rPr>
              <a:t>（</a:t>
            </a:r>
            <a:r>
              <a:rPr lang="en-US" altLang="zh-CN" sz="1200" dirty="0">
                <a:latin typeface="宋体" panose="02010600030101010101" pitchFamily="2" charset="-122"/>
              </a:rPr>
              <a:t>Intelligent Management Unit</a:t>
            </a:r>
            <a:r>
              <a:rPr lang="zh-CN" altLang="en-US" sz="1200" dirty="0">
                <a:latin typeface="宋体" panose="02010600030101010101" pitchFamily="2" charset="-122"/>
              </a:rPr>
              <a:t>）是</a:t>
            </a:r>
            <a:r>
              <a:rPr lang="en-US" altLang="zh-CN" sz="1200" dirty="0">
                <a:latin typeface="宋体" panose="02010600030101010101" pitchFamily="2" charset="-122"/>
              </a:rPr>
              <a:t>Hi162x</a:t>
            </a:r>
            <a:r>
              <a:rPr lang="zh-CN" altLang="en-US" sz="1200" dirty="0">
                <a:latin typeface="宋体" panose="02010600030101010101" pitchFamily="2" charset="-122"/>
              </a:rPr>
              <a:t>芯片内部的智能管理单元，完善</a:t>
            </a:r>
            <a:r>
              <a:rPr lang="en-US" altLang="zh-CN" sz="1200" dirty="0">
                <a:latin typeface="宋体" panose="02010600030101010101" pitchFamily="2" charset="-122"/>
              </a:rPr>
              <a:t>ARM</a:t>
            </a:r>
            <a:r>
              <a:rPr lang="zh-CN" altLang="en-US" sz="1200" dirty="0">
                <a:latin typeface="宋体" panose="02010600030101010101" pitchFamily="2" charset="-122"/>
              </a:rPr>
              <a:t>节点在数据中心的管理和控制，未来数据中心设备管理要求统一、智能和协同，遵循管理系统集中决策</a:t>
            </a:r>
            <a:r>
              <a:rPr lang="en-US" altLang="zh-CN" sz="1200" dirty="0">
                <a:latin typeface="宋体" panose="02010600030101010101" pitchFamily="2" charset="-122"/>
              </a:rPr>
              <a:t>+</a:t>
            </a:r>
            <a:r>
              <a:rPr lang="zh-CN" altLang="en-US" sz="1200" dirty="0">
                <a:latin typeface="宋体" panose="02010600030101010101" pitchFamily="2" charset="-122"/>
              </a:rPr>
              <a:t>节点执行监控，按照设备节点模型统一管理。</a:t>
            </a:r>
          </a:p>
          <a:p>
            <a:endParaRPr lang="zh-CN" altLang="en-US" sz="1200" dirty="0">
              <a:latin typeface="宋体" panose="02010600030101010101" pitchFamily="2" charset="-122"/>
            </a:endParaRPr>
          </a:p>
          <a:p>
            <a:r>
              <a:rPr lang="en-US" altLang="zh-CN" sz="1200" dirty="0">
                <a:latin typeface="宋体" panose="02010600030101010101" pitchFamily="2" charset="-122"/>
              </a:rPr>
              <a:t>IMU</a:t>
            </a:r>
            <a:r>
              <a:rPr lang="zh-CN" altLang="en-US" sz="1200" dirty="0">
                <a:latin typeface="宋体" panose="02010600030101010101" pitchFamily="2" charset="-122"/>
              </a:rPr>
              <a:t>作为数据中心的管理末端，协同</a:t>
            </a:r>
            <a:r>
              <a:rPr lang="en-US" altLang="zh-CN" sz="1200" dirty="0">
                <a:latin typeface="宋体" panose="02010600030101010101" pitchFamily="2" charset="-122"/>
              </a:rPr>
              <a:t>BMC</a:t>
            </a:r>
            <a:r>
              <a:rPr lang="zh-CN" altLang="en-US" sz="1200" dirty="0">
                <a:latin typeface="宋体" panose="02010600030101010101" pitchFamily="2" charset="-122"/>
              </a:rPr>
              <a:t>，完成数据中心的节点执行监控。</a:t>
            </a:r>
          </a:p>
          <a:p>
            <a:endParaRPr lang="zh-CN" altLang="en-US" sz="1200" dirty="0">
              <a:latin typeface="宋体" panose="02010600030101010101" pitchFamily="2" charset="-122"/>
            </a:endParaRPr>
          </a:p>
          <a:p>
            <a:r>
              <a:rPr lang="en-US" altLang="zh-CN" sz="1200" dirty="0">
                <a:latin typeface="宋体" panose="02010600030101010101" pitchFamily="2" charset="-122"/>
              </a:rPr>
              <a:t>IMU</a:t>
            </a:r>
            <a:r>
              <a:rPr lang="zh-CN" altLang="en-US" sz="1200" dirty="0">
                <a:latin typeface="宋体" panose="02010600030101010101" pitchFamily="2" charset="-122"/>
              </a:rPr>
              <a:t>可以覆盖的功能：</a:t>
            </a:r>
            <a:r>
              <a:rPr lang="en-US" altLang="zh-CN" sz="1200" dirty="0">
                <a:latin typeface="宋体" panose="02010600030101010101" pitchFamily="2" charset="-122"/>
              </a:rPr>
              <a:t>RAS</a:t>
            </a:r>
            <a:r>
              <a:rPr lang="zh-CN" altLang="en-US" sz="1200" dirty="0">
                <a:latin typeface="宋体" panose="02010600030101010101" pitchFamily="2" charset="-122"/>
              </a:rPr>
              <a:t>故障预处理以及错误记录上报、安全信任根、能效管理、芯片内部管理。</a:t>
            </a:r>
            <a:endParaRPr lang="en-US" sz="1200" dirty="0">
              <a:latin typeface="宋体" panose="02010600030101010101" pitchFamily="2" charset="-122"/>
            </a:endParaRPr>
          </a:p>
        </p:txBody>
      </p:sp>
      <p:sp>
        <p:nvSpPr>
          <p:cNvPr id="11" name="标题 1"/>
          <p:cNvSpPr>
            <a:spLocks noGrp="1"/>
          </p:cNvSpPr>
          <p:nvPr>
            <p:ph type="title"/>
          </p:nvPr>
        </p:nvSpPr>
        <p:spPr>
          <a:xfrm>
            <a:off x="630212" y="404664"/>
            <a:ext cx="8046244" cy="485982"/>
          </a:xfrm>
        </p:spPr>
        <p:txBody>
          <a:bodyPr>
            <a:normAutofit/>
          </a:bodyPr>
          <a:lstStyle/>
          <a:p>
            <a:pPr eaLnBrk="1" hangingPunct="1"/>
            <a:r>
              <a:rPr lang="zh-CN" altLang="en-US" sz="3100" b="1" dirty="0">
                <a:solidFill>
                  <a:srgbClr val="0000FF"/>
                </a:solidFill>
                <a:latin typeface="+mj-lt"/>
                <a:ea typeface="+mj-ea"/>
              </a:rPr>
              <a:t>芯片架构</a:t>
            </a:r>
            <a:r>
              <a:rPr lang="en-US" altLang="zh-CN" sz="3100" b="1" dirty="0">
                <a:solidFill>
                  <a:srgbClr val="0000FF"/>
                </a:solidFill>
                <a:latin typeface="+mj-lt"/>
                <a:ea typeface="+mj-ea"/>
              </a:rPr>
              <a:t>– </a:t>
            </a:r>
            <a:r>
              <a:rPr lang="zh-CN" altLang="en-US" sz="3100" b="1" dirty="0">
                <a:solidFill>
                  <a:srgbClr val="0000FF"/>
                </a:solidFill>
                <a:latin typeface="+mj-lt"/>
                <a:ea typeface="+mj-ea"/>
              </a:rPr>
              <a:t>系统安全</a:t>
            </a:r>
            <a:r>
              <a:rPr lang="en-US" altLang="zh-CN" sz="3100" b="1" dirty="0">
                <a:solidFill>
                  <a:srgbClr val="0000FF"/>
                </a:solidFill>
                <a:latin typeface="+mj-lt"/>
                <a:ea typeface="+mj-ea"/>
              </a:rPr>
              <a:t>&amp;IMU</a:t>
            </a:r>
            <a:endParaRPr lang="zh-CN" altLang="en-US" sz="3100" b="1" dirty="0">
              <a:solidFill>
                <a:srgbClr val="0000FF"/>
              </a:solidFill>
              <a:latin typeface="+mj-lt"/>
              <a:ea typeface="+mj-ea"/>
            </a:endParaRPr>
          </a:p>
        </p:txBody>
      </p:sp>
    </p:spTree>
    <p:extLst>
      <p:ext uri="{BB962C8B-B14F-4D97-AF65-F5344CB8AC3E}">
        <p14:creationId xmlns:p14="http://schemas.microsoft.com/office/powerpoint/2010/main" val="3447795855"/>
      </p:ext>
    </p:extLst>
  </p:cSld>
  <p:clrMapOvr>
    <a:masterClrMapping/>
  </p:clrMapOvr>
  <mc:AlternateContent xmlns:mc="http://schemas.openxmlformats.org/markup-compatibility/2006" xmlns:p14="http://schemas.microsoft.com/office/powerpoint/2010/main">
    <mc:Choice Requires="p14">
      <p:transition spd="med" p14:dur="700" advClick="0" advTm="8000">
        <p:fade/>
      </p:transition>
    </mc:Choice>
    <mc:Fallback xmlns="">
      <p:transition spd="med" advClick="0" advTm="8000">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11560" y="404664"/>
            <a:ext cx="8046244" cy="485982"/>
          </a:xfrm>
        </p:spPr>
        <p:txBody>
          <a:bodyPr>
            <a:normAutofit/>
          </a:bodyPr>
          <a:lstStyle/>
          <a:p>
            <a:pPr eaLnBrk="1" hangingPunct="1"/>
            <a:r>
              <a:rPr lang="zh-CN" altLang="zh-CN" sz="3100" b="1" dirty="0">
                <a:solidFill>
                  <a:srgbClr val="0000FF"/>
                </a:solidFill>
                <a:latin typeface="+mj-lt"/>
                <a:ea typeface="+mj-ea"/>
              </a:rPr>
              <a:t>鲲鹏</a:t>
            </a:r>
            <a:r>
              <a:rPr lang="en-US" altLang="zh-CN" sz="3100" b="1" dirty="0">
                <a:solidFill>
                  <a:srgbClr val="0000FF"/>
                </a:solidFill>
                <a:latin typeface="+mj-lt"/>
                <a:ea typeface="+mj-ea"/>
              </a:rPr>
              <a:t>920</a:t>
            </a:r>
            <a:r>
              <a:rPr lang="zh-CN" altLang="zh-CN" sz="3100" b="1" dirty="0">
                <a:solidFill>
                  <a:srgbClr val="0000FF"/>
                </a:solidFill>
                <a:latin typeface="+mj-lt"/>
                <a:ea typeface="+mj-ea"/>
              </a:rPr>
              <a:t>系列</a:t>
            </a:r>
            <a:r>
              <a:rPr lang="zh-CN" altLang="en-US" sz="3100" b="1" dirty="0">
                <a:solidFill>
                  <a:srgbClr val="0000FF"/>
                </a:solidFill>
                <a:latin typeface="+mj-lt"/>
                <a:ea typeface="+mj-ea"/>
              </a:rPr>
              <a:t>芯片</a:t>
            </a:r>
            <a:r>
              <a:rPr lang="en-US" altLang="zh-CN" sz="3100" b="1" dirty="0">
                <a:solidFill>
                  <a:srgbClr val="0000FF"/>
                </a:solidFill>
                <a:latin typeface="+mj-lt"/>
                <a:ea typeface="+mj-ea"/>
              </a:rPr>
              <a:t>——</a:t>
            </a:r>
            <a:r>
              <a:rPr lang="zh-CN" altLang="zh-CN" sz="3100" b="1" dirty="0">
                <a:solidFill>
                  <a:srgbClr val="0000FF"/>
                </a:solidFill>
                <a:latin typeface="+mj-lt"/>
                <a:ea typeface="+mj-ea"/>
              </a:rPr>
              <a:t>加速器引擎功能</a:t>
            </a:r>
            <a:r>
              <a:rPr lang="en-US" altLang="zh-CN" sz="3100" b="1" dirty="0">
                <a:solidFill>
                  <a:srgbClr val="0000FF"/>
                </a:solidFill>
                <a:latin typeface="+mj-lt"/>
                <a:ea typeface="+mj-ea"/>
              </a:rPr>
              <a:t> (1)</a:t>
            </a:r>
            <a:endParaRPr lang="zh-CN" altLang="en-US" sz="3100" b="1" dirty="0">
              <a:solidFill>
                <a:srgbClr val="0000FF"/>
              </a:solidFill>
              <a:latin typeface="+mj-lt"/>
              <a:ea typeface="+mj-ea"/>
            </a:endParaRPr>
          </a:p>
        </p:txBody>
      </p:sp>
      <p:graphicFrame>
        <p:nvGraphicFramePr>
          <p:cNvPr id="4" name="表格 3"/>
          <p:cNvGraphicFramePr>
            <a:graphicFrameLocks noGrp="1"/>
          </p:cNvGraphicFramePr>
          <p:nvPr/>
        </p:nvGraphicFramePr>
        <p:xfrm>
          <a:off x="548878" y="1809546"/>
          <a:ext cx="8046245" cy="3263600"/>
        </p:xfrm>
        <a:graphic>
          <a:graphicData uri="http://schemas.openxmlformats.org/drawingml/2006/table">
            <a:tbl>
              <a:tblPr firstRow="1" bandRow="1">
                <a:tableStyleId>{912C8C85-51F0-491E-9774-3900AFEF0FD7}</a:tableStyleId>
              </a:tblPr>
              <a:tblGrid>
                <a:gridCol w="815930">
                  <a:extLst>
                    <a:ext uri="{9D8B030D-6E8A-4147-A177-3AD203B41FA5}">
                      <a16:colId xmlns:a16="http://schemas.microsoft.com/office/drawing/2014/main" val="20000"/>
                    </a:ext>
                  </a:extLst>
                </a:gridCol>
                <a:gridCol w="560861">
                  <a:extLst>
                    <a:ext uri="{9D8B030D-6E8A-4147-A177-3AD203B41FA5}">
                      <a16:colId xmlns:a16="http://schemas.microsoft.com/office/drawing/2014/main" val="20001"/>
                    </a:ext>
                  </a:extLst>
                </a:gridCol>
                <a:gridCol w="6669454">
                  <a:extLst>
                    <a:ext uri="{9D8B030D-6E8A-4147-A177-3AD203B41FA5}">
                      <a16:colId xmlns:a16="http://schemas.microsoft.com/office/drawing/2014/main" val="20002"/>
                    </a:ext>
                  </a:extLst>
                </a:gridCol>
              </a:tblGrid>
              <a:tr h="357870">
                <a:tc>
                  <a:txBody>
                    <a:bodyPr/>
                    <a:lstStyle>
                      <a:lvl1pPr marL="0" algn="l" defTabSz="914400" rtl="0" eaLnBrk="1" latinLnBrk="0" hangingPunct="1">
                        <a:defRPr sz="1800" b="1" kern="1200">
                          <a:solidFill>
                            <a:schemeClr val="lt1"/>
                          </a:solidFill>
                          <a:latin typeface="FrutigerNext LT Medium"/>
                          <a:ea typeface="华文细黑"/>
                          <a:cs typeface="宋体"/>
                        </a:defRPr>
                      </a:lvl1pPr>
                      <a:lvl2pPr marL="457200" algn="l" defTabSz="914400" rtl="0" eaLnBrk="1" latinLnBrk="0" hangingPunct="1">
                        <a:defRPr sz="1800" b="1" kern="1200">
                          <a:solidFill>
                            <a:schemeClr val="lt1"/>
                          </a:solidFill>
                          <a:latin typeface="FrutigerNext LT Medium"/>
                          <a:ea typeface="华文细黑"/>
                          <a:cs typeface="宋体"/>
                        </a:defRPr>
                      </a:lvl2pPr>
                      <a:lvl3pPr marL="914400" algn="l" defTabSz="914400" rtl="0" eaLnBrk="1" latinLnBrk="0" hangingPunct="1">
                        <a:defRPr sz="1800" b="1" kern="1200">
                          <a:solidFill>
                            <a:schemeClr val="lt1"/>
                          </a:solidFill>
                          <a:latin typeface="FrutigerNext LT Medium"/>
                          <a:ea typeface="华文细黑"/>
                          <a:cs typeface="宋体"/>
                        </a:defRPr>
                      </a:lvl3pPr>
                      <a:lvl4pPr marL="1371600" algn="l" defTabSz="914400" rtl="0" eaLnBrk="1" latinLnBrk="0" hangingPunct="1">
                        <a:defRPr sz="1800" b="1" kern="1200">
                          <a:solidFill>
                            <a:schemeClr val="lt1"/>
                          </a:solidFill>
                          <a:latin typeface="FrutigerNext LT Medium"/>
                          <a:ea typeface="华文细黑"/>
                          <a:cs typeface="宋体"/>
                        </a:defRPr>
                      </a:lvl4pPr>
                      <a:lvl5pPr marL="1828800" algn="l" defTabSz="914400" rtl="0" eaLnBrk="1" latinLnBrk="0" hangingPunct="1">
                        <a:defRPr sz="1800" b="1" kern="1200">
                          <a:solidFill>
                            <a:schemeClr val="lt1"/>
                          </a:solidFill>
                          <a:latin typeface="FrutigerNext LT Medium"/>
                          <a:ea typeface="华文细黑"/>
                          <a:cs typeface="宋体"/>
                        </a:defRPr>
                      </a:lvl5pPr>
                      <a:lvl6pPr marL="2286000" algn="l" defTabSz="914400" rtl="0" eaLnBrk="1" latinLnBrk="0" hangingPunct="1">
                        <a:defRPr sz="1800" b="1" kern="1200">
                          <a:solidFill>
                            <a:schemeClr val="lt1"/>
                          </a:solidFill>
                          <a:latin typeface="FrutigerNext LT Medium"/>
                          <a:ea typeface="华文细黑"/>
                          <a:cs typeface="宋体"/>
                        </a:defRPr>
                      </a:lvl6pPr>
                      <a:lvl7pPr marL="2743200" algn="l" defTabSz="914400" rtl="0" eaLnBrk="1" latinLnBrk="0" hangingPunct="1">
                        <a:defRPr sz="1800" b="1" kern="1200">
                          <a:solidFill>
                            <a:schemeClr val="lt1"/>
                          </a:solidFill>
                          <a:latin typeface="FrutigerNext LT Medium"/>
                          <a:ea typeface="华文细黑"/>
                          <a:cs typeface="宋体"/>
                        </a:defRPr>
                      </a:lvl7pPr>
                      <a:lvl8pPr marL="3200400" algn="l" defTabSz="914400" rtl="0" eaLnBrk="1" latinLnBrk="0" hangingPunct="1">
                        <a:defRPr sz="1800" b="1" kern="1200">
                          <a:solidFill>
                            <a:schemeClr val="lt1"/>
                          </a:solidFill>
                          <a:latin typeface="FrutigerNext LT Medium"/>
                          <a:ea typeface="华文细黑"/>
                          <a:cs typeface="宋体"/>
                        </a:defRPr>
                      </a:lvl8pPr>
                      <a:lvl9pPr marL="3657600" algn="l" defTabSz="914400" rtl="0" eaLnBrk="1" latinLnBrk="0" hangingPunct="1">
                        <a:defRPr sz="1800" b="1" kern="1200">
                          <a:solidFill>
                            <a:schemeClr val="lt1"/>
                          </a:solidFill>
                          <a:latin typeface="FrutigerNext LT Medium"/>
                          <a:ea typeface="华文细黑"/>
                          <a:cs typeface="宋体"/>
                        </a:defRPr>
                      </a:lvl9pPr>
                    </a:lstStyle>
                    <a:p>
                      <a:pPr algn="ctr"/>
                      <a:r>
                        <a:rPr lang="zh-CN" altLang="en-US" sz="1400" baseline="0" dirty="0">
                          <a:latin typeface="宋体" panose="02010600030101010101" pitchFamily="2" charset="-122"/>
                          <a:ea typeface="宋体" panose="02010600030101010101" pitchFamily="2" charset="-122"/>
                        </a:rPr>
                        <a:t>组件</a:t>
                      </a:r>
                    </a:p>
                  </a:txBody>
                  <a:tcPr marL="66870" marR="66870" marT="33435" marB="33435" anchor="ctr">
                    <a:solidFill>
                      <a:srgbClr val="0B9CE5"/>
                    </a:solidFill>
                  </a:tcPr>
                </a:tc>
                <a:tc>
                  <a:txBody>
                    <a:bodyPr/>
                    <a:lstStyle>
                      <a:lvl1pPr marL="0" algn="l" defTabSz="914400" rtl="0" eaLnBrk="1" latinLnBrk="0" hangingPunct="1">
                        <a:defRPr sz="1800" b="1" kern="1200">
                          <a:solidFill>
                            <a:schemeClr val="lt1"/>
                          </a:solidFill>
                          <a:latin typeface="FrutigerNext LT Medium"/>
                          <a:ea typeface="华文细黑"/>
                          <a:cs typeface="宋体"/>
                        </a:defRPr>
                      </a:lvl1pPr>
                      <a:lvl2pPr marL="457200" algn="l" defTabSz="914400" rtl="0" eaLnBrk="1" latinLnBrk="0" hangingPunct="1">
                        <a:defRPr sz="1800" b="1" kern="1200">
                          <a:solidFill>
                            <a:schemeClr val="lt1"/>
                          </a:solidFill>
                          <a:latin typeface="FrutigerNext LT Medium"/>
                          <a:ea typeface="华文细黑"/>
                          <a:cs typeface="宋体"/>
                        </a:defRPr>
                      </a:lvl2pPr>
                      <a:lvl3pPr marL="914400" algn="l" defTabSz="914400" rtl="0" eaLnBrk="1" latinLnBrk="0" hangingPunct="1">
                        <a:defRPr sz="1800" b="1" kern="1200">
                          <a:solidFill>
                            <a:schemeClr val="lt1"/>
                          </a:solidFill>
                          <a:latin typeface="FrutigerNext LT Medium"/>
                          <a:ea typeface="华文细黑"/>
                          <a:cs typeface="宋体"/>
                        </a:defRPr>
                      </a:lvl3pPr>
                      <a:lvl4pPr marL="1371600" algn="l" defTabSz="914400" rtl="0" eaLnBrk="1" latinLnBrk="0" hangingPunct="1">
                        <a:defRPr sz="1800" b="1" kern="1200">
                          <a:solidFill>
                            <a:schemeClr val="lt1"/>
                          </a:solidFill>
                          <a:latin typeface="FrutigerNext LT Medium"/>
                          <a:ea typeface="华文细黑"/>
                          <a:cs typeface="宋体"/>
                        </a:defRPr>
                      </a:lvl4pPr>
                      <a:lvl5pPr marL="1828800" algn="l" defTabSz="914400" rtl="0" eaLnBrk="1" latinLnBrk="0" hangingPunct="1">
                        <a:defRPr sz="1800" b="1" kern="1200">
                          <a:solidFill>
                            <a:schemeClr val="lt1"/>
                          </a:solidFill>
                          <a:latin typeface="FrutigerNext LT Medium"/>
                          <a:ea typeface="华文细黑"/>
                          <a:cs typeface="宋体"/>
                        </a:defRPr>
                      </a:lvl5pPr>
                      <a:lvl6pPr marL="2286000" algn="l" defTabSz="914400" rtl="0" eaLnBrk="1" latinLnBrk="0" hangingPunct="1">
                        <a:defRPr sz="1800" b="1" kern="1200">
                          <a:solidFill>
                            <a:schemeClr val="lt1"/>
                          </a:solidFill>
                          <a:latin typeface="FrutigerNext LT Medium"/>
                          <a:ea typeface="华文细黑"/>
                          <a:cs typeface="宋体"/>
                        </a:defRPr>
                      </a:lvl6pPr>
                      <a:lvl7pPr marL="2743200" algn="l" defTabSz="914400" rtl="0" eaLnBrk="1" latinLnBrk="0" hangingPunct="1">
                        <a:defRPr sz="1800" b="1" kern="1200">
                          <a:solidFill>
                            <a:schemeClr val="lt1"/>
                          </a:solidFill>
                          <a:latin typeface="FrutigerNext LT Medium"/>
                          <a:ea typeface="华文细黑"/>
                          <a:cs typeface="宋体"/>
                        </a:defRPr>
                      </a:lvl7pPr>
                      <a:lvl8pPr marL="3200400" algn="l" defTabSz="914400" rtl="0" eaLnBrk="1" latinLnBrk="0" hangingPunct="1">
                        <a:defRPr sz="1800" b="1" kern="1200">
                          <a:solidFill>
                            <a:schemeClr val="lt1"/>
                          </a:solidFill>
                          <a:latin typeface="FrutigerNext LT Medium"/>
                          <a:ea typeface="华文细黑"/>
                          <a:cs typeface="宋体"/>
                        </a:defRPr>
                      </a:lvl8pPr>
                      <a:lvl9pPr marL="3657600" algn="l" defTabSz="914400" rtl="0" eaLnBrk="1" latinLnBrk="0" hangingPunct="1">
                        <a:defRPr sz="1800" b="1" kern="1200">
                          <a:solidFill>
                            <a:schemeClr val="lt1"/>
                          </a:solidFill>
                          <a:latin typeface="FrutigerNext LT Medium"/>
                          <a:ea typeface="华文细黑"/>
                          <a:cs typeface="宋体"/>
                        </a:defRPr>
                      </a:lvl9pPr>
                    </a:lstStyle>
                    <a:p>
                      <a:pPr algn="ctr"/>
                      <a:r>
                        <a:rPr lang="zh-CN" altLang="en-US" sz="1400" baseline="0" dirty="0">
                          <a:latin typeface="宋体" panose="02010600030101010101" pitchFamily="2" charset="-122"/>
                          <a:ea typeface="宋体" panose="02010600030101010101" pitchFamily="2" charset="-122"/>
                        </a:rPr>
                        <a:t>算法</a:t>
                      </a:r>
                    </a:p>
                  </a:txBody>
                  <a:tcPr marL="66870" marR="66870" marT="33435" marB="33435" anchor="ctr">
                    <a:solidFill>
                      <a:srgbClr val="0B9CE5"/>
                    </a:solidFill>
                  </a:tcPr>
                </a:tc>
                <a:tc>
                  <a:txBody>
                    <a:bodyPr/>
                    <a:lstStyle>
                      <a:lvl1pPr marL="0" algn="l" defTabSz="914400" rtl="0" eaLnBrk="1" latinLnBrk="0" hangingPunct="1">
                        <a:defRPr sz="1800" b="1" kern="1200">
                          <a:solidFill>
                            <a:schemeClr val="lt1"/>
                          </a:solidFill>
                          <a:latin typeface="FrutigerNext LT Medium"/>
                          <a:ea typeface="华文细黑"/>
                          <a:cs typeface="宋体"/>
                        </a:defRPr>
                      </a:lvl1pPr>
                      <a:lvl2pPr marL="457200" algn="l" defTabSz="914400" rtl="0" eaLnBrk="1" latinLnBrk="0" hangingPunct="1">
                        <a:defRPr sz="1800" b="1" kern="1200">
                          <a:solidFill>
                            <a:schemeClr val="lt1"/>
                          </a:solidFill>
                          <a:latin typeface="FrutigerNext LT Medium"/>
                          <a:ea typeface="华文细黑"/>
                          <a:cs typeface="宋体"/>
                        </a:defRPr>
                      </a:lvl2pPr>
                      <a:lvl3pPr marL="914400" algn="l" defTabSz="914400" rtl="0" eaLnBrk="1" latinLnBrk="0" hangingPunct="1">
                        <a:defRPr sz="1800" b="1" kern="1200">
                          <a:solidFill>
                            <a:schemeClr val="lt1"/>
                          </a:solidFill>
                          <a:latin typeface="FrutigerNext LT Medium"/>
                          <a:ea typeface="华文细黑"/>
                          <a:cs typeface="宋体"/>
                        </a:defRPr>
                      </a:lvl3pPr>
                      <a:lvl4pPr marL="1371600" algn="l" defTabSz="914400" rtl="0" eaLnBrk="1" latinLnBrk="0" hangingPunct="1">
                        <a:defRPr sz="1800" b="1" kern="1200">
                          <a:solidFill>
                            <a:schemeClr val="lt1"/>
                          </a:solidFill>
                          <a:latin typeface="FrutigerNext LT Medium"/>
                          <a:ea typeface="华文细黑"/>
                          <a:cs typeface="宋体"/>
                        </a:defRPr>
                      </a:lvl4pPr>
                      <a:lvl5pPr marL="1828800" algn="l" defTabSz="914400" rtl="0" eaLnBrk="1" latinLnBrk="0" hangingPunct="1">
                        <a:defRPr sz="1800" b="1" kern="1200">
                          <a:solidFill>
                            <a:schemeClr val="lt1"/>
                          </a:solidFill>
                          <a:latin typeface="FrutigerNext LT Medium"/>
                          <a:ea typeface="华文细黑"/>
                          <a:cs typeface="宋体"/>
                        </a:defRPr>
                      </a:lvl5pPr>
                      <a:lvl6pPr marL="2286000" algn="l" defTabSz="914400" rtl="0" eaLnBrk="1" latinLnBrk="0" hangingPunct="1">
                        <a:defRPr sz="1800" b="1" kern="1200">
                          <a:solidFill>
                            <a:schemeClr val="lt1"/>
                          </a:solidFill>
                          <a:latin typeface="FrutigerNext LT Medium"/>
                          <a:ea typeface="华文细黑"/>
                          <a:cs typeface="宋体"/>
                        </a:defRPr>
                      </a:lvl6pPr>
                      <a:lvl7pPr marL="2743200" algn="l" defTabSz="914400" rtl="0" eaLnBrk="1" latinLnBrk="0" hangingPunct="1">
                        <a:defRPr sz="1800" b="1" kern="1200">
                          <a:solidFill>
                            <a:schemeClr val="lt1"/>
                          </a:solidFill>
                          <a:latin typeface="FrutigerNext LT Medium"/>
                          <a:ea typeface="华文细黑"/>
                          <a:cs typeface="宋体"/>
                        </a:defRPr>
                      </a:lvl7pPr>
                      <a:lvl8pPr marL="3200400" algn="l" defTabSz="914400" rtl="0" eaLnBrk="1" latinLnBrk="0" hangingPunct="1">
                        <a:defRPr sz="1800" b="1" kern="1200">
                          <a:solidFill>
                            <a:schemeClr val="lt1"/>
                          </a:solidFill>
                          <a:latin typeface="FrutigerNext LT Medium"/>
                          <a:ea typeface="华文细黑"/>
                          <a:cs typeface="宋体"/>
                        </a:defRPr>
                      </a:lvl8pPr>
                      <a:lvl9pPr marL="3657600" algn="l" defTabSz="914400" rtl="0" eaLnBrk="1" latinLnBrk="0" hangingPunct="1">
                        <a:defRPr sz="1800" b="1" kern="1200">
                          <a:solidFill>
                            <a:schemeClr val="lt1"/>
                          </a:solidFill>
                          <a:latin typeface="FrutigerNext LT Medium"/>
                          <a:ea typeface="华文细黑"/>
                          <a:cs typeface="宋体"/>
                        </a:defRPr>
                      </a:lvl9pPr>
                    </a:lstStyle>
                    <a:p>
                      <a:pPr algn="ctr"/>
                      <a:r>
                        <a:rPr lang="zh-CN" altLang="en-US" sz="1400" baseline="0" dirty="0">
                          <a:latin typeface="宋体" panose="02010600030101010101" pitchFamily="2" charset="-122"/>
                          <a:ea typeface="宋体" panose="02010600030101010101" pitchFamily="2" charset="-122"/>
                        </a:rPr>
                        <a:t>规格描述</a:t>
                      </a:r>
                    </a:p>
                  </a:txBody>
                  <a:tcPr marL="66870" marR="66870" marT="33435" marB="33435" anchor="ctr">
                    <a:solidFill>
                      <a:srgbClr val="0B9CE5"/>
                    </a:solidFill>
                  </a:tcPr>
                </a:tc>
                <a:extLst>
                  <a:ext uri="{0D108BD9-81ED-4DB2-BD59-A6C34878D82A}">
                    <a16:rowId xmlns:a16="http://schemas.microsoft.com/office/drawing/2014/main" val="10000"/>
                  </a:ext>
                </a:extLst>
              </a:tr>
              <a:tr h="616367">
                <a:tc rowSpan="5">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pPr algn="ctr"/>
                      <a:r>
                        <a:rPr lang="en-US" altLang="zh-CN" sz="1100" u="none" strike="noStrike" kern="1200" baseline="0" dirty="0">
                          <a:latin typeface="宋体" panose="02010600030101010101" pitchFamily="2" charset="-122"/>
                          <a:ea typeface="宋体" panose="02010600030101010101" pitchFamily="2" charset="-122"/>
                        </a:rPr>
                        <a:t>OpenSSL</a:t>
                      </a:r>
                      <a:r>
                        <a:rPr lang="zh-CN" altLang="en-US" sz="1100" u="none" strike="noStrike" kern="1200" baseline="0" dirty="0">
                          <a:latin typeface="宋体" panose="02010600030101010101" pitchFamily="2" charset="-122"/>
                          <a:ea typeface="宋体" panose="02010600030101010101" pitchFamily="2" charset="-122"/>
                        </a:rPr>
                        <a:t>引擎库</a:t>
                      </a:r>
                      <a:endParaRPr lang="zh-CN" altLang="en-US" sz="800" baseline="0" dirty="0">
                        <a:latin typeface="宋体" panose="02010600030101010101" pitchFamily="2" charset="-122"/>
                        <a:ea typeface="宋体" panose="02010600030101010101" pitchFamily="2" charset="-122"/>
                      </a:endParaRPr>
                    </a:p>
                  </a:txBody>
                  <a:tcPr marL="66870" marR="66870" marT="33435" marB="33435" anchor="ctr"/>
                </a:tc>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r>
                        <a:rPr lang="en-US" altLang="zh-CN" sz="900" baseline="0" dirty="0">
                          <a:latin typeface="宋体" panose="02010600030101010101" pitchFamily="2" charset="-122"/>
                          <a:ea typeface="宋体" panose="02010600030101010101" pitchFamily="2" charset="-122"/>
                        </a:rPr>
                        <a:t>SM4</a:t>
                      </a:r>
                      <a:endParaRPr lang="zh-CN" altLang="en-US" sz="900" baseline="0" dirty="0">
                        <a:latin typeface="宋体" panose="02010600030101010101" pitchFamily="2" charset="-122"/>
                        <a:ea typeface="宋体" panose="02010600030101010101" pitchFamily="2" charset="-122"/>
                      </a:endParaRPr>
                    </a:p>
                  </a:txBody>
                  <a:tcPr marL="66870" marR="66870" marT="33435" marB="33435" anchor="ctr"/>
                </a:tc>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pPr>
                        <a:lnSpc>
                          <a:spcPct val="110000"/>
                        </a:lnSpc>
                      </a:pPr>
                      <a:r>
                        <a:rPr lang="zh-CN" altLang="en-US" sz="1100" baseline="0" dirty="0">
                          <a:latin typeface="宋体" panose="02010600030101010101" pitchFamily="2" charset="-122"/>
                          <a:ea typeface="宋体" panose="02010600030101010101" pitchFamily="2" charset="-122"/>
                        </a:rPr>
                        <a:t>支持</a:t>
                      </a:r>
                      <a:r>
                        <a:rPr lang="en-US" altLang="zh-CN" sz="1100" baseline="0" dirty="0">
                          <a:latin typeface="宋体" panose="02010600030101010101" pitchFamily="2" charset="-122"/>
                          <a:ea typeface="宋体" panose="02010600030101010101" pitchFamily="2" charset="-122"/>
                        </a:rPr>
                        <a:t>SM4-CBC/SM4-CTR/SM4-XTS</a:t>
                      </a:r>
                      <a:r>
                        <a:rPr lang="zh-CN" altLang="en-US" sz="1100" baseline="0" dirty="0">
                          <a:latin typeface="宋体" panose="02010600030101010101" pitchFamily="2" charset="-122"/>
                          <a:ea typeface="宋体" panose="02010600030101010101" pitchFamily="2" charset="-122"/>
                        </a:rPr>
                        <a:t>，符合</a:t>
                      </a:r>
                      <a:r>
                        <a:rPr lang="en-US" altLang="zh-CN" sz="1100" baseline="0" dirty="0">
                          <a:latin typeface="宋体" panose="02010600030101010101" pitchFamily="2" charset="-122"/>
                          <a:ea typeface="宋体" panose="02010600030101010101" pitchFamily="2" charset="-122"/>
                        </a:rPr>
                        <a:t>GM/T0002-2012</a:t>
                      </a:r>
                      <a:r>
                        <a:rPr lang="zh-CN" altLang="en-US" sz="1100" baseline="0" dirty="0">
                          <a:latin typeface="宋体" panose="02010600030101010101" pitchFamily="2" charset="-122"/>
                          <a:ea typeface="宋体" panose="02010600030101010101" pitchFamily="2" charset="-122"/>
                        </a:rPr>
                        <a:t>规范。</a:t>
                      </a:r>
                    </a:p>
                    <a:p>
                      <a:pPr>
                        <a:lnSpc>
                          <a:spcPct val="110000"/>
                        </a:lnSpc>
                      </a:pPr>
                      <a:r>
                        <a:rPr lang="zh-CN" altLang="en-US" sz="1100" baseline="0" dirty="0">
                          <a:latin typeface="宋体" panose="02010600030101010101" pitchFamily="2" charset="-122"/>
                          <a:ea typeface="宋体" panose="02010600030101010101" pitchFamily="2" charset="-122"/>
                        </a:rPr>
                        <a:t>单处理器</a:t>
                      </a:r>
                      <a:r>
                        <a:rPr lang="en-US" altLang="zh-CN" sz="1100" baseline="0" dirty="0">
                          <a:latin typeface="宋体" panose="02010600030101010101" pitchFamily="2" charset="-122"/>
                          <a:ea typeface="宋体" panose="02010600030101010101" pitchFamily="2" charset="-122"/>
                        </a:rPr>
                        <a:t>(Kunpeng 920)</a:t>
                      </a:r>
                      <a:r>
                        <a:rPr lang="zh-CN" altLang="en-US" sz="1100" baseline="0" dirty="0">
                          <a:latin typeface="宋体" panose="02010600030101010101" pitchFamily="2" charset="-122"/>
                          <a:ea typeface="宋体" panose="02010600030101010101" pitchFamily="2" charset="-122"/>
                        </a:rPr>
                        <a:t>最大带宽</a:t>
                      </a:r>
                      <a:r>
                        <a:rPr lang="en-US" altLang="zh-CN" sz="1100" baseline="0" dirty="0">
                          <a:latin typeface="宋体" panose="02010600030101010101" pitchFamily="2" charset="-122"/>
                          <a:ea typeface="宋体" panose="02010600030101010101" pitchFamily="2" charset="-122"/>
                        </a:rPr>
                        <a:t>30Gbps</a:t>
                      </a:r>
                      <a:r>
                        <a:rPr lang="zh-CN" altLang="en-US" sz="1100" baseline="0" dirty="0">
                          <a:latin typeface="宋体" panose="02010600030101010101" pitchFamily="2" charset="-122"/>
                          <a:ea typeface="宋体" panose="02010600030101010101" pitchFamily="2" charset="-122"/>
                        </a:rPr>
                        <a:t>。支持同步、异步模式。</a:t>
                      </a:r>
                    </a:p>
                  </a:txBody>
                  <a:tcPr marL="66870" marR="66870" marT="33435" marB="33435" anchor="ctr"/>
                </a:tc>
                <a:extLst>
                  <a:ext uri="{0D108BD9-81ED-4DB2-BD59-A6C34878D82A}">
                    <a16:rowId xmlns:a16="http://schemas.microsoft.com/office/drawing/2014/main" val="10001"/>
                  </a:ext>
                </a:extLst>
              </a:tr>
              <a:tr h="616367">
                <a:tc vMerge="1">
                  <a:txBody>
                    <a:bodyPr/>
                    <a:lstStyle/>
                    <a:p>
                      <a:endParaRPr lang="zh-CN" altLang="en-US" sz="1200" dirty="0">
                        <a:latin typeface="+mn-ea"/>
                        <a:ea typeface="+mn-ea"/>
                      </a:endParaRPr>
                    </a:p>
                  </a:txBody>
                  <a:tcPr/>
                </a:tc>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r>
                        <a:rPr lang="en-US" altLang="zh-CN" sz="900" baseline="0" dirty="0">
                          <a:latin typeface="宋体" panose="02010600030101010101" pitchFamily="2" charset="-122"/>
                          <a:ea typeface="宋体" panose="02010600030101010101" pitchFamily="2" charset="-122"/>
                        </a:rPr>
                        <a:t>SM3</a:t>
                      </a:r>
                      <a:endParaRPr lang="zh-CN" altLang="en-US" sz="900" baseline="0" dirty="0">
                        <a:latin typeface="宋体" panose="02010600030101010101" pitchFamily="2" charset="-122"/>
                        <a:ea typeface="宋体" panose="02010600030101010101" pitchFamily="2" charset="-122"/>
                      </a:endParaRPr>
                    </a:p>
                  </a:txBody>
                  <a:tcPr marL="66870" marR="66870" marT="33435" marB="33435" anchor="ctr"/>
                </a:tc>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pPr>
                        <a:lnSpc>
                          <a:spcPct val="110000"/>
                        </a:lnSpc>
                      </a:pPr>
                      <a:r>
                        <a:rPr lang="zh-CN" altLang="en-US" sz="1100" u="none" strike="noStrike" kern="1200" baseline="0" dirty="0">
                          <a:latin typeface="宋体" panose="02010600030101010101" pitchFamily="2" charset="-122"/>
                          <a:ea typeface="宋体" panose="02010600030101010101" pitchFamily="2" charset="-122"/>
                        </a:rPr>
                        <a:t>支持</a:t>
                      </a:r>
                      <a:r>
                        <a:rPr lang="en-US" altLang="zh-CN" sz="1100" u="none" strike="noStrike" kern="1200" baseline="0" dirty="0">
                          <a:latin typeface="宋体" panose="02010600030101010101" pitchFamily="2" charset="-122"/>
                          <a:ea typeface="宋体" panose="02010600030101010101" pitchFamily="2" charset="-122"/>
                        </a:rPr>
                        <a:t>SM3</a:t>
                      </a:r>
                      <a:r>
                        <a:rPr lang="zh-CN" altLang="en-US" sz="1100" u="none" strike="noStrike" kern="1200" baseline="0" dirty="0">
                          <a:latin typeface="宋体" panose="02010600030101010101" pitchFamily="2" charset="-122"/>
                          <a:ea typeface="宋体" panose="02010600030101010101" pitchFamily="2" charset="-122"/>
                        </a:rPr>
                        <a:t>，符合</a:t>
                      </a:r>
                      <a:r>
                        <a:rPr lang="en-US" altLang="zh-CN" sz="1100" u="none" strike="noStrike" kern="1200" baseline="0" dirty="0">
                          <a:latin typeface="宋体" panose="02010600030101010101" pitchFamily="2" charset="-122"/>
                          <a:ea typeface="宋体" panose="02010600030101010101" pitchFamily="2" charset="-122"/>
                        </a:rPr>
                        <a:t>GM/T 0004-2012</a:t>
                      </a:r>
                      <a:r>
                        <a:rPr lang="zh-CN" altLang="en-US" sz="1100" u="none" strike="noStrike" kern="1200" baseline="0" dirty="0">
                          <a:latin typeface="宋体" panose="02010600030101010101" pitchFamily="2" charset="-122"/>
                          <a:ea typeface="宋体" panose="02010600030101010101" pitchFamily="2" charset="-122"/>
                        </a:rPr>
                        <a:t>规范。</a:t>
                      </a:r>
                    </a:p>
                    <a:p>
                      <a:pPr>
                        <a:lnSpc>
                          <a:spcPct val="110000"/>
                        </a:lnSpc>
                      </a:pPr>
                      <a:r>
                        <a:rPr lang="zh-CN" altLang="en-US" sz="1100" u="none" strike="noStrike" kern="1200" baseline="0" dirty="0">
                          <a:latin typeface="宋体" panose="02010600030101010101" pitchFamily="2" charset="-122"/>
                          <a:ea typeface="宋体" panose="02010600030101010101" pitchFamily="2" charset="-122"/>
                        </a:rPr>
                        <a:t>单处理器</a:t>
                      </a:r>
                      <a:r>
                        <a:rPr lang="en-US" altLang="zh-CN" sz="1100" u="none" strike="noStrike" kern="1200" baseline="0" dirty="0">
                          <a:latin typeface="宋体" panose="02010600030101010101" pitchFamily="2" charset="-122"/>
                          <a:ea typeface="宋体" panose="02010600030101010101" pitchFamily="2" charset="-122"/>
                        </a:rPr>
                        <a:t>(Kunpeng 920)</a:t>
                      </a:r>
                      <a:r>
                        <a:rPr lang="zh-CN" altLang="en-US" sz="1100" u="none" strike="noStrike" kern="1200" baseline="0" dirty="0">
                          <a:latin typeface="宋体" panose="02010600030101010101" pitchFamily="2" charset="-122"/>
                          <a:ea typeface="宋体" panose="02010600030101010101" pitchFamily="2" charset="-122"/>
                        </a:rPr>
                        <a:t>最大带宽</a:t>
                      </a:r>
                      <a:r>
                        <a:rPr lang="en-US" altLang="zh-CN" sz="1100" u="none" strike="noStrike" kern="1200" baseline="0" dirty="0">
                          <a:latin typeface="宋体" panose="02010600030101010101" pitchFamily="2" charset="-122"/>
                          <a:ea typeface="宋体" panose="02010600030101010101" pitchFamily="2" charset="-122"/>
                        </a:rPr>
                        <a:t>60Gbps</a:t>
                      </a:r>
                      <a:r>
                        <a:rPr lang="zh-CN" altLang="en-US" sz="1100" u="none" strike="noStrike" kern="1200" baseline="0" dirty="0">
                          <a:latin typeface="宋体" panose="02010600030101010101" pitchFamily="2" charset="-122"/>
                          <a:ea typeface="宋体" panose="02010600030101010101" pitchFamily="2" charset="-122"/>
                        </a:rPr>
                        <a:t>。支持同步、异步模式。</a:t>
                      </a:r>
                    </a:p>
                  </a:txBody>
                  <a:tcPr marL="66870" marR="66870" marT="33435" marB="33435" anchor="ctr"/>
                </a:tc>
                <a:extLst>
                  <a:ext uri="{0D108BD9-81ED-4DB2-BD59-A6C34878D82A}">
                    <a16:rowId xmlns:a16="http://schemas.microsoft.com/office/drawing/2014/main" val="10002"/>
                  </a:ext>
                </a:extLst>
              </a:tr>
              <a:tr h="440262">
                <a:tc vMerge="1">
                  <a:txBody>
                    <a:bodyPr/>
                    <a:lstStyle/>
                    <a:p>
                      <a:endParaRPr lang="zh-CN" altLang="en-US" sz="1200" dirty="0">
                        <a:latin typeface="+mn-ea"/>
                        <a:ea typeface="+mn-ea"/>
                      </a:endParaRPr>
                    </a:p>
                  </a:txBody>
                  <a:tcPr/>
                </a:tc>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r>
                        <a:rPr lang="en-US" altLang="zh-CN" sz="900" baseline="0" dirty="0">
                          <a:latin typeface="宋体" panose="02010600030101010101" pitchFamily="2" charset="-122"/>
                          <a:ea typeface="宋体" panose="02010600030101010101" pitchFamily="2" charset="-122"/>
                        </a:rPr>
                        <a:t>RSA</a:t>
                      </a:r>
                      <a:endParaRPr lang="zh-CN" altLang="en-US" sz="900" baseline="0" dirty="0">
                        <a:latin typeface="宋体" panose="02010600030101010101" pitchFamily="2" charset="-122"/>
                        <a:ea typeface="宋体" panose="02010600030101010101" pitchFamily="2" charset="-122"/>
                      </a:endParaRPr>
                    </a:p>
                  </a:txBody>
                  <a:tcPr marL="66870" marR="66870" marT="33435" marB="33435" anchor="ctr"/>
                </a:tc>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pPr>
                        <a:lnSpc>
                          <a:spcPct val="110000"/>
                        </a:lnSpc>
                      </a:pPr>
                      <a:r>
                        <a:rPr lang="zh-CN" altLang="en-US" sz="1100" u="none" strike="noStrike" kern="1200" baseline="0" dirty="0">
                          <a:latin typeface="宋体" panose="02010600030101010101" pitchFamily="2" charset="-122"/>
                          <a:ea typeface="宋体" panose="02010600030101010101" pitchFamily="2" charset="-122"/>
                        </a:rPr>
                        <a:t>支持</a:t>
                      </a:r>
                      <a:r>
                        <a:rPr lang="en-US" altLang="zh-CN" sz="1100" u="none" strike="noStrike" kern="1200" baseline="0" dirty="0">
                          <a:latin typeface="宋体" panose="02010600030101010101" pitchFamily="2" charset="-122"/>
                          <a:ea typeface="宋体" panose="02010600030101010101" pitchFamily="2" charset="-122"/>
                        </a:rPr>
                        <a:t>RSA1024/RSA2048/RSA3072/RSA4096</a:t>
                      </a:r>
                      <a:r>
                        <a:rPr lang="zh-CN" altLang="en-US" sz="1100" u="none" strike="noStrike" kern="1200" baseline="0" dirty="0">
                          <a:latin typeface="宋体" panose="02010600030101010101" pitchFamily="2" charset="-122"/>
                          <a:ea typeface="宋体" panose="02010600030101010101" pitchFamily="2" charset="-122"/>
                        </a:rPr>
                        <a:t>，符合</a:t>
                      </a:r>
                      <a:r>
                        <a:rPr lang="en-US" altLang="zh-CN" sz="1100" u="none" strike="noStrike" kern="1200" baseline="0" dirty="0">
                          <a:latin typeface="宋体" panose="02010600030101010101" pitchFamily="2" charset="-122"/>
                          <a:ea typeface="宋体" panose="02010600030101010101" pitchFamily="2" charset="-122"/>
                        </a:rPr>
                        <a:t>NIST FIPS-197</a:t>
                      </a:r>
                      <a:r>
                        <a:rPr lang="zh-CN" altLang="en-US" sz="1100" u="none" strike="noStrike" kern="1200" baseline="0" dirty="0">
                          <a:latin typeface="宋体" panose="02010600030101010101" pitchFamily="2" charset="-122"/>
                          <a:ea typeface="宋体" panose="02010600030101010101" pitchFamily="2" charset="-122"/>
                        </a:rPr>
                        <a:t>标准规范。</a:t>
                      </a:r>
                    </a:p>
                    <a:p>
                      <a:pPr>
                        <a:lnSpc>
                          <a:spcPct val="110000"/>
                        </a:lnSpc>
                      </a:pPr>
                      <a:r>
                        <a:rPr lang="zh-CN" altLang="en-US" sz="1100" u="none" strike="noStrike" kern="1200" baseline="0" dirty="0">
                          <a:latin typeface="宋体" panose="02010600030101010101" pitchFamily="2" charset="-122"/>
                          <a:ea typeface="宋体" panose="02010600030101010101" pitchFamily="2" charset="-122"/>
                        </a:rPr>
                        <a:t>单处理器</a:t>
                      </a:r>
                      <a:r>
                        <a:rPr lang="en-US" altLang="zh-CN" sz="1100" u="none" strike="noStrike" kern="1200" baseline="0" dirty="0">
                          <a:latin typeface="宋体" panose="02010600030101010101" pitchFamily="2" charset="-122"/>
                          <a:ea typeface="宋体" panose="02010600030101010101" pitchFamily="2" charset="-122"/>
                        </a:rPr>
                        <a:t>(Kunpeng 920)RSA2048 sign</a:t>
                      </a:r>
                      <a:r>
                        <a:rPr lang="zh-CN" altLang="en-US" sz="1100" u="none" strike="noStrike" kern="1200" baseline="0" dirty="0">
                          <a:latin typeface="宋体" panose="02010600030101010101" pitchFamily="2" charset="-122"/>
                          <a:ea typeface="宋体" panose="02010600030101010101" pitchFamily="2" charset="-122"/>
                        </a:rPr>
                        <a:t>最大带宽</a:t>
                      </a:r>
                      <a:r>
                        <a:rPr lang="en-US" altLang="zh-CN" sz="1100" u="none" strike="noStrike" kern="1200" baseline="0" dirty="0">
                          <a:latin typeface="宋体" panose="02010600030101010101" pitchFamily="2" charset="-122"/>
                          <a:ea typeface="宋体" panose="02010600030101010101" pitchFamily="2" charset="-122"/>
                        </a:rPr>
                        <a:t>54K ops</a:t>
                      </a:r>
                      <a:r>
                        <a:rPr lang="zh-CN" altLang="en-US" sz="1100" u="none" strike="noStrike" kern="1200" baseline="0" dirty="0">
                          <a:latin typeface="宋体" panose="02010600030101010101" pitchFamily="2" charset="-122"/>
                          <a:ea typeface="宋体" panose="02010600030101010101" pitchFamily="2" charset="-122"/>
                        </a:rPr>
                        <a:t>。支持同步、异步模式。</a:t>
                      </a:r>
                      <a:endParaRPr lang="zh-CN" altLang="en-US" sz="1100" b="1" baseline="0" dirty="0">
                        <a:solidFill>
                          <a:srgbClr val="FF0000"/>
                        </a:solidFill>
                        <a:latin typeface="宋体" panose="02010600030101010101" pitchFamily="2" charset="-122"/>
                        <a:ea typeface="宋体" panose="02010600030101010101" pitchFamily="2" charset="-122"/>
                      </a:endParaRPr>
                    </a:p>
                  </a:txBody>
                  <a:tcPr marL="66870" marR="66870" marT="33435" marB="33435" anchor="ctr"/>
                </a:tc>
                <a:extLst>
                  <a:ext uri="{0D108BD9-81ED-4DB2-BD59-A6C34878D82A}">
                    <a16:rowId xmlns:a16="http://schemas.microsoft.com/office/drawing/2014/main" val="10003"/>
                  </a:ext>
                </a:extLst>
              </a:tr>
              <a:tr h="616367">
                <a:tc vMerge="1">
                  <a:txBody>
                    <a:bodyPr/>
                    <a:lstStyle/>
                    <a:p>
                      <a:endParaRPr lang="zh-CN" altLang="en-US" sz="1200" dirty="0">
                        <a:latin typeface="+mn-ea"/>
                        <a:ea typeface="+mn-ea"/>
                      </a:endParaRPr>
                    </a:p>
                  </a:txBody>
                  <a:tcPr/>
                </a:tc>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r>
                        <a:rPr lang="en-US" altLang="zh-CN" sz="900" baseline="0" dirty="0">
                          <a:latin typeface="宋体" panose="02010600030101010101" pitchFamily="2" charset="-122"/>
                          <a:ea typeface="宋体" panose="02010600030101010101" pitchFamily="2" charset="-122"/>
                        </a:rPr>
                        <a:t>DH</a:t>
                      </a:r>
                      <a:endParaRPr lang="zh-CN" altLang="en-US" sz="900" baseline="0" dirty="0">
                        <a:latin typeface="宋体" panose="02010600030101010101" pitchFamily="2" charset="-122"/>
                        <a:ea typeface="宋体" panose="02010600030101010101" pitchFamily="2" charset="-122"/>
                      </a:endParaRPr>
                    </a:p>
                  </a:txBody>
                  <a:tcPr marL="66870" marR="66870" marT="33435" marB="33435" anchor="ctr"/>
                </a:tc>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pPr>
                        <a:lnSpc>
                          <a:spcPct val="110000"/>
                        </a:lnSpc>
                      </a:pPr>
                      <a:r>
                        <a:rPr lang="zh-CN" altLang="en-US" sz="1100" u="none" strike="noStrike" kern="1200" baseline="0" dirty="0">
                          <a:latin typeface="宋体" panose="02010600030101010101" pitchFamily="2" charset="-122"/>
                          <a:ea typeface="宋体" panose="02010600030101010101" pitchFamily="2" charset="-122"/>
                        </a:rPr>
                        <a:t>支持</a:t>
                      </a:r>
                      <a:r>
                        <a:rPr lang="en-US" altLang="zh-CN" sz="1100" u="none" strike="noStrike" kern="1200" baseline="0" dirty="0">
                          <a:latin typeface="宋体" panose="02010600030101010101" pitchFamily="2" charset="-122"/>
                          <a:ea typeface="宋体" panose="02010600030101010101" pitchFamily="2" charset="-122"/>
                        </a:rPr>
                        <a:t>DH 768/1024/1536/2048/3072/4096</a:t>
                      </a:r>
                      <a:r>
                        <a:rPr lang="zh-CN" altLang="en-US" sz="1100" u="none" strike="noStrike" kern="1200" baseline="0" dirty="0">
                          <a:latin typeface="宋体" panose="02010600030101010101" pitchFamily="2" charset="-122"/>
                          <a:ea typeface="宋体" panose="02010600030101010101" pitchFamily="2" charset="-122"/>
                        </a:rPr>
                        <a:t>，符合</a:t>
                      </a:r>
                      <a:r>
                        <a:rPr lang="en-US" altLang="zh-CN" sz="1100" u="none" strike="noStrike" kern="1200" baseline="0" dirty="0">
                          <a:latin typeface="宋体" panose="02010600030101010101" pitchFamily="2" charset="-122"/>
                          <a:ea typeface="宋体" panose="02010600030101010101" pitchFamily="2" charset="-122"/>
                        </a:rPr>
                        <a:t>NIST FIPS-197</a:t>
                      </a:r>
                      <a:r>
                        <a:rPr lang="zh-CN" altLang="en-US" sz="1100" u="none" strike="noStrike" kern="1200" baseline="0" dirty="0">
                          <a:latin typeface="宋体" panose="02010600030101010101" pitchFamily="2" charset="-122"/>
                          <a:ea typeface="宋体" panose="02010600030101010101" pitchFamily="2" charset="-122"/>
                        </a:rPr>
                        <a:t>标准规范</a:t>
                      </a:r>
                    </a:p>
                    <a:p>
                      <a:pPr>
                        <a:lnSpc>
                          <a:spcPct val="110000"/>
                        </a:lnSpc>
                      </a:pPr>
                      <a:r>
                        <a:rPr lang="zh-CN" altLang="en-US" sz="1100" u="none" strike="noStrike" kern="1200" baseline="0" dirty="0">
                          <a:latin typeface="宋体" panose="02010600030101010101" pitchFamily="2" charset="-122"/>
                          <a:ea typeface="宋体" panose="02010600030101010101" pitchFamily="2" charset="-122"/>
                        </a:rPr>
                        <a:t>单处理器</a:t>
                      </a:r>
                      <a:r>
                        <a:rPr lang="en-US" altLang="zh-CN" sz="1100" u="none" strike="noStrike" kern="1200" baseline="0" dirty="0">
                          <a:latin typeface="宋体" panose="02010600030101010101" pitchFamily="2" charset="-122"/>
                          <a:ea typeface="宋体" panose="02010600030101010101" pitchFamily="2" charset="-122"/>
                        </a:rPr>
                        <a:t>(Kunpeng 920)DH768/1024/1536/2048/3072/4096 </a:t>
                      </a:r>
                      <a:r>
                        <a:rPr lang="zh-CN" altLang="en-US" sz="1100" u="none" strike="noStrike" kern="1200" baseline="0" dirty="0">
                          <a:latin typeface="宋体" panose="02010600030101010101" pitchFamily="2" charset="-122"/>
                          <a:ea typeface="宋体" panose="02010600030101010101" pitchFamily="2" charset="-122"/>
                        </a:rPr>
                        <a:t>最大带宽为</a:t>
                      </a:r>
                      <a:r>
                        <a:rPr lang="en-US" altLang="zh-CN" sz="1100" u="none" strike="noStrike" kern="1200" baseline="0" dirty="0">
                          <a:latin typeface="宋体" panose="02010600030101010101" pitchFamily="2" charset="-122"/>
                          <a:ea typeface="宋体" panose="02010600030101010101" pitchFamily="2" charset="-122"/>
                        </a:rPr>
                        <a:t>94.4/56/25.6/14/4.8/2.24kops</a:t>
                      </a:r>
                      <a:r>
                        <a:rPr lang="zh-CN" altLang="en-US" sz="1100" u="none" strike="noStrike" kern="1200" baseline="0" dirty="0">
                          <a:latin typeface="宋体" panose="02010600030101010101" pitchFamily="2" charset="-122"/>
                          <a:ea typeface="宋体" panose="02010600030101010101" pitchFamily="2" charset="-122"/>
                        </a:rPr>
                        <a:t>。</a:t>
                      </a:r>
                    </a:p>
                    <a:p>
                      <a:pPr>
                        <a:lnSpc>
                          <a:spcPct val="110000"/>
                        </a:lnSpc>
                      </a:pPr>
                      <a:r>
                        <a:rPr lang="zh-CN" altLang="en-US" sz="1100" u="none" strike="noStrike" kern="1200" baseline="0" dirty="0">
                          <a:latin typeface="宋体" panose="02010600030101010101" pitchFamily="2" charset="-122"/>
                          <a:ea typeface="宋体" panose="02010600030101010101" pitchFamily="2" charset="-122"/>
                        </a:rPr>
                        <a:t>支持同步、异步模式。</a:t>
                      </a:r>
                      <a:endParaRPr lang="zh-CN" altLang="en-US" sz="1100" baseline="0" dirty="0">
                        <a:latin typeface="宋体" panose="02010600030101010101" pitchFamily="2" charset="-122"/>
                        <a:ea typeface="宋体" panose="02010600030101010101" pitchFamily="2" charset="-122"/>
                      </a:endParaRPr>
                    </a:p>
                  </a:txBody>
                  <a:tcPr marL="66870" marR="66870" marT="33435" marB="33435" anchor="ctr"/>
                </a:tc>
                <a:extLst>
                  <a:ext uri="{0D108BD9-81ED-4DB2-BD59-A6C34878D82A}">
                    <a16:rowId xmlns:a16="http://schemas.microsoft.com/office/drawing/2014/main" val="10004"/>
                  </a:ext>
                </a:extLst>
              </a:tr>
              <a:tr h="616367">
                <a:tc vMerge="1">
                  <a:txBody>
                    <a:bodyPr/>
                    <a:lstStyle/>
                    <a:p>
                      <a:endParaRPr lang="zh-CN" altLang="en-US" sz="1200" dirty="0">
                        <a:latin typeface="+mn-ea"/>
                        <a:ea typeface="+mn-ea"/>
                      </a:endParaRPr>
                    </a:p>
                  </a:txBody>
                  <a:tcPr/>
                </a:tc>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r>
                        <a:rPr lang="en-US" altLang="zh-CN" sz="900" baseline="0" dirty="0">
                          <a:latin typeface="宋体" panose="02010600030101010101" pitchFamily="2" charset="-122"/>
                          <a:ea typeface="宋体" panose="02010600030101010101" pitchFamily="2" charset="-122"/>
                        </a:rPr>
                        <a:t>AES</a:t>
                      </a:r>
                      <a:endParaRPr lang="zh-CN" altLang="en-US" sz="900" baseline="0" dirty="0">
                        <a:latin typeface="宋体" panose="02010600030101010101" pitchFamily="2" charset="-122"/>
                        <a:ea typeface="宋体" panose="02010600030101010101" pitchFamily="2" charset="-122"/>
                      </a:endParaRPr>
                    </a:p>
                  </a:txBody>
                  <a:tcPr marL="66870" marR="66870" marT="33435" marB="33435" anchor="ctr"/>
                </a:tc>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pPr>
                        <a:lnSpc>
                          <a:spcPct val="110000"/>
                        </a:lnSpc>
                      </a:pPr>
                      <a:r>
                        <a:rPr lang="zh-CN" altLang="en-US" sz="1100" u="none" strike="noStrike" kern="1200" baseline="0" dirty="0">
                          <a:latin typeface="宋体" panose="02010600030101010101" pitchFamily="2" charset="-122"/>
                          <a:ea typeface="宋体" panose="02010600030101010101" pitchFamily="2" charset="-122"/>
                        </a:rPr>
                        <a:t>支持</a:t>
                      </a:r>
                      <a:r>
                        <a:rPr lang="en-US" altLang="zh-CN" sz="1100" u="none" strike="noStrike" kern="1200" baseline="0" dirty="0">
                          <a:latin typeface="宋体" panose="02010600030101010101" pitchFamily="2" charset="-122"/>
                          <a:ea typeface="宋体" panose="02010600030101010101" pitchFamily="2" charset="-122"/>
                        </a:rPr>
                        <a:t>AES-ECB/AES-CBC/AES-CTR/AES-XTS</a:t>
                      </a:r>
                      <a:r>
                        <a:rPr lang="zh-CN" altLang="en-US" sz="1100" u="none" strike="noStrike" kern="1200" baseline="0" dirty="0">
                          <a:latin typeface="宋体" panose="02010600030101010101" pitchFamily="2" charset="-122"/>
                          <a:ea typeface="宋体" panose="02010600030101010101" pitchFamily="2" charset="-122"/>
                        </a:rPr>
                        <a:t>，符合</a:t>
                      </a:r>
                      <a:r>
                        <a:rPr lang="en-US" altLang="zh-CN" sz="1100" u="none" strike="noStrike" kern="1200" baseline="0" dirty="0">
                          <a:latin typeface="宋体" panose="02010600030101010101" pitchFamily="2" charset="-122"/>
                          <a:ea typeface="宋体" panose="02010600030101010101" pitchFamily="2" charset="-122"/>
                        </a:rPr>
                        <a:t>NIST FIPS-197</a:t>
                      </a:r>
                      <a:r>
                        <a:rPr lang="zh-CN" altLang="en-US" sz="1100" u="none" strike="noStrike" kern="1200" baseline="0" dirty="0">
                          <a:latin typeface="宋体" panose="02010600030101010101" pitchFamily="2" charset="-122"/>
                          <a:ea typeface="宋体" panose="02010600030101010101" pitchFamily="2" charset="-122"/>
                        </a:rPr>
                        <a:t>标准规范。</a:t>
                      </a:r>
                    </a:p>
                    <a:p>
                      <a:pPr>
                        <a:lnSpc>
                          <a:spcPct val="110000"/>
                        </a:lnSpc>
                      </a:pPr>
                      <a:r>
                        <a:rPr lang="zh-CN" altLang="en-US" sz="1100" u="none" strike="noStrike" kern="1200" baseline="0" dirty="0">
                          <a:latin typeface="宋体" panose="02010600030101010101" pitchFamily="2" charset="-122"/>
                          <a:ea typeface="宋体" panose="02010600030101010101" pitchFamily="2" charset="-122"/>
                        </a:rPr>
                        <a:t>单处理器</a:t>
                      </a:r>
                      <a:r>
                        <a:rPr lang="en-US" altLang="zh-CN" sz="1100" u="none" strike="noStrike" kern="1200" baseline="0" dirty="0">
                          <a:latin typeface="宋体" panose="02010600030101010101" pitchFamily="2" charset="-122"/>
                          <a:ea typeface="宋体" panose="02010600030101010101" pitchFamily="2" charset="-122"/>
                        </a:rPr>
                        <a:t>(Kunpeng 920)</a:t>
                      </a:r>
                      <a:r>
                        <a:rPr lang="zh-CN" altLang="en-US" sz="1100" u="none" strike="noStrike" kern="1200" baseline="0" dirty="0">
                          <a:latin typeface="宋体" panose="02010600030101010101" pitchFamily="2" charset="-122"/>
                          <a:ea typeface="宋体" panose="02010600030101010101" pitchFamily="2" charset="-122"/>
                        </a:rPr>
                        <a:t>最大带宽</a:t>
                      </a:r>
                      <a:r>
                        <a:rPr lang="en-US" altLang="zh-CN" sz="1100" u="none" strike="noStrike" kern="1200" baseline="0" dirty="0">
                          <a:latin typeface="宋体" panose="02010600030101010101" pitchFamily="2" charset="-122"/>
                          <a:ea typeface="宋体" panose="02010600030101010101" pitchFamily="2" charset="-122"/>
                        </a:rPr>
                        <a:t>60Gbps</a:t>
                      </a:r>
                      <a:r>
                        <a:rPr lang="zh-CN" altLang="en-US" sz="1100" u="none" strike="noStrike" kern="1200" baseline="0" dirty="0">
                          <a:latin typeface="宋体" panose="02010600030101010101" pitchFamily="2" charset="-122"/>
                          <a:ea typeface="宋体" panose="02010600030101010101" pitchFamily="2" charset="-122"/>
                        </a:rPr>
                        <a:t>。支持同步、异步模式。</a:t>
                      </a:r>
                    </a:p>
                  </a:txBody>
                  <a:tcPr marL="66870" marR="66870" marT="33435" marB="33435"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380831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404664"/>
            <a:ext cx="8046244" cy="485982"/>
          </a:xfrm>
        </p:spPr>
        <p:txBody>
          <a:bodyPr>
            <a:normAutofit/>
          </a:bodyPr>
          <a:lstStyle/>
          <a:p>
            <a:pPr eaLnBrk="1" hangingPunct="1"/>
            <a:r>
              <a:rPr lang="zh-CN" altLang="zh-CN" sz="3100" b="1" dirty="0">
                <a:solidFill>
                  <a:srgbClr val="0000FF"/>
                </a:solidFill>
                <a:latin typeface="+mj-lt"/>
                <a:ea typeface="+mj-ea"/>
              </a:rPr>
              <a:t>鲲鹏</a:t>
            </a:r>
            <a:r>
              <a:rPr lang="en-US" altLang="zh-CN" sz="3100" b="1" dirty="0">
                <a:solidFill>
                  <a:srgbClr val="0000FF"/>
                </a:solidFill>
                <a:latin typeface="+mj-lt"/>
                <a:ea typeface="+mj-ea"/>
              </a:rPr>
              <a:t>920</a:t>
            </a:r>
            <a:r>
              <a:rPr lang="zh-CN" altLang="zh-CN" sz="3100" b="1" dirty="0">
                <a:solidFill>
                  <a:srgbClr val="0000FF"/>
                </a:solidFill>
                <a:latin typeface="+mj-lt"/>
                <a:ea typeface="+mj-ea"/>
              </a:rPr>
              <a:t>系列</a:t>
            </a:r>
            <a:r>
              <a:rPr lang="zh-CN" altLang="en-US" sz="3100" b="1" dirty="0">
                <a:solidFill>
                  <a:srgbClr val="0000FF"/>
                </a:solidFill>
                <a:latin typeface="+mj-lt"/>
                <a:ea typeface="+mj-ea"/>
              </a:rPr>
              <a:t>芯片</a:t>
            </a:r>
            <a:r>
              <a:rPr lang="en-US" altLang="zh-CN" sz="3100" b="1" dirty="0">
                <a:solidFill>
                  <a:srgbClr val="0000FF"/>
                </a:solidFill>
                <a:latin typeface="+mj-lt"/>
                <a:ea typeface="+mj-ea"/>
              </a:rPr>
              <a:t>——</a:t>
            </a:r>
            <a:r>
              <a:rPr lang="zh-CN" altLang="zh-CN" sz="3100" b="1" dirty="0">
                <a:solidFill>
                  <a:srgbClr val="0000FF"/>
                </a:solidFill>
                <a:latin typeface="+mj-lt"/>
                <a:ea typeface="+mj-ea"/>
              </a:rPr>
              <a:t>加速器引擎功能</a:t>
            </a:r>
            <a:r>
              <a:rPr lang="en-US" altLang="zh-CN" sz="3100" b="1" dirty="0">
                <a:solidFill>
                  <a:srgbClr val="0000FF"/>
                </a:solidFill>
                <a:latin typeface="+mj-lt"/>
                <a:ea typeface="+mj-ea"/>
              </a:rPr>
              <a:t> (2)</a:t>
            </a:r>
            <a:endParaRPr lang="zh-CN" altLang="en-US" sz="3100" b="1" dirty="0">
              <a:solidFill>
                <a:srgbClr val="0000FF"/>
              </a:solidFill>
              <a:latin typeface="+mj-lt"/>
              <a:ea typeface="+mj-ea"/>
            </a:endParaRPr>
          </a:p>
        </p:txBody>
      </p:sp>
      <p:graphicFrame>
        <p:nvGraphicFramePr>
          <p:cNvPr id="5" name="表格 4"/>
          <p:cNvGraphicFramePr>
            <a:graphicFrameLocks noGrp="1"/>
          </p:cNvGraphicFramePr>
          <p:nvPr/>
        </p:nvGraphicFramePr>
        <p:xfrm>
          <a:off x="548877" y="1816306"/>
          <a:ext cx="8046245" cy="2350699"/>
        </p:xfrm>
        <a:graphic>
          <a:graphicData uri="http://schemas.openxmlformats.org/drawingml/2006/table">
            <a:tbl>
              <a:tblPr firstRow="1" bandRow="1">
                <a:tableStyleId>{912C8C85-51F0-491E-9774-3900AFEF0FD7}</a:tableStyleId>
              </a:tblPr>
              <a:tblGrid>
                <a:gridCol w="1015240">
                  <a:extLst>
                    <a:ext uri="{9D8B030D-6E8A-4147-A177-3AD203B41FA5}">
                      <a16:colId xmlns:a16="http://schemas.microsoft.com/office/drawing/2014/main" val="20000"/>
                    </a:ext>
                  </a:extLst>
                </a:gridCol>
                <a:gridCol w="549231">
                  <a:extLst>
                    <a:ext uri="{9D8B030D-6E8A-4147-A177-3AD203B41FA5}">
                      <a16:colId xmlns:a16="http://schemas.microsoft.com/office/drawing/2014/main" val="20001"/>
                    </a:ext>
                  </a:extLst>
                </a:gridCol>
                <a:gridCol w="6481774">
                  <a:extLst>
                    <a:ext uri="{9D8B030D-6E8A-4147-A177-3AD203B41FA5}">
                      <a16:colId xmlns:a16="http://schemas.microsoft.com/office/drawing/2014/main" val="20002"/>
                    </a:ext>
                  </a:extLst>
                </a:gridCol>
              </a:tblGrid>
              <a:tr h="324007">
                <a:tc>
                  <a:txBody>
                    <a:bodyPr/>
                    <a:lstStyle>
                      <a:lvl1pPr marL="0" algn="l" defTabSz="914400" rtl="0" eaLnBrk="1" latinLnBrk="0" hangingPunct="1">
                        <a:defRPr sz="1800" b="1" kern="1200">
                          <a:solidFill>
                            <a:schemeClr val="lt1"/>
                          </a:solidFill>
                          <a:latin typeface="FrutigerNext LT Medium"/>
                          <a:ea typeface="华文细黑"/>
                          <a:cs typeface="宋体"/>
                        </a:defRPr>
                      </a:lvl1pPr>
                      <a:lvl2pPr marL="457200" algn="l" defTabSz="914400" rtl="0" eaLnBrk="1" latinLnBrk="0" hangingPunct="1">
                        <a:defRPr sz="1800" b="1" kern="1200">
                          <a:solidFill>
                            <a:schemeClr val="lt1"/>
                          </a:solidFill>
                          <a:latin typeface="FrutigerNext LT Medium"/>
                          <a:ea typeface="华文细黑"/>
                          <a:cs typeface="宋体"/>
                        </a:defRPr>
                      </a:lvl2pPr>
                      <a:lvl3pPr marL="914400" algn="l" defTabSz="914400" rtl="0" eaLnBrk="1" latinLnBrk="0" hangingPunct="1">
                        <a:defRPr sz="1800" b="1" kern="1200">
                          <a:solidFill>
                            <a:schemeClr val="lt1"/>
                          </a:solidFill>
                          <a:latin typeface="FrutigerNext LT Medium"/>
                          <a:ea typeface="华文细黑"/>
                          <a:cs typeface="宋体"/>
                        </a:defRPr>
                      </a:lvl3pPr>
                      <a:lvl4pPr marL="1371600" algn="l" defTabSz="914400" rtl="0" eaLnBrk="1" latinLnBrk="0" hangingPunct="1">
                        <a:defRPr sz="1800" b="1" kern="1200">
                          <a:solidFill>
                            <a:schemeClr val="lt1"/>
                          </a:solidFill>
                          <a:latin typeface="FrutigerNext LT Medium"/>
                          <a:ea typeface="华文细黑"/>
                          <a:cs typeface="宋体"/>
                        </a:defRPr>
                      </a:lvl4pPr>
                      <a:lvl5pPr marL="1828800" algn="l" defTabSz="914400" rtl="0" eaLnBrk="1" latinLnBrk="0" hangingPunct="1">
                        <a:defRPr sz="1800" b="1" kern="1200">
                          <a:solidFill>
                            <a:schemeClr val="lt1"/>
                          </a:solidFill>
                          <a:latin typeface="FrutigerNext LT Medium"/>
                          <a:ea typeface="华文细黑"/>
                          <a:cs typeface="宋体"/>
                        </a:defRPr>
                      </a:lvl5pPr>
                      <a:lvl6pPr marL="2286000" algn="l" defTabSz="914400" rtl="0" eaLnBrk="1" latinLnBrk="0" hangingPunct="1">
                        <a:defRPr sz="1800" b="1" kern="1200">
                          <a:solidFill>
                            <a:schemeClr val="lt1"/>
                          </a:solidFill>
                          <a:latin typeface="FrutigerNext LT Medium"/>
                          <a:ea typeface="华文细黑"/>
                          <a:cs typeface="宋体"/>
                        </a:defRPr>
                      </a:lvl6pPr>
                      <a:lvl7pPr marL="2743200" algn="l" defTabSz="914400" rtl="0" eaLnBrk="1" latinLnBrk="0" hangingPunct="1">
                        <a:defRPr sz="1800" b="1" kern="1200">
                          <a:solidFill>
                            <a:schemeClr val="lt1"/>
                          </a:solidFill>
                          <a:latin typeface="FrutigerNext LT Medium"/>
                          <a:ea typeface="华文细黑"/>
                          <a:cs typeface="宋体"/>
                        </a:defRPr>
                      </a:lvl7pPr>
                      <a:lvl8pPr marL="3200400" algn="l" defTabSz="914400" rtl="0" eaLnBrk="1" latinLnBrk="0" hangingPunct="1">
                        <a:defRPr sz="1800" b="1" kern="1200">
                          <a:solidFill>
                            <a:schemeClr val="lt1"/>
                          </a:solidFill>
                          <a:latin typeface="FrutigerNext LT Medium"/>
                          <a:ea typeface="华文细黑"/>
                          <a:cs typeface="宋体"/>
                        </a:defRPr>
                      </a:lvl8pPr>
                      <a:lvl9pPr marL="3657600" algn="l" defTabSz="914400" rtl="0" eaLnBrk="1" latinLnBrk="0" hangingPunct="1">
                        <a:defRPr sz="1800" b="1" kern="1200">
                          <a:solidFill>
                            <a:schemeClr val="lt1"/>
                          </a:solidFill>
                          <a:latin typeface="FrutigerNext LT Medium"/>
                          <a:ea typeface="华文细黑"/>
                          <a:cs typeface="宋体"/>
                        </a:defRPr>
                      </a:lvl9pPr>
                    </a:lstStyle>
                    <a:p>
                      <a:pPr algn="ctr"/>
                      <a:r>
                        <a:rPr lang="zh-CN" altLang="en-US" sz="1400" baseline="0" dirty="0">
                          <a:latin typeface="宋体" panose="02010600030101010101" pitchFamily="2" charset="-122"/>
                          <a:ea typeface="宋体" panose="02010600030101010101" pitchFamily="2" charset="-122"/>
                        </a:rPr>
                        <a:t>组件</a:t>
                      </a:r>
                    </a:p>
                  </a:txBody>
                  <a:tcPr marL="68580" marR="68580" marT="34290" marB="34290" anchor="ctr">
                    <a:solidFill>
                      <a:srgbClr val="0B9CE5"/>
                    </a:solidFill>
                  </a:tcPr>
                </a:tc>
                <a:tc>
                  <a:txBody>
                    <a:bodyPr/>
                    <a:lstStyle>
                      <a:lvl1pPr marL="0" algn="l" defTabSz="914400" rtl="0" eaLnBrk="1" latinLnBrk="0" hangingPunct="1">
                        <a:defRPr sz="1800" b="1" kern="1200">
                          <a:solidFill>
                            <a:schemeClr val="lt1"/>
                          </a:solidFill>
                          <a:latin typeface="FrutigerNext LT Medium"/>
                          <a:ea typeface="华文细黑"/>
                          <a:cs typeface="宋体"/>
                        </a:defRPr>
                      </a:lvl1pPr>
                      <a:lvl2pPr marL="457200" algn="l" defTabSz="914400" rtl="0" eaLnBrk="1" latinLnBrk="0" hangingPunct="1">
                        <a:defRPr sz="1800" b="1" kern="1200">
                          <a:solidFill>
                            <a:schemeClr val="lt1"/>
                          </a:solidFill>
                          <a:latin typeface="FrutigerNext LT Medium"/>
                          <a:ea typeface="华文细黑"/>
                          <a:cs typeface="宋体"/>
                        </a:defRPr>
                      </a:lvl2pPr>
                      <a:lvl3pPr marL="914400" algn="l" defTabSz="914400" rtl="0" eaLnBrk="1" latinLnBrk="0" hangingPunct="1">
                        <a:defRPr sz="1800" b="1" kern="1200">
                          <a:solidFill>
                            <a:schemeClr val="lt1"/>
                          </a:solidFill>
                          <a:latin typeface="FrutigerNext LT Medium"/>
                          <a:ea typeface="华文细黑"/>
                          <a:cs typeface="宋体"/>
                        </a:defRPr>
                      </a:lvl3pPr>
                      <a:lvl4pPr marL="1371600" algn="l" defTabSz="914400" rtl="0" eaLnBrk="1" latinLnBrk="0" hangingPunct="1">
                        <a:defRPr sz="1800" b="1" kern="1200">
                          <a:solidFill>
                            <a:schemeClr val="lt1"/>
                          </a:solidFill>
                          <a:latin typeface="FrutigerNext LT Medium"/>
                          <a:ea typeface="华文细黑"/>
                          <a:cs typeface="宋体"/>
                        </a:defRPr>
                      </a:lvl4pPr>
                      <a:lvl5pPr marL="1828800" algn="l" defTabSz="914400" rtl="0" eaLnBrk="1" latinLnBrk="0" hangingPunct="1">
                        <a:defRPr sz="1800" b="1" kern="1200">
                          <a:solidFill>
                            <a:schemeClr val="lt1"/>
                          </a:solidFill>
                          <a:latin typeface="FrutigerNext LT Medium"/>
                          <a:ea typeface="华文细黑"/>
                          <a:cs typeface="宋体"/>
                        </a:defRPr>
                      </a:lvl5pPr>
                      <a:lvl6pPr marL="2286000" algn="l" defTabSz="914400" rtl="0" eaLnBrk="1" latinLnBrk="0" hangingPunct="1">
                        <a:defRPr sz="1800" b="1" kern="1200">
                          <a:solidFill>
                            <a:schemeClr val="lt1"/>
                          </a:solidFill>
                          <a:latin typeface="FrutigerNext LT Medium"/>
                          <a:ea typeface="华文细黑"/>
                          <a:cs typeface="宋体"/>
                        </a:defRPr>
                      </a:lvl6pPr>
                      <a:lvl7pPr marL="2743200" algn="l" defTabSz="914400" rtl="0" eaLnBrk="1" latinLnBrk="0" hangingPunct="1">
                        <a:defRPr sz="1800" b="1" kern="1200">
                          <a:solidFill>
                            <a:schemeClr val="lt1"/>
                          </a:solidFill>
                          <a:latin typeface="FrutigerNext LT Medium"/>
                          <a:ea typeface="华文细黑"/>
                          <a:cs typeface="宋体"/>
                        </a:defRPr>
                      </a:lvl7pPr>
                      <a:lvl8pPr marL="3200400" algn="l" defTabSz="914400" rtl="0" eaLnBrk="1" latinLnBrk="0" hangingPunct="1">
                        <a:defRPr sz="1800" b="1" kern="1200">
                          <a:solidFill>
                            <a:schemeClr val="lt1"/>
                          </a:solidFill>
                          <a:latin typeface="FrutigerNext LT Medium"/>
                          <a:ea typeface="华文细黑"/>
                          <a:cs typeface="宋体"/>
                        </a:defRPr>
                      </a:lvl8pPr>
                      <a:lvl9pPr marL="3657600" algn="l" defTabSz="914400" rtl="0" eaLnBrk="1" latinLnBrk="0" hangingPunct="1">
                        <a:defRPr sz="1800" b="1" kern="1200">
                          <a:solidFill>
                            <a:schemeClr val="lt1"/>
                          </a:solidFill>
                          <a:latin typeface="FrutigerNext LT Medium"/>
                          <a:ea typeface="华文细黑"/>
                          <a:cs typeface="宋体"/>
                        </a:defRPr>
                      </a:lvl9pPr>
                    </a:lstStyle>
                    <a:p>
                      <a:pPr algn="ctr"/>
                      <a:r>
                        <a:rPr lang="zh-CN" altLang="en-US" sz="1400" baseline="0" dirty="0">
                          <a:latin typeface="宋体" panose="02010600030101010101" pitchFamily="2" charset="-122"/>
                          <a:ea typeface="宋体" panose="02010600030101010101" pitchFamily="2" charset="-122"/>
                        </a:rPr>
                        <a:t>算法</a:t>
                      </a:r>
                    </a:p>
                  </a:txBody>
                  <a:tcPr marL="68580" marR="68580" marT="34290" marB="34290" anchor="ctr">
                    <a:solidFill>
                      <a:srgbClr val="0B9CE5"/>
                    </a:solidFill>
                  </a:tcPr>
                </a:tc>
                <a:tc>
                  <a:txBody>
                    <a:bodyPr/>
                    <a:lstStyle>
                      <a:lvl1pPr marL="0" algn="l" defTabSz="914400" rtl="0" eaLnBrk="1" latinLnBrk="0" hangingPunct="1">
                        <a:defRPr sz="1800" b="1" kern="1200">
                          <a:solidFill>
                            <a:schemeClr val="lt1"/>
                          </a:solidFill>
                          <a:latin typeface="FrutigerNext LT Medium"/>
                          <a:ea typeface="华文细黑"/>
                          <a:cs typeface="宋体"/>
                        </a:defRPr>
                      </a:lvl1pPr>
                      <a:lvl2pPr marL="457200" algn="l" defTabSz="914400" rtl="0" eaLnBrk="1" latinLnBrk="0" hangingPunct="1">
                        <a:defRPr sz="1800" b="1" kern="1200">
                          <a:solidFill>
                            <a:schemeClr val="lt1"/>
                          </a:solidFill>
                          <a:latin typeface="FrutigerNext LT Medium"/>
                          <a:ea typeface="华文细黑"/>
                          <a:cs typeface="宋体"/>
                        </a:defRPr>
                      </a:lvl2pPr>
                      <a:lvl3pPr marL="914400" algn="l" defTabSz="914400" rtl="0" eaLnBrk="1" latinLnBrk="0" hangingPunct="1">
                        <a:defRPr sz="1800" b="1" kern="1200">
                          <a:solidFill>
                            <a:schemeClr val="lt1"/>
                          </a:solidFill>
                          <a:latin typeface="FrutigerNext LT Medium"/>
                          <a:ea typeface="华文细黑"/>
                          <a:cs typeface="宋体"/>
                        </a:defRPr>
                      </a:lvl3pPr>
                      <a:lvl4pPr marL="1371600" algn="l" defTabSz="914400" rtl="0" eaLnBrk="1" latinLnBrk="0" hangingPunct="1">
                        <a:defRPr sz="1800" b="1" kern="1200">
                          <a:solidFill>
                            <a:schemeClr val="lt1"/>
                          </a:solidFill>
                          <a:latin typeface="FrutigerNext LT Medium"/>
                          <a:ea typeface="华文细黑"/>
                          <a:cs typeface="宋体"/>
                        </a:defRPr>
                      </a:lvl4pPr>
                      <a:lvl5pPr marL="1828800" algn="l" defTabSz="914400" rtl="0" eaLnBrk="1" latinLnBrk="0" hangingPunct="1">
                        <a:defRPr sz="1800" b="1" kern="1200">
                          <a:solidFill>
                            <a:schemeClr val="lt1"/>
                          </a:solidFill>
                          <a:latin typeface="FrutigerNext LT Medium"/>
                          <a:ea typeface="华文细黑"/>
                          <a:cs typeface="宋体"/>
                        </a:defRPr>
                      </a:lvl5pPr>
                      <a:lvl6pPr marL="2286000" algn="l" defTabSz="914400" rtl="0" eaLnBrk="1" latinLnBrk="0" hangingPunct="1">
                        <a:defRPr sz="1800" b="1" kern="1200">
                          <a:solidFill>
                            <a:schemeClr val="lt1"/>
                          </a:solidFill>
                          <a:latin typeface="FrutigerNext LT Medium"/>
                          <a:ea typeface="华文细黑"/>
                          <a:cs typeface="宋体"/>
                        </a:defRPr>
                      </a:lvl6pPr>
                      <a:lvl7pPr marL="2743200" algn="l" defTabSz="914400" rtl="0" eaLnBrk="1" latinLnBrk="0" hangingPunct="1">
                        <a:defRPr sz="1800" b="1" kern="1200">
                          <a:solidFill>
                            <a:schemeClr val="lt1"/>
                          </a:solidFill>
                          <a:latin typeface="FrutigerNext LT Medium"/>
                          <a:ea typeface="华文细黑"/>
                          <a:cs typeface="宋体"/>
                        </a:defRPr>
                      </a:lvl7pPr>
                      <a:lvl8pPr marL="3200400" algn="l" defTabSz="914400" rtl="0" eaLnBrk="1" latinLnBrk="0" hangingPunct="1">
                        <a:defRPr sz="1800" b="1" kern="1200">
                          <a:solidFill>
                            <a:schemeClr val="lt1"/>
                          </a:solidFill>
                          <a:latin typeface="FrutigerNext LT Medium"/>
                          <a:ea typeface="华文细黑"/>
                          <a:cs typeface="宋体"/>
                        </a:defRPr>
                      </a:lvl8pPr>
                      <a:lvl9pPr marL="3657600" algn="l" defTabSz="914400" rtl="0" eaLnBrk="1" latinLnBrk="0" hangingPunct="1">
                        <a:defRPr sz="1800" b="1" kern="1200">
                          <a:solidFill>
                            <a:schemeClr val="lt1"/>
                          </a:solidFill>
                          <a:latin typeface="FrutigerNext LT Medium"/>
                          <a:ea typeface="华文细黑"/>
                          <a:cs typeface="宋体"/>
                        </a:defRPr>
                      </a:lvl9pPr>
                    </a:lstStyle>
                    <a:p>
                      <a:pPr algn="ctr"/>
                      <a:r>
                        <a:rPr lang="zh-CN" altLang="en-US" sz="1400" baseline="0" dirty="0">
                          <a:latin typeface="宋体" panose="02010600030101010101" pitchFamily="2" charset="-122"/>
                          <a:ea typeface="宋体" panose="02010600030101010101" pitchFamily="2" charset="-122"/>
                        </a:rPr>
                        <a:t>规格描述</a:t>
                      </a:r>
                    </a:p>
                  </a:txBody>
                  <a:tcPr marL="68580" marR="68580" marT="34290" marB="34290" anchor="ctr">
                    <a:solidFill>
                      <a:srgbClr val="0B9CE5"/>
                    </a:solidFill>
                  </a:tcPr>
                </a:tc>
                <a:extLst>
                  <a:ext uri="{0D108BD9-81ED-4DB2-BD59-A6C34878D82A}">
                    <a16:rowId xmlns:a16="http://schemas.microsoft.com/office/drawing/2014/main" val="10000"/>
                  </a:ext>
                </a:extLst>
              </a:tr>
              <a:tr h="722213">
                <a:tc rowSpan="2">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pPr algn="ctr"/>
                      <a:r>
                        <a:rPr lang="en-US" altLang="zh-CN" sz="1100" u="none" strike="noStrike" kern="1200" baseline="0" dirty="0">
                          <a:latin typeface="宋体" panose="02010600030101010101" pitchFamily="2" charset="-122"/>
                          <a:ea typeface="宋体" panose="02010600030101010101" pitchFamily="2" charset="-122"/>
                        </a:rPr>
                        <a:t>Zlib</a:t>
                      </a:r>
                      <a:r>
                        <a:rPr lang="zh-CN" altLang="en-US" sz="1100" u="none" strike="noStrike" kern="1200" baseline="0" dirty="0">
                          <a:latin typeface="宋体" panose="02010600030101010101" pitchFamily="2" charset="-122"/>
                          <a:ea typeface="宋体" panose="02010600030101010101" pitchFamily="2" charset="-122"/>
                        </a:rPr>
                        <a:t>库</a:t>
                      </a:r>
                      <a:endParaRPr lang="zh-CN" altLang="en-US" sz="800" baseline="0" dirty="0">
                        <a:latin typeface="宋体" panose="02010600030101010101" pitchFamily="2" charset="-122"/>
                        <a:ea typeface="宋体" panose="02010600030101010101" pitchFamily="2" charset="-122"/>
                      </a:endParaRPr>
                    </a:p>
                  </a:txBody>
                  <a:tcPr marL="68580" marR="68580" marT="34290" marB="34290" anchor="ctr"/>
                </a:tc>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r>
                        <a:rPr lang="en-US" altLang="zh-CN" sz="1100" baseline="0" dirty="0">
                          <a:latin typeface="宋体" panose="02010600030101010101" pitchFamily="2" charset="-122"/>
                          <a:ea typeface="宋体" panose="02010600030101010101" pitchFamily="2" charset="-122"/>
                        </a:rPr>
                        <a:t>ZLIB</a:t>
                      </a:r>
                      <a:endParaRPr lang="zh-CN" altLang="en-US" sz="1100" baseline="0" dirty="0">
                        <a:latin typeface="宋体" panose="02010600030101010101" pitchFamily="2" charset="-122"/>
                        <a:ea typeface="宋体" panose="02010600030101010101" pitchFamily="2" charset="-122"/>
                      </a:endParaRPr>
                    </a:p>
                  </a:txBody>
                  <a:tcPr marL="68580" marR="68580" marT="34290" marB="34290" anchor="ctr"/>
                </a:tc>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r>
                        <a:rPr lang="zh-CN" altLang="en-US" sz="1100" baseline="0" dirty="0">
                          <a:latin typeface="宋体" panose="02010600030101010101" pitchFamily="2" charset="-122"/>
                          <a:ea typeface="宋体" panose="02010600030101010101" pitchFamily="2" charset="-122"/>
                        </a:rPr>
                        <a:t>支持</a:t>
                      </a:r>
                      <a:r>
                        <a:rPr lang="en-US" altLang="zh-CN" sz="1100" baseline="0" dirty="0">
                          <a:latin typeface="宋体" panose="02010600030101010101" pitchFamily="2" charset="-122"/>
                          <a:ea typeface="宋体" panose="02010600030101010101" pitchFamily="2" charset="-122"/>
                        </a:rPr>
                        <a:t>ZLIB</a:t>
                      </a:r>
                      <a:r>
                        <a:rPr lang="zh-CN" altLang="en-US" sz="1100" baseline="0" dirty="0">
                          <a:latin typeface="宋体" panose="02010600030101010101" pitchFamily="2" charset="-122"/>
                          <a:ea typeface="宋体" panose="02010600030101010101" pitchFamily="2" charset="-122"/>
                        </a:rPr>
                        <a:t>数据格式，符合</a:t>
                      </a:r>
                      <a:r>
                        <a:rPr lang="en-US" altLang="zh-CN" sz="1100" baseline="0" dirty="0">
                          <a:latin typeface="宋体" panose="02010600030101010101" pitchFamily="2" charset="-122"/>
                          <a:ea typeface="宋体" panose="02010600030101010101" pitchFamily="2" charset="-122"/>
                        </a:rPr>
                        <a:t>RFC1950</a:t>
                      </a:r>
                      <a:r>
                        <a:rPr lang="zh-CN" altLang="en-US" sz="1100" baseline="0" dirty="0">
                          <a:latin typeface="宋体" panose="02010600030101010101" pitchFamily="2" charset="-122"/>
                          <a:ea typeface="宋体" panose="02010600030101010101" pitchFamily="2" charset="-122"/>
                        </a:rPr>
                        <a:t>标准规范。</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100" baseline="0" dirty="0">
                          <a:latin typeface="宋体" panose="02010600030101010101" pitchFamily="2" charset="-122"/>
                          <a:ea typeface="宋体" panose="02010600030101010101" pitchFamily="2" charset="-122"/>
                        </a:rPr>
                        <a:t>单处理器</a:t>
                      </a:r>
                      <a:r>
                        <a:rPr lang="en-US" altLang="zh-CN" sz="1100" baseline="0" dirty="0">
                          <a:latin typeface="宋体" panose="02010600030101010101" pitchFamily="2" charset="-122"/>
                          <a:ea typeface="宋体" panose="02010600030101010101" pitchFamily="2" charset="-122"/>
                        </a:rPr>
                        <a:t>(Kunpeng 920)</a:t>
                      </a:r>
                      <a:r>
                        <a:rPr lang="zh-CN" altLang="en-US" sz="1100" baseline="0" dirty="0">
                          <a:latin typeface="宋体" panose="02010600030101010101" pitchFamily="2" charset="-122"/>
                          <a:ea typeface="宋体" panose="02010600030101010101" pitchFamily="2" charset="-122"/>
                        </a:rPr>
                        <a:t>最大压缩带宽</a:t>
                      </a:r>
                      <a:r>
                        <a:rPr lang="en-US" altLang="zh-CN" sz="1100" baseline="0" dirty="0">
                          <a:latin typeface="宋体" panose="02010600030101010101" pitchFamily="2" charset="-122"/>
                          <a:ea typeface="宋体" panose="02010600030101010101" pitchFamily="2" charset="-122"/>
                        </a:rPr>
                        <a:t>7GB/s</a:t>
                      </a:r>
                      <a:r>
                        <a:rPr lang="zh-CN" altLang="en-US" sz="1100" baseline="0" dirty="0">
                          <a:latin typeface="宋体" panose="02010600030101010101" pitchFamily="2" charset="-122"/>
                          <a:ea typeface="宋体" panose="02010600030101010101" pitchFamily="2" charset="-122"/>
                        </a:rPr>
                        <a:t>，静态</a:t>
                      </a:r>
                      <a:r>
                        <a:rPr lang="en-US" altLang="zh-CN" sz="1100" baseline="0" dirty="0">
                          <a:latin typeface="宋体" panose="02010600030101010101" pitchFamily="2" charset="-122"/>
                          <a:ea typeface="宋体" panose="02010600030101010101" pitchFamily="2" charset="-122"/>
                        </a:rPr>
                        <a:t>Huffman</a:t>
                      </a:r>
                      <a:r>
                        <a:rPr lang="zh-CN" altLang="en-US" sz="1100" baseline="0" dirty="0">
                          <a:latin typeface="宋体" panose="02010600030101010101" pitchFamily="2" charset="-122"/>
                          <a:ea typeface="宋体" panose="02010600030101010101" pitchFamily="2" charset="-122"/>
                        </a:rPr>
                        <a:t>解压最大带宽</a:t>
                      </a:r>
                      <a:r>
                        <a:rPr lang="en-US" altLang="zh-CN" sz="1100" baseline="0" dirty="0">
                          <a:latin typeface="宋体" panose="02010600030101010101" pitchFamily="2" charset="-122"/>
                          <a:ea typeface="宋体" panose="02010600030101010101" pitchFamily="2" charset="-122"/>
                        </a:rPr>
                        <a:t>8GB/s</a:t>
                      </a:r>
                      <a:r>
                        <a:rPr lang="zh-CN" altLang="en-US" sz="1100" baseline="0" dirty="0">
                          <a:latin typeface="宋体" panose="02010600030101010101" pitchFamily="2" charset="-122"/>
                          <a:ea typeface="宋体" panose="02010600030101010101" pitchFamily="2" charset="-122"/>
                        </a:rPr>
                        <a:t>。压缩率</a:t>
                      </a:r>
                      <a:r>
                        <a:rPr lang="en-US" altLang="zh-CN" sz="1100" baseline="0" dirty="0">
                          <a:latin typeface="宋体" panose="02010600030101010101" pitchFamily="2" charset="-122"/>
                          <a:ea typeface="宋体" panose="02010600030101010101" pitchFamily="2" charset="-122"/>
                        </a:rPr>
                        <a:t>50%</a:t>
                      </a:r>
                      <a:r>
                        <a:rPr lang="zh-CN" altLang="en-US" sz="1100" baseline="0" dirty="0">
                          <a:latin typeface="宋体" panose="02010600030101010101" pitchFamily="2" charset="-122"/>
                          <a:ea typeface="宋体" panose="02010600030101010101" pitchFamily="2" charset="-122"/>
                        </a:rPr>
                        <a:t>。支持同步模式。</a:t>
                      </a:r>
                    </a:p>
                  </a:txBody>
                  <a:tcPr marL="68580" marR="68580" marT="34290" marB="34290"/>
                </a:tc>
                <a:extLst>
                  <a:ext uri="{0D108BD9-81ED-4DB2-BD59-A6C34878D82A}">
                    <a16:rowId xmlns:a16="http://schemas.microsoft.com/office/drawing/2014/main" val="10001"/>
                  </a:ext>
                </a:extLst>
              </a:tr>
              <a:tr h="673679">
                <a:tc vMerge="1">
                  <a:txBody>
                    <a:bodyPr/>
                    <a:lstStyle/>
                    <a:p>
                      <a:endParaRPr lang="zh-CN" altLang="en-US" sz="1200">
                        <a:latin typeface="+mn-ea"/>
                        <a:ea typeface="+mn-ea"/>
                      </a:endParaRPr>
                    </a:p>
                  </a:txBody>
                  <a:tcPr/>
                </a:tc>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r>
                        <a:rPr lang="en-US" altLang="zh-CN" sz="1100" baseline="0" dirty="0">
                          <a:latin typeface="宋体" panose="02010600030101010101" pitchFamily="2" charset="-122"/>
                          <a:ea typeface="宋体" panose="02010600030101010101" pitchFamily="2" charset="-122"/>
                        </a:rPr>
                        <a:t>GZIP</a:t>
                      </a:r>
                      <a:endParaRPr lang="zh-CN" altLang="en-US" sz="1100" baseline="0" dirty="0">
                        <a:latin typeface="宋体" panose="02010600030101010101" pitchFamily="2" charset="-122"/>
                        <a:ea typeface="宋体" panose="02010600030101010101" pitchFamily="2" charset="-122"/>
                      </a:endParaRPr>
                    </a:p>
                  </a:txBody>
                  <a:tcPr marL="68580" marR="68580" marT="34290" marB="34290" anchor="ctr"/>
                </a:tc>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r>
                        <a:rPr lang="zh-CN" altLang="en-US" sz="1100" u="none" strike="noStrike" kern="1200" baseline="0" dirty="0">
                          <a:latin typeface="宋体" panose="02010600030101010101" pitchFamily="2" charset="-122"/>
                          <a:ea typeface="宋体" panose="02010600030101010101" pitchFamily="2" charset="-122"/>
                        </a:rPr>
                        <a:t>支持</a:t>
                      </a:r>
                      <a:r>
                        <a:rPr lang="en-US" altLang="zh-CN" sz="1100" u="none" strike="noStrike" kern="1200" baseline="0" dirty="0">
                          <a:latin typeface="宋体" panose="02010600030101010101" pitchFamily="2" charset="-122"/>
                          <a:ea typeface="宋体" panose="02010600030101010101" pitchFamily="2" charset="-122"/>
                        </a:rPr>
                        <a:t>GZIP</a:t>
                      </a:r>
                      <a:r>
                        <a:rPr lang="zh-CN" altLang="en-US" sz="1100" u="none" strike="noStrike" kern="1200" baseline="0" dirty="0">
                          <a:latin typeface="宋体" panose="02010600030101010101" pitchFamily="2" charset="-122"/>
                          <a:ea typeface="宋体" panose="02010600030101010101" pitchFamily="2" charset="-122"/>
                        </a:rPr>
                        <a:t>数据格式，符合</a:t>
                      </a:r>
                      <a:r>
                        <a:rPr lang="en-US" altLang="zh-CN" sz="1100" u="none" strike="noStrike" kern="1200" baseline="0" dirty="0">
                          <a:latin typeface="宋体" panose="02010600030101010101" pitchFamily="2" charset="-122"/>
                          <a:ea typeface="宋体" panose="02010600030101010101" pitchFamily="2" charset="-122"/>
                        </a:rPr>
                        <a:t>RFC1952</a:t>
                      </a:r>
                      <a:r>
                        <a:rPr lang="zh-CN" altLang="en-US" sz="1100" u="none" strike="noStrike" kern="1200" baseline="0" dirty="0">
                          <a:latin typeface="宋体" panose="02010600030101010101" pitchFamily="2" charset="-122"/>
                          <a:ea typeface="宋体" panose="02010600030101010101" pitchFamily="2" charset="-122"/>
                        </a:rPr>
                        <a:t>标准规范。</a:t>
                      </a:r>
                      <a:endParaRPr lang="en-US" altLang="zh-CN" sz="1100" u="none" strike="noStrike" kern="1200" baseline="0" dirty="0">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100" u="none" strike="noStrike" kern="1200" baseline="0" dirty="0">
                          <a:latin typeface="宋体" panose="02010600030101010101" pitchFamily="2" charset="-122"/>
                          <a:ea typeface="宋体" panose="02010600030101010101" pitchFamily="2" charset="-122"/>
                        </a:rPr>
                        <a:t>单处理器</a:t>
                      </a:r>
                      <a:r>
                        <a:rPr lang="en-US" altLang="zh-CN" sz="1100" u="none" strike="noStrike" kern="1200" baseline="0" dirty="0">
                          <a:latin typeface="宋体" panose="02010600030101010101" pitchFamily="2" charset="-122"/>
                          <a:ea typeface="宋体" panose="02010600030101010101" pitchFamily="2" charset="-122"/>
                        </a:rPr>
                        <a:t>(Kunpeng 920)</a:t>
                      </a:r>
                      <a:r>
                        <a:rPr lang="zh-CN" altLang="en-US" sz="1100" u="none" strike="noStrike" kern="1200" baseline="0" dirty="0">
                          <a:latin typeface="宋体" panose="02010600030101010101" pitchFamily="2" charset="-122"/>
                          <a:ea typeface="宋体" panose="02010600030101010101" pitchFamily="2" charset="-122"/>
                        </a:rPr>
                        <a:t>最大压缩带宽</a:t>
                      </a:r>
                      <a:r>
                        <a:rPr lang="en-US" altLang="zh-CN" sz="1100" u="none" strike="noStrike" kern="1200" baseline="0" dirty="0">
                          <a:latin typeface="宋体" panose="02010600030101010101" pitchFamily="2" charset="-122"/>
                          <a:ea typeface="宋体" panose="02010600030101010101" pitchFamily="2" charset="-122"/>
                        </a:rPr>
                        <a:t>7GB/s</a:t>
                      </a:r>
                      <a:r>
                        <a:rPr lang="zh-CN" altLang="en-US" sz="1100" u="none" strike="noStrike" kern="1200" baseline="0" dirty="0">
                          <a:latin typeface="宋体" panose="02010600030101010101" pitchFamily="2" charset="-122"/>
                          <a:ea typeface="宋体" panose="02010600030101010101" pitchFamily="2" charset="-122"/>
                        </a:rPr>
                        <a:t>，静态</a:t>
                      </a:r>
                      <a:r>
                        <a:rPr lang="en-US" altLang="zh-CN" sz="1100" u="none" strike="noStrike" kern="1200" baseline="0" dirty="0">
                          <a:latin typeface="宋体" panose="02010600030101010101" pitchFamily="2" charset="-122"/>
                          <a:ea typeface="宋体" panose="02010600030101010101" pitchFamily="2" charset="-122"/>
                        </a:rPr>
                        <a:t>Huffman</a:t>
                      </a:r>
                      <a:r>
                        <a:rPr lang="zh-CN" altLang="en-US" sz="1100" u="none" strike="noStrike" kern="1200" baseline="0" dirty="0">
                          <a:latin typeface="宋体" panose="02010600030101010101" pitchFamily="2" charset="-122"/>
                          <a:ea typeface="宋体" panose="02010600030101010101" pitchFamily="2" charset="-122"/>
                        </a:rPr>
                        <a:t>解压最大带宽</a:t>
                      </a:r>
                      <a:r>
                        <a:rPr lang="en-US" altLang="zh-CN" sz="1100" u="none" strike="noStrike" kern="1200" baseline="0" dirty="0">
                          <a:latin typeface="宋体" panose="02010600030101010101" pitchFamily="2" charset="-122"/>
                          <a:ea typeface="宋体" panose="02010600030101010101" pitchFamily="2" charset="-122"/>
                        </a:rPr>
                        <a:t>8GB/s</a:t>
                      </a:r>
                      <a:r>
                        <a:rPr lang="zh-CN" altLang="en-US" sz="1100" u="none" strike="noStrike" kern="1200" baseline="0" dirty="0">
                          <a:latin typeface="宋体" panose="02010600030101010101" pitchFamily="2" charset="-122"/>
                          <a:ea typeface="宋体" panose="02010600030101010101" pitchFamily="2" charset="-122"/>
                        </a:rPr>
                        <a:t>。压缩率</a:t>
                      </a:r>
                      <a:r>
                        <a:rPr lang="en-US" altLang="zh-CN" sz="1100" u="none" strike="noStrike" kern="1200" baseline="0" dirty="0">
                          <a:latin typeface="宋体" panose="02010600030101010101" pitchFamily="2" charset="-122"/>
                          <a:ea typeface="宋体" panose="02010600030101010101" pitchFamily="2" charset="-122"/>
                        </a:rPr>
                        <a:t>50%</a:t>
                      </a:r>
                      <a:r>
                        <a:rPr lang="zh-CN" altLang="en-US" sz="1100" u="none" strike="noStrike" kern="1200" baseline="0" dirty="0">
                          <a:latin typeface="宋体" panose="02010600030101010101" pitchFamily="2" charset="-122"/>
                          <a:ea typeface="宋体" panose="02010600030101010101" pitchFamily="2" charset="-122"/>
                        </a:rPr>
                        <a:t>。支持同步模式。</a:t>
                      </a:r>
                    </a:p>
                  </a:txBody>
                  <a:tcPr marL="68580" marR="68580" marT="34290" marB="34290"/>
                </a:tc>
                <a:extLst>
                  <a:ext uri="{0D108BD9-81ED-4DB2-BD59-A6C34878D82A}">
                    <a16:rowId xmlns:a16="http://schemas.microsoft.com/office/drawing/2014/main" val="10002"/>
                  </a:ext>
                </a:extLst>
              </a:tr>
              <a:tr h="630800">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pPr algn="ctr"/>
                      <a:r>
                        <a:rPr lang="zh-CN" altLang="en-US" sz="1100" baseline="0" dirty="0">
                          <a:latin typeface="宋体" panose="02010600030101010101" pitchFamily="2" charset="-122"/>
                          <a:ea typeface="宋体" panose="02010600030101010101" pitchFamily="2" charset="-122"/>
                        </a:rPr>
                        <a:t>内核</a:t>
                      </a:r>
                      <a:r>
                        <a:rPr lang="en-US" altLang="zh-CN" sz="1100" baseline="0" dirty="0">
                          <a:latin typeface="宋体" panose="02010600030101010101" pitchFamily="2" charset="-122"/>
                          <a:ea typeface="宋体" panose="02010600030101010101" pitchFamily="2" charset="-122"/>
                        </a:rPr>
                        <a:t>Crypto</a:t>
                      </a:r>
                      <a:endParaRPr lang="zh-CN" altLang="en-US" sz="1100" baseline="0" dirty="0">
                        <a:latin typeface="宋体" panose="02010600030101010101" pitchFamily="2" charset="-122"/>
                        <a:ea typeface="宋体" panose="02010600030101010101" pitchFamily="2" charset="-122"/>
                      </a:endParaRPr>
                    </a:p>
                  </a:txBody>
                  <a:tcPr marL="68580" marR="68580" marT="34290" marB="34290" anchor="ctr"/>
                </a:tc>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r>
                        <a:rPr lang="en-US" altLang="zh-CN" sz="1100" baseline="0" dirty="0">
                          <a:latin typeface="宋体" panose="02010600030101010101" pitchFamily="2" charset="-122"/>
                          <a:ea typeface="宋体" panose="02010600030101010101" pitchFamily="2" charset="-122"/>
                        </a:rPr>
                        <a:t>SM4</a:t>
                      </a:r>
                      <a:endParaRPr lang="zh-CN" altLang="en-US" sz="1100" baseline="0" dirty="0">
                        <a:latin typeface="宋体" panose="02010600030101010101" pitchFamily="2" charset="-122"/>
                        <a:ea typeface="宋体" panose="02010600030101010101" pitchFamily="2" charset="-122"/>
                      </a:endParaRPr>
                    </a:p>
                  </a:txBody>
                  <a:tcPr marL="68580" marR="68580" marT="34290" marB="34290" anchor="ctr"/>
                </a:tc>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r>
                        <a:rPr lang="zh-CN" altLang="en-US" sz="1100" u="none" strike="noStrike" kern="1200" baseline="0" dirty="0">
                          <a:latin typeface="宋体" panose="02010600030101010101" pitchFamily="2" charset="-122"/>
                          <a:ea typeface="宋体" panose="02010600030101010101" pitchFamily="2" charset="-122"/>
                        </a:rPr>
                        <a:t>支持</a:t>
                      </a:r>
                      <a:r>
                        <a:rPr lang="en-US" altLang="zh-CN" sz="1100" u="none" strike="noStrike" kern="1200" baseline="0" dirty="0">
                          <a:latin typeface="宋体" panose="02010600030101010101" pitchFamily="2" charset="-122"/>
                          <a:ea typeface="宋体" panose="02010600030101010101" pitchFamily="2" charset="-122"/>
                        </a:rPr>
                        <a:t>SM4-XTS</a:t>
                      </a:r>
                      <a:r>
                        <a:rPr lang="zh-CN" altLang="en-US" sz="1100" u="none" strike="noStrike" kern="1200" baseline="0" dirty="0">
                          <a:latin typeface="宋体" panose="02010600030101010101" pitchFamily="2" charset="-122"/>
                          <a:ea typeface="宋体" panose="02010600030101010101" pitchFamily="2" charset="-122"/>
                        </a:rPr>
                        <a:t>，符合</a:t>
                      </a:r>
                      <a:r>
                        <a:rPr lang="en-US" altLang="zh-CN" sz="1100" u="none" strike="noStrike" kern="1200" baseline="0" dirty="0">
                          <a:latin typeface="宋体" panose="02010600030101010101" pitchFamily="2" charset="-122"/>
                          <a:ea typeface="宋体" panose="02010600030101010101" pitchFamily="2" charset="-122"/>
                        </a:rPr>
                        <a:t>GM/T 0002-2012</a:t>
                      </a:r>
                      <a:r>
                        <a:rPr lang="zh-CN" altLang="en-US" sz="1100" u="none" strike="noStrike" kern="1200" baseline="0" dirty="0">
                          <a:latin typeface="宋体" panose="02010600030101010101" pitchFamily="2" charset="-122"/>
                          <a:ea typeface="宋体" panose="02010600030101010101" pitchFamily="2" charset="-122"/>
                        </a:rPr>
                        <a:t>规范。</a:t>
                      </a:r>
                    </a:p>
                    <a:p>
                      <a:r>
                        <a:rPr lang="zh-CN" altLang="en-US" sz="1100" u="none" strike="noStrike" kern="1200" baseline="0" dirty="0">
                          <a:latin typeface="宋体" panose="02010600030101010101" pitchFamily="2" charset="-122"/>
                          <a:ea typeface="宋体" panose="02010600030101010101" pitchFamily="2" charset="-122"/>
                        </a:rPr>
                        <a:t>单处理器</a:t>
                      </a:r>
                      <a:r>
                        <a:rPr lang="en-US" altLang="zh-CN" sz="1100" u="none" strike="noStrike" kern="1200" baseline="0" dirty="0">
                          <a:latin typeface="宋体" panose="02010600030101010101" pitchFamily="2" charset="-122"/>
                          <a:ea typeface="宋体" panose="02010600030101010101" pitchFamily="2" charset="-122"/>
                        </a:rPr>
                        <a:t>(Kunpeng 920)</a:t>
                      </a:r>
                      <a:r>
                        <a:rPr lang="zh-CN" altLang="en-US" sz="1100" u="none" strike="noStrike" kern="1200" baseline="0" dirty="0">
                          <a:latin typeface="宋体" panose="02010600030101010101" pitchFamily="2" charset="-122"/>
                          <a:ea typeface="宋体" panose="02010600030101010101" pitchFamily="2" charset="-122"/>
                        </a:rPr>
                        <a:t>最大带宽</a:t>
                      </a:r>
                      <a:r>
                        <a:rPr lang="en-US" altLang="zh-CN" sz="1100" u="none" strike="noStrike" kern="1200" baseline="0" dirty="0">
                          <a:latin typeface="宋体" panose="02010600030101010101" pitchFamily="2" charset="-122"/>
                          <a:ea typeface="宋体" panose="02010600030101010101" pitchFamily="2" charset="-122"/>
                        </a:rPr>
                        <a:t>30Gbps</a:t>
                      </a:r>
                      <a:r>
                        <a:rPr lang="zh-CN" altLang="en-US" sz="1100" u="none" strike="noStrike" kern="1200" baseline="0" dirty="0">
                          <a:latin typeface="宋体" panose="02010600030101010101" pitchFamily="2" charset="-122"/>
                          <a:ea typeface="宋体" panose="02010600030101010101" pitchFamily="2" charset="-122"/>
                        </a:rPr>
                        <a:t>。支持异步模式。</a:t>
                      </a:r>
                      <a:endParaRPr lang="zh-CN" altLang="en-US" sz="1100" b="1" baseline="0" dirty="0">
                        <a:solidFill>
                          <a:srgbClr val="FF0000"/>
                        </a:solidFill>
                        <a:latin typeface="宋体" panose="02010600030101010101" pitchFamily="2" charset="-122"/>
                        <a:ea typeface="宋体" panose="02010600030101010101" pitchFamily="2" charset="-122"/>
                      </a:endParaRPr>
                    </a:p>
                  </a:txBody>
                  <a:tcPr marL="68580" marR="68580" marT="34290" marB="3429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080312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noChangeAspect="1"/>
          </p:cNvGrpSpPr>
          <p:nvPr/>
        </p:nvGrpSpPr>
        <p:grpSpPr>
          <a:xfrm>
            <a:off x="726353" y="2172705"/>
            <a:ext cx="7830393" cy="2617977"/>
            <a:chOff x="-875535" y="1314873"/>
            <a:chExt cx="12363597" cy="4133589"/>
          </a:xfrm>
        </p:grpSpPr>
        <p:sp>
          <p:nvSpPr>
            <p:cNvPr id="5" name="矩形 4"/>
            <p:cNvSpPr/>
            <p:nvPr/>
          </p:nvSpPr>
          <p:spPr>
            <a:xfrm>
              <a:off x="2280262" y="1314873"/>
              <a:ext cx="3025075" cy="657561"/>
            </a:xfrm>
            <a:prstGeom prst="rect">
              <a:avLst/>
            </a:prstGeom>
          </p:spPr>
          <p:txBody>
            <a:bodyPr wrap="none">
              <a:spAutoFit/>
            </a:bodyPr>
            <a:lstStyle/>
            <a:p>
              <a:pPr defTabSz="685585"/>
              <a:r>
                <a:rPr lang="en-US" altLang="zh-CN" sz="900" dirty="0">
                  <a:solidFill>
                    <a:srgbClr val="1D1D1A"/>
                  </a:solidFill>
                  <a:latin typeface="宋体" panose="02010600030101010101" pitchFamily="2" charset="-122"/>
                </a:rPr>
                <a:t>SPECint®_rate_base2006</a:t>
              </a:r>
              <a:r>
                <a:rPr lang="zh-CN" altLang="en-US" sz="900" dirty="0">
                  <a:solidFill>
                    <a:srgbClr val="1D1D1A"/>
                  </a:solidFill>
                  <a:latin typeface="宋体" panose="02010600030101010101" pitchFamily="2" charset="-122"/>
                </a:rPr>
                <a:t>评测跑分</a:t>
              </a:r>
              <a:endParaRPr lang="en-US" altLang="zh-CN" sz="900" dirty="0">
                <a:solidFill>
                  <a:srgbClr val="1D1D1A"/>
                </a:solidFill>
                <a:latin typeface="宋体" panose="02010600030101010101" pitchFamily="2" charset="-122"/>
              </a:endParaRPr>
            </a:p>
            <a:p>
              <a:pPr algn="ctr" defTabSz="685585">
                <a:lnSpc>
                  <a:spcPct val="150000"/>
                </a:lnSpc>
              </a:pPr>
              <a:r>
                <a:rPr lang="zh-CN" altLang="en-US" sz="900" dirty="0">
                  <a:solidFill>
                    <a:srgbClr val="1D1D1A"/>
                  </a:solidFill>
                  <a:latin typeface="宋体" panose="02010600030101010101" pitchFamily="2" charset="-122"/>
                </a:rPr>
                <a:t>越高越好</a:t>
              </a:r>
            </a:p>
          </p:txBody>
        </p:sp>
        <p:graphicFrame>
          <p:nvGraphicFramePr>
            <p:cNvPr id="6" name="图表 5"/>
            <p:cNvGraphicFramePr>
              <a:graphicFrameLocks/>
            </p:cNvGraphicFramePr>
            <p:nvPr/>
          </p:nvGraphicFramePr>
          <p:xfrm>
            <a:off x="5906972" y="1764201"/>
            <a:ext cx="3016214" cy="3434441"/>
          </p:xfrm>
          <a:graphic>
            <a:graphicData uri="http://schemas.openxmlformats.org/drawingml/2006/chart">
              <c:chart xmlns:c="http://schemas.openxmlformats.org/drawingml/2006/chart" xmlns:r="http://schemas.openxmlformats.org/officeDocument/2006/relationships" r:id="rId2"/>
            </a:graphicData>
          </a:graphic>
        </p:graphicFrame>
        <p:cxnSp>
          <p:nvCxnSpPr>
            <p:cNvPr id="8" name="直线连接符 36">
              <a:extLst>
                <a:ext uri="{FF2B5EF4-FFF2-40B4-BE49-F238E27FC236}">
                  <a16:creationId xmlns:a16="http://schemas.microsoft.com/office/drawing/2014/main" id="{17786092-CE0A-C34F-929E-7B373DCA57A3}"/>
                </a:ext>
              </a:extLst>
            </p:cNvPr>
            <p:cNvCxnSpPr>
              <a:cxnSpLocks/>
            </p:cNvCxnSpPr>
            <p:nvPr/>
          </p:nvCxnSpPr>
          <p:spPr>
            <a:xfrm>
              <a:off x="1623699" y="2904904"/>
              <a:ext cx="9686947" cy="0"/>
            </a:xfrm>
            <a:prstGeom prst="line">
              <a:avLst/>
            </a:prstGeom>
            <a:noFill/>
            <a:ln w="25400" cap="flat">
              <a:solidFill>
                <a:schemeClr val="accent6">
                  <a:lumMod val="20000"/>
                  <a:lumOff val="80000"/>
                </a:schemeClr>
              </a:solidFill>
              <a:prstDash val="solid"/>
              <a:miter lim="800000"/>
            </a:ln>
            <a:effectLst/>
            <a:sp3d/>
          </p:spPr>
          <p:style>
            <a:lnRef idx="0">
              <a:scrgbClr r="0" g="0" b="0"/>
            </a:lnRef>
            <a:fillRef idx="0">
              <a:scrgbClr r="0" g="0" b="0"/>
            </a:fillRef>
            <a:effectRef idx="0">
              <a:scrgbClr r="0" g="0" b="0"/>
            </a:effectRef>
            <a:fontRef idx="none"/>
          </p:style>
        </p:cxnSp>
        <p:cxnSp>
          <p:nvCxnSpPr>
            <p:cNvPr id="9" name="直线连接符 36">
              <a:extLst>
                <a:ext uri="{FF2B5EF4-FFF2-40B4-BE49-F238E27FC236}">
                  <a16:creationId xmlns:a16="http://schemas.microsoft.com/office/drawing/2014/main" id="{17786092-CE0A-C34F-929E-7B373DCA57A3}"/>
                </a:ext>
              </a:extLst>
            </p:cNvPr>
            <p:cNvCxnSpPr>
              <a:cxnSpLocks/>
            </p:cNvCxnSpPr>
            <p:nvPr/>
          </p:nvCxnSpPr>
          <p:spPr>
            <a:xfrm>
              <a:off x="1623699" y="4335227"/>
              <a:ext cx="9686947" cy="0"/>
            </a:xfrm>
            <a:prstGeom prst="line">
              <a:avLst/>
            </a:prstGeom>
            <a:noFill/>
            <a:ln w="25400" cap="flat">
              <a:solidFill>
                <a:schemeClr val="accent6">
                  <a:lumMod val="20000"/>
                  <a:lumOff val="80000"/>
                </a:schemeClr>
              </a:solidFill>
              <a:prstDash val="solid"/>
              <a:miter lim="800000"/>
            </a:ln>
            <a:effectLst/>
            <a:sp3d/>
          </p:spPr>
          <p:style>
            <a:lnRef idx="0">
              <a:scrgbClr r="0" g="0" b="0"/>
            </a:lnRef>
            <a:fillRef idx="0">
              <a:scrgbClr r="0" g="0" b="0"/>
            </a:fillRef>
            <a:effectRef idx="0">
              <a:scrgbClr r="0" g="0" b="0"/>
            </a:effectRef>
            <a:fontRef idx="none"/>
          </p:style>
        </p:cxnSp>
        <p:sp>
          <p:nvSpPr>
            <p:cNvPr id="10" name="矩形 9"/>
            <p:cNvSpPr/>
            <p:nvPr/>
          </p:nvSpPr>
          <p:spPr>
            <a:xfrm>
              <a:off x="6323875" y="1325395"/>
              <a:ext cx="1749442" cy="657561"/>
            </a:xfrm>
            <a:prstGeom prst="rect">
              <a:avLst/>
            </a:prstGeom>
          </p:spPr>
          <p:txBody>
            <a:bodyPr wrap="none">
              <a:spAutoFit/>
            </a:bodyPr>
            <a:lstStyle/>
            <a:p>
              <a:pPr defTabSz="685585"/>
              <a:r>
                <a:rPr lang="en-US" altLang="zh-CN" sz="900" dirty="0">
                  <a:solidFill>
                    <a:srgbClr val="1D1D1A"/>
                  </a:solidFill>
                  <a:latin typeface="宋体" panose="02010600030101010101" pitchFamily="2" charset="-122"/>
                </a:rPr>
                <a:t>TDP</a:t>
              </a:r>
              <a:r>
                <a:rPr lang="zh-CN" altLang="en-US" sz="900" dirty="0">
                  <a:solidFill>
                    <a:srgbClr val="1D1D1A"/>
                  </a:solidFill>
                  <a:latin typeface="宋体" panose="02010600030101010101" pitchFamily="2" charset="-122"/>
                </a:rPr>
                <a:t>功耗对比（</a:t>
              </a:r>
              <a:r>
                <a:rPr lang="en-US" altLang="zh-CN" sz="900" dirty="0">
                  <a:solidFill>
                    <a:srgbClr val="1D1D1A"/>
                  </a:solidFill>
                  <a:latin typeface="宋体" panose="02010600030101010101" pitchFamily="2" charset="-122"/>
                </a:rPr>
                <a:t>W</a:t>
              </a:r>
              <a:r>
                <a:rPr lang="zh-CN" altLang="en-US" sz="900" dirty="0">
                  <a:solidFill>
                    <a:srgbClr val="1D1D1A"/>
                  </a:solidFill>
                  <a:latin typeface="宋体" panose="02010600030101010101" pitchFamily="2" charset="-122"/>
                </a:rPr>
                <a:t>）</a:t>
              </a:r>
              <a:endParaRPr lang="en-US" altLang="zh-CN" sz="900" dirty="0">
                <a:solidFill>
                  <a:srgbClr val="1D1D1A"/>
                </a:solidFill>
                <a:latin typeface="宋体" panose="02010600030101010101" pitchFamily="2" charset="-122"/>
              </a:endParaRPr>
            </a:p>
            <a:p>
              <a:pPr algn="ctr" defTabSz="685585">
                <a:lnSpc>
                  <a:spcPct val="150000"/>
                </a:lnSpc>
              </a:pPr>
              <a:r>
                <a:rPr lang="zh-CN" altLang="en-US" sz="900" dirty="0">
                  <a:solidFill>
                    <a:srgbClr val="1D1D1A"/>
                  </a:solidFill>
                  <a:latin typeface="宋体" panose="02010600030101010101" pitchFamily="2" charset="-122"/>
                </a:rPr>
                <a:t>越低越好</a:t>
              </a:r>
            </a:p>
          </p:txBody>
        </p:sp>
        <p:sp>
          <p:nvSpPr>
            <p:cNvPr id="12" name="矩形 11"/>
            <p:cNvSpPr/>
            <p:nvPr/>
          </p:nvSpPr>
          <p:spPr>
            <a:xfrm>
              <a:off x="9413577" y="1325395"/>
              <a:ext cx="1202741" cy="657561"/>
            </a:xfrm>
            <a:prstGeom prst="rect">
              <a:avLst/>
            </a:prstGeom>
          </p:spPr>
          <p:txBody>
            <a:bodyPr wrap="none">
              <a:spAutoFit/>
            </a:bodyPr>
            <a:lstStyle/>
            <a:p>
              <a:pPr algn="ctr" defTabSz="685585"/>
              <a:r>
                <a:rPr lang="zh-CN" altLang="en-US" sz="900" dirty="0">
                  <a:solidFill>
                    <a:srgbClr val="1D1D1A"/>
                  </a:solidFill>
                  <a:latin typeface="宋体" panose="02010600030101010101" pitchFamily="2" charset="-122"/>
                </a:rPr>
                <a:t>性能功耗比</a:t>
              </a:r>
              <a:endParaRPr lang="en-US" altLang="zh-CN" sz="900" dirty="0">
                <a:solidFill>
                  <a:srgbClr val="1D1D1A"/>
                </a:solidFill>
                <a:latin typeface="宋体" panose="02010600030101010101" pitchFamily="2" charset="-122"/>
              </a:endParaRPr>
            </a:p>
            <a:p>
              <a:pPr algn="ctr" defTabSz="685585">
                <a:lnSpc>
                  <a:spcPct val="150000"/>
                </a:lnSpc>
              </a:pPr>
              <a:r>
                <a:rPr lang="zh-CN" altLang="en-US" sz="900" dirty="0">
                  <a:solidFill>
                    <a:srgbClr val="1D1D1A"/>
                  </a:solidFill>
                  <a:latin typeface="宋体" panose="02010600030101010101" pitchFamily="2" charset="-122"/>
                </a:rPr>
                <a:t>越高越好</a:t>
              </a:r>
            </a:p>
          </p:txBody>
        </p:sp>
        <p:sp>
          <p:nvSpPr>
            <p:cNvPr id="14" name="文本框 52">
              <a:extLst>
                <a:ext uri="{FF2B5EF4-FFF2-40B4-BE49-F238E27FC236}">
                  <a16:creationId xmlns:a16="http://schemas.microsoft.com/office/drawing/2014/main" id="{CCB7BB0C-F213-4A71-9444-9E497FE53D16}"/>
                </a:ext>
              </a:extLst>
            </p:cNvPr>
            <p:cNvSpPr txBox="1"/>
            <p:nvPr/>
          </p:nvSpPr>
          <p:spPr>
            <a:xfrm>
              <a:off x="-875535" y="3411909"/>
              <a:ext cx="1175844" cy="384323"/>
            </a:xfrm>
            <a:prstGeom prst="homePlate">
              <a:avLst/>
            </a:prstGeom>
            <a:solidFill>
              <a:srgbClr val="00B0F0"/>
            </a:solidFill>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17">
                <a:defRPr/>
              </a:pPr>
              <a:r>
                <a:rPr lang="zh-CN" altLang="en-US" sz="900" dirty="0">
                  <a:solidFill>
                    <a:prstClr val="white"/>
                  </a:solidFill>
                  <a:latin typeface="宋体" panose="02010600030101010101" pitchFamily="2" charset="-122"/>
                  <a:ea typeface="宋体" panose="02010600030101010101" pitchFamily="2" charset="-122"/>
                  <a:cs typeface="Arial Unicode MS" panose="020B0604020202020204" pitchFamily="34" charset="-122"/>
                  <a:sym typeface="Arial" panose="020B0604020202020204" pitchFamily="34" charset="0"/>
                </a:rPr>
                <a:t>极致效能</a:t>
              </a:r>
            </a:p>
          </p:txBody>
        </p:sp>
        <p:sp>
          <p:nvSpPr>
            <p:cNvPr id="15" name="文本框 55">
              <a:extLst>
                <a:ext uri="{FF2B5EF4-FFF2-40B4-BE49-F238E27FC236}">
                  <a16:creationId xmlns:a16="http://schemas.microsoft.com/office/drawing/2014/main" id="{CCB7BB0C-F213-4A71-9444-9E497FE53D16}"/>
                </a:ext>
              </a:extLst>
            </p:cNvPr>
            <p:cNvSpPr txBox="1"/>
            <p:nvPr/>
          </p:nvSpPr>
          <p:spPr>
            <a:xfrm>
              <a:off x="-875535" y="2282761"/>
              <a:ext cx="1175844" cy="413334"/>
            </a:xfrm>
            <a:prstGeom prst="homePlate">
              <a:avLst/>
            </a:prstGeom>
            <a:solidFill>
              <a:srgbClr val="FF0000"/>
            </a:solidFill>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17">
                <a:lnSpc>
                  <a:spcPct val="130000"/>
                </a:lnSpc>
              </a:pPr>
              <a:r>
                <a:rPr lang="zh-CN" altLang="en-US" sz="900" kern="0" dirty="0">
                  <a:solidFill>
                    <a:prstClr val="white"/>
                  </a:solidFill>
                  <a:latin typeface="宋体" panose="02010600030101010101" pitchFamily="2" charset="-122"/>
                  <a:ea typeface="宋体" panose="02010600030101010101" pitchFamily="2" charset="-122"/>
                  <a:cs typeface="Arial Unicode MS" panose="020B0604020202020204" pitchFamily="34" charset="-122"/>
                  <a:sym typeface="Arial" panose="020B0604020202020204" pitchFamily="34" charset="0"/>
                </a:rPr>
                <a:t>极致性能</a:t>
              </a:r>
              <a:endParaRPr lang="en-US" altLang="zh-CN" sz="900" kern="0" dirty="0">
                <a:solidFill>
                  <a:prstClr val="white"/>
                </a:solidFill>
                <a:latin typeface="宋体" panose="02010600030101010101" pitchFamily="2" charset="-122"/>
                <a:ea typeface="宋体" panose="02010600030101010101" pitchFamily="2" charset="-122"/>
                <a:cs typeface="Arial Unicode MS" panose="020B0604020202020204" pitchFamily="34" charset="-122"/>
                <a:sym typeface="Arial" panose="020B0604020202020204" pitchFamily="34" charset="0"/>
              </a:endParaRPr>
            </a:p>
          </p:txBody>
        </p:sp>
        <p:sp>
          <p:nvSpPr>
            <p:cNvPr id="16" name="文本框 50">
              <a:extLst>
                <a:ext uri="{FF2B5EF4-FFF2-40B4-BE49-F238E27FC236}">
                  <a16:creationId xmlns:a16="http://schemas.microsoft.com/office/drawing/2014/main" id="{CCB7BB0C-F213-4A71-9444-9E497FE53D16}"/>
                </a:ext>
              </a:extLst>
            </p:cNvPr>
            <p:cNvSpPr txBox="1"/>
            <p:nvPr/>
          </p:nvSpPr>
          <p:spPr>
            <a:xfrm>
              <a:off x="-875535" y="4512047"/>
              <a:ext cx="1175844" cy="384323"/>
            </a:xfrm>
            <a:prstGeom prst="homePlate">
              <a:avLst/>
            </a:prstGeom>
            <a:solidFill>
              <a:srgbClr val="00B050"/>
            </a:solidFill>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900" dirty="0">
                  <a:solidFill>
                    <a:prstClr val="white"/>
                  </a:solidFill>
                  <a:latin typeface="宋体" panose="02010600030101010101" pitchFamily="2" charset="-122"/>
                  <a:ea typeface="宋体" panose="02010600030101010101" pitchFamily="2" charset="-122"/>
                  <a:cs typeface="Arial Unicode MS" panose="020B0604020202020204" pitchFamily="34" charset="-122"/>
                  <a:sym typeface="Arial" panose="020B0604020202020204" pitchFamily="34" charset="0"/>
                </a:rPr>
                <a:t>低功耗</a:t>
              </a:r>
            </a:p>
          </p:txBody>
        </p:sp>
        <p:graphicFrame>
          <p:nvGraphicFramePr>
            <p:cNvPr id="26" name="图表 25"/>
            <p:cNvGraphicFramePr>
              <a:graphicFrameLocks/>
            </p:cNvGraphicFramePr>
            <p:nvPr/>
          </p:nvGraphicFramePr>
          <p:xfrm>
            <a:off x="1508960" y="1812408"/>
            <a:ext cx="4311698" cy="363605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7" name="图表 26"/>
            <p:cNvGraphicFramePr>
              <a:graphicFrameLocks/>
            </p:cNvGraphicFramePr>
            <p:nvPr/>
          </p:nvGraphicFramePr>
          <p:xfrm>
            <a:off x="8675660" y="1812409"/>
            <a:ext cx="2812402" cy="363605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8" name="图表 27"/>
            <p:cNvGraphicFramePr>
              <a:graphicFrameLocks/>
            </p:cNvGraphicFramePr>
            <p:nvPr/>
          </p:nvGraphicFramePr>
          <p:xfrm>
            <a:off x="5885115" y="1786043"/>
            <a:ext cx="2868098" cy="3636053"/>
          </p:xfrm>
          <a:graphic>
            <a:graphicData uri="http://schemas.openxmlformats.org/drawingml/2006/chart">
              <c:chart xmlns:c="http://schemas.openxmlformats.org/drawingml/2006/chart" xmlns:r="http://schemas.openxmlformats.org/officeDocument/2006/relationships" r:id="rId5"/>
            </a:graphicData>
          </a:graphic>
        </p:graphicFrame>
      </p:grpSp>
      <p:sp>
        <p:nvSpPr>
          <p:cNvPr id="3" name="矩形 2"/>
          <p:cNvSpPr/>
          <p:nvPr/>
        </p:nvSpPr>
        <p:spPr>
          <a:xfrm>
            <a:off x="1445851" y="2674551"/>
            <a:ext cx="569387" cy="384336"/>
          </a:xfrm>
          <a:prstGeom prst="rect">
            <a:avLst/>
          </a:prstGeom>
        </p:spPr>
        <p:txBody>
          <a:bodyPr wrap="none">
            <a:spAutoFit/>
          </a:bodyPr>
          <a:lstStyle/>
          <a:p>
            <a:pPr algn="ctr" defTabSz="685585">
              <a:lnSpc>
                <a:spcPct val="150000"/>
              </a:lnSpc>
            </a:pPr>
            <a:r>
              <a:rPr lang="en-US" altLang="zh-CN" sz="1499" dirty="0">
                <a:solidFill>
                  <a:srgbClr val="FF0000"/>
                </a:solidFill>
                <a:latin typeface="宋体" panose="02010600030101010101" pitchFamily="2" charset="-122"/>
                <a:cs typeface="Arial" panose="020B0604020202020204" pitchFamily="34" charset="0"/>
                <a:sym typeface="Arial" panose="020B0604020202020204" pitchFamily="34" charset="0"/>
              </a:rPr>
              <a:t>25%+</a:t>
            </a:r>
          </a:p>
        </p:txBody>
      </p:sp>
      <p:sp>
        <p:nvSpPr>
          <p:cNvPr id="4" name="上箭头 3"/>
          <p:cNvSpPr/>
          <p:nvPr/>
        </p:nvSpPr>
        <p:spPr>
          <a:xfrm>
            <a:off x="2021545" y="2772181"/>
            <a:ext cx="185744" cy="247946"/>
          </a:xfrm>
          <a:prstGeom prst="upArrow">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5"/>
            <a:endParaRPr lang="zh-CN" altLang="en-US" sz="1349" dirty="0">
              <a:solidFill>
                <a:srgbClr val="666666"/>
              </a:solidFill>
              <a:latin typeface="宋体" panose="02010600030101010101" pitchFamily="2" charset="-122"/>
              <a:ea typeface="宋体" panose="02010600030101010101" pitchFamily="2" charset="-122"/>
            </a:endParaRPr>
          </a:p>
        </p:txBody>
      </p:sp>
      <p:sp>
        <p:nvSpPr>
          <p:cNvPr id="24" name="矩形 23"/>
          <p:cNvSpPr/>
          <p:nvPr/>
        </p:nvSpPr>
        <p:spPr>
          <a:xfrm>
            <a:off x="1445851" y="3395476"/>
            <a:ext cx="569387" cy="384336"/>
          </a:xfrm>
          <a:prstGeom prst="rect">
            <a:avLst/>
          </a:prstGeom>
        </p:spPr>
        <p:txBody>
          <a:bodyPr wrap="none">
            <a:spAutoFit/>
          </a:bodyPr>
          <a:lstStyle/>
          <a:p>
            <a:pPr algn="ctr" defTabSz="685585">
              <a:lnSpc>
                <a:spcPct val="150000"/>
              </a:lnSpc>
            </a:pPr>
            <a:r>
              <a:rPr lang="en-US" altLang="zh-CN" sz="1499" dirty="0">
                <a:solidFill>
                  <a:srgbClr val="00B0F0"/>
                </a:solidFill>
                <a:latin typeface="宋体" panose="02010600030101010101" pitchFamily="2" charset="-122"/>
                <a:cs typeface="Arial" panose="020B0604020202020204" pitchFamily="34" charset="0"/>
                <a:sym typeface="Arial" panose="020B0604020202020204" pitchFamily="34" charset="0"/>
              </a:rPr>
              <a:t>30%+</a:t>
            </a:r>
          </a:p>
        </p:txBody>
      </p:sp>
      <p:sp>
        <p:nvSpPr>
          <p:cNvPr id="25" name="上箭头 24"/>
          <p:cNvSpPr/>
          <p:nvPr/>
        </p:nvSpPr>
        <p:spPr>
          <a:xfrm>
            <a:off x="2021545" y="3493105"/>
            <a:ext cx="185744" cy="247946"/>
          </a:xfrm>
          <a:prstGeom prst="up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5"/>
            <a:endParaRPr lang="zh-CN" altLang="en-US" sz="1349" dirty="0">
              <a:solidFill>
                <a:srgbClr val="666666"/>
              </a:solidFill>
              <a:latin typeface="宋体" panose="02010600030101010101" pitchFamily="2" charset="-122"/>
              <a:ea typeface="宋体" panose="02010600030101010101" pitchFamily="2" charset="-122"/>
            </a:endParaRPr>
          </a:p>
        </p:txBody>
      </p:sp>
      <p:sp>
        <p:nvSpPr>
          <p:cNvPr id="29" name="矩形 28"/>
          <p:cNvSpPr/>
          <p:nvPr/>
        </p:nvSpPr>
        <p:spPr>
          <a:xfrm>
            <a:off x="1479660" y="4088149"/>
            <a:ext cx="473206" cy="384336"/>
          </a:xfrm>
          <a:prstGeom prst="rect">
            <a:avLst/>
          </a:prstGeom>
          <a:noFill/>
        </p:spPr>
        <p:txBody>
          <a:bodyPr wrap="none">
            <a:spAutoFit/>
          </a:bodyPr>
          <a:lstStyle/>
          <a:p>
            <a:pPr algn="ctr" defTabSz="685585">
              <a:lnSpc>
                <a:spcPct val="150000"/>
              </a:lnSpc>
            </a:pPr>
            <a:r>
              <a:rPr lang="en-US" altLang="zh-CN" sz="1499" dirty="0">
                <a:solidFill>
                  <a:srgbClr val="00B050"/>
                </a:solidFill>
                <a:latin typeface="宋体" panose="02010600030101010101" pitchFamily="2" charset="-122"/>
                <a:cs typeface="Arial" panose="020B0604020202020204" pitchFamily="34" charset="0"/>
                <a:sym typeface="Arial" panose="020B0604020202020204" pitchFamily="34" charset="0"/>
              </a:rPr>
              <a:t>11%</a:t>
            </a:r>
          </a:p>
        </p:txBody>
      </p:sp>
      <p:sp>
        <p:nvSpPr>
          <p:cNvPr id="30" name="上箭头 29"/>
          <p:cNvSpPr/>
          <p:nvPr/>
        </p:nvSpPr>
        <p:spPr>
          <a:xfrm rot="10800000">
            <a:off x="2007262" y="4185778"/>
            <a:ext cx="185744" cy="247946"/>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5"/>
            <a:endParaRPr lang="zh-CN" altLang="en-US" sz="1349" dirty="0">
              <a:solidFill>
                <a:srgbClr val="666666"/>
              </a:solidFill>
              <a:latin typeface="宋体" panose="02010600030101010101" pitchFamily="2" charset="-122"/>
              <a:ea typeface="宋体" panose="02010600030101010101" pitchFamily="2" charset="-122"/>
            </a:endParaRPr>
          </a:p>
        </p:txBody>
      </p:sp>
      <p:sp>
        <p:nvSpPr>
          <p:cNvPr id="31" name="文本框 30"/>
          <p:cNvSpPr txBox="1"/>
          <p:nvPr/>
        </p:nvSpPr>
        <p:spPr>
          <a:xfrm>
            <a:off x="595054" y="2374174"/>
            <a:ext cx="1997978" cy="377155"/>
          </a:xfrm>
          <a:prstGeom prst="rect">
            <a:avLst/>
          </a:prstGeom>
          <a:noFill/>
        </p:spPr>
        <p:txBody>
          <a:bodyPr wrap="square" rtlCol="0">
            <a:spAutoFit/>
          </a:bodyPr>
          <a:lstStyle/>
          <a:p>
            <a:pPr defTabSz="685585">
              <a:lnSpc>
                <a:spcPts val="2579"/>
              </a:lnSpc>
            </a:pPr>
            <a:r>
              <a:rPr lang="zh-CN" altLang="en-US" sz="1050" dirty="0">
                <a:solidFill>
                  <a:srgbClr val="1D1D1A"/>
                </a:solidFill>
                <a:latin typeface="宋体" panose="02010600030101010101" pitchFamily="2" charset="-122"/>
                <a:cs typeface="Arial" panose="020B0604020202020204" pitchFamily="34" charset="0"/>
              </a:rPr>
              <a:t>鲲鹏</a:t>
            </a:r>
            <a:r>
              <a:rPr lang="en-US" altLang="zh-CN" sz="1050" dirty="0">
                <a:solidFill>
                  <a:srgbClr val="1D1D1A"/>
                </a:solidFill>
                <a:latin typeface="宋体" panose="02010600030101010101" pitchFamily="2" charset="-122"/>
                <a:cs typeface="Arial" panose="020B0604020202020204" pitchFamily="34" charset="0"/>
              </a:rPr>
              <a:t>920 64</a:t>
            </a:r>
            <a:r>
              <a:rPr lang="zh-CN" altLang="en-US" sz="1050" dirty="0">
                <a:solidFill>
                  <a:srgbClr val="1D1D1A"/>
                </a:solidFill>
                <a:latin typeface="宋体" panose="02010600030101010101" pitchFamily="2" charset="-122"/>
                <a:cs typeface="Arial" panose="020B0604020202020204" pitchFamily="34" charset="0"/>
              </a:rPr>
              <a:t>核型号</a:t>
            </a:r>
          </a:p>
        </p:txBody>
      </p:sp>
      <p:sp>
        <p:nvSpPr>
          <p:cNvPr id="32" name="文本框 31"/>
          <p:cNvSpPr txBox="1"/>
          <p:nvPr/>
        </p:nvSpPr>
        <p:spPr>
          <a:xfrm>
            <a:off x="595054" y="3065220"/>
            <a:ext cx="2279744" cy="377155"/>
          </a:xfrm>
          <a:prstGeom prst="rect">
            <a:avLst/>
          </a:prstGeom>
          <a:noFill/>
        </p:spPr>
        <p:txBody>
          <a:bodyPr wrap="square" rtlCol="0">
            <a:spAutoFit/>
          </a:bodyPr>
          <a:lstStyle/>
          <a:p>
            <a:pPr defTabSz="685585">
              <a:lnSpc>
                <a:spcPts val="2579"/>
              </a:lnSpc>
            </a:pPr>
            <a:r>
              <a:rPr lang="zh-CN" altLang="en-US" sz="1050" dirty="0">
                <a:solidFill>
                  <a:srgbClr val="1D1D1A"/>
                </a:solidFill>
                <a:latin typeface="宋体" panose="02010600030101010101" pitchFamily="2" charset="-122"/>
                <a:cs typeface="Arial" panose="020B0604020202020204" pitchFamily="34" charset="0"/>
              </a:rPr>
              <a:t>鲲鹏</a:t>
            </a:r>
            <a:r>
              <a:rPr lang="en-US" altLang="zh-CN" sz="1050" dirty="0">
                <a:solidFill>
                  <a:srgbClr val="1D1D1A"/>
                </a:solidFill>
                <a:latin typeface="宋体" panose="02010600030101010101" pitchFamily="2" charset="-122"/>
                <a:cs typeface="Arial" panose="020B0604020202020204" pitchFamily="34" charset="0"/>
              </a:rPr>
              <a:t>920 32/48</a:t>
            </a:r>
            <a:r>
              <a:rPr lang="zh-CN" altLang="en-US" sz="1050" dirty="0">
                <a:solidFill>
                  <a:srgbClr val="1D1D1A"/>
                </a:solidFill>
                <a:latin typeface="宋体" panose="02010600030101010101" pitchFamily="2" charset="-122"/>
                <a:cs typeface="Arial" panose="020B0604020202020204" pitchFamily="34" charset="0"/>
              </a:rPr>
              <a:t>核型号</a:t>
            </a:r>
          </a:p>
        </p:txBody>
      </p:sp>
      <p:sp>
        <p:nvSpPr>
          <p:cNvPr id="33" name="文本框 32"/>
          <p:cNvSpPr txBox="1"/>
          <p:nvPr/>
        </p:nvSpPr>
        <p:spPr>
          <a:xfrm>
            <a:off x="595054" y="3793934"/>
            <a:ext cx="2279744" cy="377155"/>
          </a:xfrm>
          <a:prstGeom prst="rect">
            <a:avLst/>
          </a:prstGeom>
          <a:noFill/>
        </p:spPr>
        <p:txBody>
          <a:bodyPr wrap="square" rtlCol="0">
            <a:spAutoFit/>
          </a:bodyPr>
          <a:lstStyle/>
          <a:p>
            <a:pPr defTabSz="685585">
              <a:lnSpc>
                <a:spcPts val="2579"/>
              </a:lnSpc>
            </a:pPr>
            <a:r>
              <a:rPr lang="zh-CN" altLang="en-US" sz="1050" dirty="0">
                <a:solidFill>
                  <a:srgbClr val="1D1D1A"/>
                </a:solidFill>
                <a:latin typeface="宋体" panose="02010600030101010101" pitchFamily="2" charset="-122"/>
                <a:cs typeface="Arial" panose="020B0604020202020204" pitchFamily="34" charset="0"/>
              </a:rPr>
              <a:t>鲲鹏</a:t>
            </a:r>
            <a:r>
              <a:rPr lang="en-US" altLang="zh-CN" sz="1050" dirty="0">
                <a:solidFill>
                  <a:srgbClr val="1D1D1A"/>
                </a:solidFill>
                <a:latin typeface="宋体" panose="02010600030101010101" pitchFamily="2" charset="-122"/>
                <a:cs typeface="Arial" panose="020B0604020202020204" pitchFamily="34" charset="0"/>
              </a:rPr>
              <a:t>916 32</a:t>
            </a:r>
            <a:r>
              <a:rPr lang="zh-CN" altLang="en-US" sz="1050" dirty="0">
                <a:solidFill>
                  <a:srgbClr val="1D1D1A"/>
                </a:solidFill>
                <a:latin typeface="宋体" panose="02010600030101010101" pitchFamily="2" charset="-122"/>
                <a:cs typeface="Arial" panose="020B0604020202020204" pitchFamily="34" charset="0"/>
              </a:rPr>
              <a:t>核型号</a:t>
            </a:r>
          </a:p>
        </p:txBody>
      </p:sp>
      <p:sp>
        <p:nvSpPr>
          <p:cNvPr id="11" name="标题 10"/>
          <p:cNvSpPr>
            <a:spLocks noGrp="1"/>
          </p:cNvSpPr>
          <p:nvPr>
            <p:ph type="title"/>
          </p:nvPr>
        </p:nvSpPr>
        <p:spPr>
          <a:xfrm>
            <a:off x="595054" y="404664"/>
            <a:ext cx="8046244" cy="485982"/>
          </a:xfrm>
        </p:spPr>
        <p:txBody>
          <a:bodyPr>
            <a:normAutofit/>
          </a:bodyPr>
          <a:lstStyle/>
          <a:p>
            <a:pPr eaLnBrk="1" hangingPunct="1"/>
            <a:r>
              <a:rPr lang="zh-CN" altLang="en-US" sz="3100" b="1" dirty="0">
                <a:solidFill>
                  <a:srgbClr val="0000FF"/>
                </a:solidFill>
                <a:latin typeface="+mj-lt"/>
                <a:ea typeface="+mj-ea"/>
              </a:rPr>
              <a:t>鲲鹏系列处理器 </a:t>
            </a:r>
            <a:r>
              <a:rPr lang="en-US" altLang="zh-CN" sz="3100" b="1" dirty="0">
                <a:solidFill>
                  <a:srgbClr val="0000FF"/>
                </a:solidFill>
                <a:latin typeface="+mj-lt"/>
                <a:ea typeface="+mj-ea"/>
              </a:rPr>
              <a:t>vs </a:t>
            </a:r>
            <a:r>
              <a:rPr lang="zh-CN" altLang="en-US" sz="3100" b="1" dirty="0">
                <a:solidFill>
                  <a:srgbClr val="0000FF"/>
                </a:solidFill>
                <a:latin typeface="+mj-lt"/>
                <a:ea typeface="+mj-ea"/>
              </a:rPr>
              <a:t>业界主流产品的对比</a:t>
            </a:r>
          </a:p>
        </p:txBody>
      </p:sp>
    </p:spTree>
    <p:extLst>
      <p:ext uri="{BB962C8B-B14F-4D97-AF65-F5344CB8AC3E}">
        <p14:creationId xmlns:p14="http://schemas.microsoft.com/office/powerpoint/2010/main" val="28668362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表格 13"/>
          <p:cNvGraphicFramePr>
            <a:graphicFrameLocks noGrp="1"/>
          </p:cNvGraphicFramePr>
          <p:nvPr/>
        </p:nvGraphicFramePr>
        <p:xfrm>
          <a:off x="1624021" y="4759523"/>
          <a:ext cx="5895959" cy="745784"/>
        </p:xfrm>
        <a:graphic>
          <a:graphicData uri="http://schemas.openxmlformats.org/drawingml/2006/table">
            <a:tbl>
              <a:tblPr firstRow="1" bandRow="1">
                <a:tableStyleId>{5C22544A-7EE6-4342-B048-85BDC9FD1C3A}</a:tableStyleId>
              </a:tblPr>
              <a:tblGrid>
                <a:gridCol w="903537">
                  <a:extLst>
                    <a:ext uri="{9D8B030D-6E8A-4147-A177-3AD203B41FA5}">
                      <a16:colId xmlns:a16="http://schemas.microsoft.com/office/drawing/2014/main" val="20000"/>
                    </a:ext>
                  </a:extLst>
                </a:gridCol>
                <a:gridCol w="2333554">
                  <a:extLst>
                    <a:ext uri="{9D8B030D-6E8A-4147-A177-3AD203B41FA5}">
                      <a16:colId xmlns:a16="http://schemas.microsoft.com/office/drawing/2014/main" val="20001"/>
                    </a:ext>
                  </a:extLst>
                </a:gridCol>
                <a:gridCol w="2658868">
                  <a:extLst>
                    <a:ext uri="{9D8B030D-6E8A-4147-A177-3AD203B41FA5}">
                      <a16:colId xmlns:a16="http://schemas.microsoft.com/office/drawing/2014/main" val="20002"/>
                    </a:ext>
                  </a:extLst>
                </a:gridCol>
              </a:tblGrid>
              <a:tr h="402910">
                <a:tc>
                  <a:txBody>
                    <a:bodyPr/>
                    <a:lstStyle/>
                    <a:p>
                      <a:pPr marL="0" algn="ctr" defTabSz="1187798" rtl="0" eaLnBrk="1" fontAlgn="b" latinLnBrk="0" hangingPunct="1"/>
                      <a:r>
                        <a:rPr lang="zh-CN" altLang="en-US" sz="900" b="0" kern="1200" baseline="0" dirty="0">
                          <a:solidFill>
                            <a:schemeClr val="tx1"/>
                          </a:solidFill>
                          <a:latin typeface="宋体" panose="02010600030101010101" pitchFamily="2" charset="-122"/>
                          <a:ea typeface="宋体" panose="02010600030101010101" pitchFamily="2" charset="-122"/>
                          <a:cs typeface="Arial" panose="020B0604020202020204" pitchFamily="34" charset="0"/>
                        </a:rPr>
                        <a:t>平台</a:t>
                      </a:r>
                      <a:endParaRPr lang="en-US" sz="900" b="0" kern="1200" baseline="0" dirty="0">
                        <a:solidFill>
                          <a:schemeClr val="tx1"/>
                        </a:solidFill>
                        <a:latin typeface="宋体" panose="02010600030101010101" pitchFamily="2" charset="-122"/>
                        <a:ea typeface="宋体" panose="02010600030101010101" pitchFamily="2" charset="-122"/>
                        <a:cs typeface="Arial" panose="020B0604020202020204" pitchFamily="34" charset="0"/>
                      </a:endParaRPr>
                    </a:p>
                  </a:txBody>
                  <a:tcPr marL="68553" marR="68553" marT="34277" marB="3427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algn="l" defTabSz="1187798" rtl="0" eaLnBrk="1" fontAlgn="b" latinLnBrk="0" hangingPunct="1"/>
                      <a:r>
                        <a:rPr lang="en-US" altLang="zh-CN" sz="900" b="0" kern="1200" baseline="0" dirty="0">
                          <a:solidFill>
                            <a:schemeClr val="tx1"/>
                          </a:solidFill>
                          <a:latin typeface="宋体" panose="02010600030101010101" pitchFamily="2" charset="-122"/>
                          <a:ea typeface="宋体" panose="02010600030101010101" pitchFamily="2" charset="-122"/>
                          <a:cs typeface="Arial" panose="020B0604020202020204" pitchFamily="34" charset="0"/>
                        </a:rPr>
                        <a:t>TaiShan V2 with 2-socket</a:t>
                      </a:r>
                      <a:r>
                        <a:rPr lang="en-US" sz="900" b="0" kern="1200" baseline="0" dirty="0">
                          <a:solidFill>
                            <a:schemeClr val="tx1"/>
                          </a:solidFill>
                          <a:latin typeface="宋体" panose="02010600030101010101" pitchFamily="2" charset="-122"/>
                          <a:ea typeface="宋体" panose="02010600030101010101" pitchFamily="2" charset="-122"/>
                          <a:cs typeface="Arial" panose="020B0604020202020204" pitchFamily="34" charset="0"/>
                        </a:rPr>
                        <a:t> Kunpeng 920</a:t>
                      </a:r>
                      <a:r>
                        <a:rPr lang="en-US" altLang="zh-CN" sz="900" b="0" kern="1200" baseline="0" dirty="0">
                          <a:solidFill>
                            <a:schemeClr val="tx1"/>
                          </a:solidFill>
                          <a:latin typeface="宋体" panose="02010600030101010101" pitchFamily="2" charset="-122"/>
                          <a:ea typeface="宋体" panose="02010600030101010101" pitchFamily="2" charset="-122"/>
                          <a:cs typeface="Arial" panose="020B0604020202020204" pitchFamily="34" charset="0"/>
                        </a:rPr>
                        <a:t>-4826/</a:t>
                      </a:r>
                      <a:r>
                        <a:rPr lang="en-US" sz="900" b="0" kern="1200" baseline="0" dirty="0">
                          <a:solidFill>
                            <a:schemeClr val="tx1"/>
                          </a:solidFill>
                          <a:latin typeface="宋体" panose="02010600030101010101" pitchFamily="2" charset="-122"/>
                          <a:ea typeface="宋体" panose="02010600030101010101" pitchFamily="2" charset="-122"/>
                          <a:cs typeface="Arial" panose="020B0604020202020204" pitchFamily="34" charset="0"/>
                        </a:rPr>
                        <a:t>DDR4-2666)</a:t>
                      </a:r>
                    </a:p>
                  </a:txBody>
                  <a:tcPr marL="68553" marR="68553" marT="34277" marB="3427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algn="l" defTabSz="1187798" rtl="0" eaLnBrk="1" fontAlgn="b" latinLnBrk="0" hangingPunct="1"/>
                      <a:r>
                        <a:rPr lang="en-US" sz="900" b="0" kern="1200" baseline="0" dirty="0">
                          <a:solidFill>
                            <a:schemeClr val="tx1"/>
                          </a:solidFill>
                          <a:latin typeface="宋体" panose="02010600030101010101" pitchFamily="2" charset="-122"/>
                          <a:ea typeface="宋体" panose="02010600030101010101" pitchFamily="2" charset="-122"/>
                          <a:cs typeface="Arial" panose="020B0604020202020204" pitchFamily="34" charset="0"/>
                        </a:rPr>
                        <a:t>X86 server with 2-socket Skylake 6148 (20 cores, 2.0 GHz</a:t>
                      </a:r>
                      <a:r>
                        <a:rPr lang="en-US" altLang="zh-CN" sz="900" b="0" kern="1200" baseline="0" dirty="0">
                          <a:solidFill>
                            <a:schemeClr val="tx1"/>
                          </a:solidFill>
                          <a:latin typeface="宋体" panose="02010600030101010101" pitchFamily="2" charset="-122"/>
                          <a:ea typeface="宋体" panose="02010600030101010101" pitchFamily="2" charset="-122"/>
                          <a:cs typeface="Arial" panose="020B0604020202020204" pitchFamily="34" charset="0"/>
                        </a:rPr>
                        <a:t>/</a:t>
                      </a:r>
                      <a:r>
                        <a:rPr lang="en-US" sz="900" b="0" kern="1200" baseline="0" dirty="0">
                          <a:solidFill>
                            <a:schemeClr val="tx1"/>
                          </a:solidFill>
                          <a:latin typeface="宋体" panose="02010600030101010101" pitchFamily="2" charset="-122"/>
                          <a:ea typeface="宋体" panose="02010600030101010101" pitchFamily="2" charset="-122"/>
                          <a:cs typeface="Arial" panose="020B0604020202020204" pitchFamily="34" charset="0"/>
                        </a:rPr>
                        <a:t>DDR4-2666)</a:t>
                      </a:r>
                    </a:p>
                  </a:txBody>
                  <a:tcPr marL="68553" marR="68553" marT="34277" marB="3427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10000"/>
                  </a:ext>
                </a:extLst>
              </a:tr>
              <a:tr h="342873">
                <a:tc>
                  <a:txBody>
                    <a:bodyPr/>
                    <a:lstStyle/>
                    <a:p>
                      <a:pPr marL="0" algn="ctr" defTabSz="1187798" rtl="0" eaLnBrk="1" fontAlgn="b" latinLnBrk="0" hangingPunct="1"/>
                      <a:r>
                        <a:rPr lang="en-US" sz="900" b="0" kern="1200" baseline="0" dirty="0">
                          <a:solidFill>
                            <a:schemeClr val="tx1"/>
                          </a:solidFill>
                          <a:latin typeface="宋体" panose="02010600030101010101" pitchFamily="2" charset="-122"/>
                          <a:ea typeface="宋体" panose="02010600030101010101" pitchFamily="2" charset="-122"/>
                          <a:cs typeface="Arial" panose="020B0604020202020204" pitchFamily="34" charset="0"/>
                        </a:rPr>
                        <a:t>STREAM</a:t>
                      </a:r>
                    </a:p>
                    <a:p>
                      <a:pPr marL="0" algn="ctr" defTabSz="1187798" rtl="0" eaLnBrk="1" fontAlgn="b" latinLnBrk="0" hangingPunct="1"/>
                      <a:r>
                        <a:rPr lang="zh-CN" altLang="en-US" sz="900" b="0" kern="1200" baseline="0" dirty="0">
                          <a:solidFill>
                            <a:schemeClr val="tx1"/>
                          </a:solidFill>
                          <a:latin typeface="宋体" panose="02010600030101010101" pitchFamily="2" charset="-122"/>
                          <a:ea typeface="宋体" panose="02010600030101010101" pitchFamily="2" charset="-122"/>
                          <a:cs typeface="Arial" panose="020B0604020202020204" pitchFamily="34" charset="0"/>
                        </a:rPr>
                        <a:t>测试结果</a:t>
                      </a:r>
                      <a:endParaRPr lang="en-US" sz="900" b="0" kern="1200" baseline="0" dirty="0">
                        <a:solidFill>
                          <a:schemeClr val="tx1"/>
                        </a:solidFill>
                        <a:latin typeface="宋体" panose="02010600030101010101" pitchFamily="2" charset="-122"/>
                        <a:ea typeface="宋体" panose="02010600030101010101" pitchFamily="2" charset="-122"/>
                        <a:cs typeface="Arial" panose="020B0604020202020204" pitchFamily="34" charset="0"/>
                      </a:endParaRPr>
                    </a:p>
                  </a:txBody>
                  <a:tcPr marL="68553" marR="68553" marT="34277" marB="3427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187798" rtl="0" eaLnBrk="1" fontAlgn="b" latinLnBrk="0" hangingPunct="1"/>
                      <a:r>
                        <a:rPr lang="en-US" sz="1100" b="0" kern="1200" baseline="0" dirty="0">
                          <a:solidFill>
                            <a:srgbClr val="FF0000"/>
                          </a:solidFill>
                          <a:latin typeface="宋体" panose="02010600030101010101" pitchFamily="2" charset="-122"/>
                          <a:ea typeface="宋体" panose="02010600030101010101" pitchFamily="2" charset="-122"/>
                          <a:cs typeface="Arial" panose="020B0604020202020204" pitchFamily="34" charset="0"/>
                        </a:rPr>
                        <a:t>287 GB/S with 84.28% efficiency</a:t>
                      </a:r>
                    </a:p>
                  </a:txBody>
                  <a:tcPr marL="7142" marR="7142" marT="714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187798" rtl="0" eaLnBrk="1" fontAlgn="b" latinLnBrk="0" hangingPunct="1"/>
                      <a:r>
                        <a:rPr lang="en-US" sz="1100" b="0" kern="1200" baseline="0" dirty="0">
                          <a:solidFill>
                            <a:schemeClr val="tx1"/>
                          </a:solidFill>
                          <a:latin typeface="宋体" panose="02010600030101010101" pitchFamily="2" charset="-122"/>
                          <a:ea typeface="宋体" panose="02010600030101010101" pitchFamily="2" charset="-122"/>
                          <a:cs typeface="Arial" panose="020B0604020202020204" pitchFamily="34" charset="0"/>
                        </a:rPr>
                        <a:t>192 GB/S with 75.08% efficiency</a:t>
                      </a:r>
                    </a:p>
                  </a:txBody>
                  <a:tcPr marL="7142" marR="7142" marT="714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pSp>
        <p:nvGrpSpPr>
          <p:cNvPr id="16" name="组合 15"/>
          <p:cNvGrpSpPr/>
          <p:nvPr/>
        </p:nvGrpSpPr>
        <p:grpSpPr>
          <a:xfrm>
            <a:off x="580255" y="1710991"/>
            <a:ext cx="3991745" cy="3003039"/>
            <a:chOff x="488641" y="1336222"/>
            <a:chExt cx="5342992" cy="2554643"/>
          </a:xfrm>
        </p:grpSpPr>
        <p:graphicFrame>
          <p:nvGraphicFramePr>
            <p:cNvPr id="17" name="图表 16"/>
            <p:cNvGraphicFramePr>
              <a:graphicFrameLocks/>
            </p:cNvGraphicFramePr>
            <p:nvPr/>
          </p:nvGraphicFramePr>
          <p:xfrm>
            <a:off x="488641" y="1336222"/>
            <a:ext cx="5342992" cy="2554643"/>
          </p:xfrm>
          <a:graphic>
            <a:graphicData uri="http://schemas.openxmlformats.org/drawingml/2006/chart">
              <c:chart xmlns:c="http://schemas.openxmlformats.org/drawingml/2006/chart" xmlns:r="http://schemas.openxmlformats.org/officeDocument/2006/relationships" r:id="rId3"/>
            </a:graphicData>
          </a:graphic>
        </p:graphicFrame>
        <p:sp>
          <p:nvSpPr>
            <p:cNvPr id="18" name="文本框 17"/>
            <p:cNvSpPr txBox="1"/>
            <p:nvPr/>
          </p:nvSpPr>
          <p:spPr>
            <a:xfrm>
              <a:off x="696650" y="1698082"/>
              <a:ext cx="1623527" cy="196366"/>
            </a:xfrm>
            <a:prstGeom prst="rect">
              <a:avLst/>
            </a:prstGeom>
            <a:noFill/>
          </p:spPr>
          <p:txBody>
            <a:bodyPr wrap="square" rtlCol="0">
              <a:spAutoFit/>
            </a:bodyPr>
            <a:lstStyle/>
            <a:p>
              <a:pPr defTabSz="685585"/>
              <a:r>
                <a:rPr lang="zh-CN" altLang="en-US" sz="900" dirty="0">
                  <a:latin typeface="宋体" panose="02010600030101010101" pitchFamily="2" charset="-122"/>
                  <a:cs typeface="Calibri" panose="020F0502020204030204" pitchFamily="34" charset="0"/>
                </a:rPr>
                <a:t>越低越好</a:t>
              </a:r>
            </a:p>
          </p:txBody>
        </p:sp>
      </p:grpSp>
      <p:graphicFrame>
        <p:nvGraphicFramePr>
          <p:cNvPr id="19" name="图表 18"/>
          <p:cNvGraphicFramePr>
            <a:graphicFrameLocks/>
          </p:cNvGraphicFramePr>
          <p:nvPr/>
        </p:nvGraphicFramePr>
        <p:xfrm>
          <a:off x="4572000" y="1637671"/>
          <a:ext cx="3889155" cy="2949251"/>
        </p:xfrm>
        <a:graphic>
          <a:graphicData uri="http://schemas.openxmlformats.org/drawingml/2006/chart">
            <c:chart xmlns:c="http://schemas.openxmlformats.org/drawingml/2006/chart" xmlns:r="http://schemas.openxmlformats.org/officeDocument/2006/relationships" r:id="rId4"/>
          </a:graphicData>
        </a:graphic>
      </p:graphicFrame>
      <p:sp>
        <p:nvSpPr>
          <p:cNvPr id="2" name="标题 1"/>
          <p:cNvSpPr>
            <a:spLocks noGrp="1"/>
          </p:cNvSpPr>
          <p:nvPr>
            <p:ph type="title"/>
          </p:nvPr>
        </p:nvSpPr>
        <p:spPr>
          <a:xfrm>
            <a:off x="580255" y="404664"/>
            <a:ext cx="8046244" cy="485982"/>
          </a:xfrm>
        </p:spPr>
        <p:txBody>
          <a:bodyPr>
            <a:normAutofit/>
          </a:bodyPr>
          <a:lstStyle/>
          <a:p>
            <a:pPr eaLnBrk="1" hangingPunct="1"/>
            <a:r>
              <a:rPr lang="zh-CN" altLang="en-US" sz="3100" b="1" dirty="0">
                <a:solidFill>
                  <a:srgbClr val="0000FF"/>
                </a:solidFill>
                <a:latin typeface="+mj-lt"/>
                <a:ea typeface="+mj-ea"/>
              </a:rPr>
              <a:t>鲲鹏整体性能对比</a:t>
            </a:r>
            <a:r>
              <a:rPr lang="en-US" altLang="zh-CN" sz="3100" b="1" dirty="0">
                <a:solidFill>
                  <a:srgbClr val="0000FF"/>
                </a:solidFill>
                <a:latin typeface="+mj-lt"/>
                <a:ea typeface="+mj-ea"/>
              </a:rPr>
              <a:t>-</a:t>
            </a:r>
            <a:r>
              <a:rPr lang="zh-CN" altLang="en-US" sz="3100" b="1" dirty="0">
                <a:solidFill>
                  <a:srgbClr val="0000FF"/>
                </a:solidFill>
                <a:latin typeface="+mj-lt"/>
                <a:ea typeface="+mj-ea"/>
              </a:rPr>
              <a:t>内存带宽和时延性能</a:t>
            </a:r>
          </a:p>
        </p:txBody>
      </p:sp>
    </p:spTree>
    <p:extLst>
      <p:ext uri="{BB962C8B-B14F-4D97-AF65-F5344CB8AC3E}">
        <p14:creationId xmlns:p14="http://schemas.microsoft.com/office/powerpoint/2010/main" val="1754935800"/>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
          <p:cNvSpPr>
            <a:spLocks noGrp="1"/>
          </p:cNvSpPr>
          <p:nvPr>
            <p:ph type="title"/>
          </p:nvPr>
        </p:nvSpPr>
        <p:spPr>
          <a:xfrm>
            <a:off x="652096" y="900794"/>
            <a:ext cx="8046244" cy="485982"/>
          </a:xfrm>
        </p:spPr>
        <p:txBody>
          <a:bodyPr>
            <a:normAutofit fontScale="90000"/>
          </a:bodyPr>
          <a:lstStyle/>
          <a:p>
            <a:pPr marL="457200" indent="-457200" eaLnBrk="1" hangingPunct="1">
              <a:lnSpc>
                <a:spcPts val="5600"/>
              </a:lnSpc>
              <a:spcBef>
                <a:spcPts val="600"/>
              </a:spcBef>
              <a:buFont typeface="Wingdings" panose="05000000000000000000" pitchFamily="2" charset="2"/>
              <a:buChar char="Ø"/>
            </a:pPr>
            <a:r>
              <a:rPr lang="zh-CN" altLang="en-US" sz="3200" b="1" kern="1200" dirty="0">
                <a:solidFill>
                  <a:srgbClr val="0000FF"/>
                </a:solidFill>
                <a:latin typeface="Verdana" pitchFamily="34" charset="0"/>
                <a:ea typeface="宋体" pitchFamily="2" charset="-122"/>
                <a:cs typeface="+mn-cs"/>
              </a:rPr>
              <a:t>什么是芯片</a:t>
            </a:r>
          </a:p>
        </p:txBody>
      </p:sp>
      <p:sp>
        <p:nvSpPr>
          <p:cNvPr id="3" name="文本占位符 2"/>
          <p:cNvSpPr>
            <a:spLocks noGrp="1"/>
          </p:cNvSpPr>
          <p:nvPr>
            <p:ph type="body" sz="quarter" idx="10"/>
          </p:nvPr>
        </p:nvSpPr>
        <p:spPr>
          <a:xfrm>
            <a:off x="548877" y="1538639"/>
            <a:ext cx="8046245" cy="4879805"/>
          </a:xfrm>
        </p:spPr>
        <p:txBody>
          <a:bodyPr/>
          <a:lstStyle/>
          <a:p>
            <a:r>
              <a:rPr lang="zh-CN" altLang="en-US" dirty="0"/>
              <a:t>芯片 </a:t>
            </a:r>
            <a:r>
              <a:rPr lang="en-US" altLang="zh-CN" dirty="0"/>
              <a:t>(Chip) </a:t>
            </a:r>
            <a:r>
              <a:rPr lang="zh-CN" altLang="en-US" dirty="0"/>
              <a:t>是一种把电路（主要包括半导体设备，也包括被动组件等）小型化的方式，并制造在半导体晶圆表面上。</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03865" y="3211058"/>
            <a:ext cx="1971219" cy="1108811"/>
          </a:xfrm>
          <a:prstGeom prst="rect">
            <a:avLst/>
          </a:prstGeom>
        </p:spPr>
      </p:pic>
      <p:pic>
        <p:nvPicPr>
          <p:cNvPr id="1026" name="Picture 2" descr="https://upload.wikimedia.org/wikipedia/commons/thumb/7/72/Ohm%27s_Law_with_Voltage_source.svg/800px-Ohm%27s_Law_with_Voltage_source.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1671" y="2974082"/>
            <a:ext cx="2110350" cy="1582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pload.wikimedia.org/wikipedia/commons/d/d4/Etchedwafer.jpg"/>
          <p:cNvPicPr>
            <a:picLocks noChangeAspect="1" noChangeArrowheads="1"/>
          </p:cNvPicPr>
          <p:nvPr/>
        </p:nvPicPr>
        <p:blipFill rotWithShape="1">
          <a:blip r:embed="rId5">
            <a:extLst>
              <a:ext uri="{28A0092B-C50C-407E-A947-70E740481C1C}">
                <a14:useLocalDpi xmlns:a14="http://schemas.microsoft.com/office/drawing/2010/main" val="0"/>
              </a:ext>
            </a:extLst>
          </a:blip>
          <a:srcRect t="6592" b="18500"/>
          <a:stretch/>
        </p:blipFill>
        <p:spPr bwMode="auto">
          <a:xfrm>
            <a:off x="3724013" y="3143374"/>
            <a:ext cx="1447151" cy="124418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bwMode="auto">
          <a:xfrm>
            <a:off x="4234451" y="4750733"/>
            <a:ext cx="440767" cy="251161"/>
          </a:xfrm>
          <a:prstGeom prst="rect">
            <a:avLst/>
          </a:prstGeom>
          <a:noFill/>
          <a:ln w="9525" algn="ctr">
            <a:noFill/>
            <a:miter lim="800000"/>
            <a:headEnd/>
            <a:tailEnd/>
          </a:ln>
        </p:spPr>
        <p:txBody>
          <a:bodyPr vert="horz" wrap="none" lIns="65852" tIns="32926" rIns="65852" bIns="32926" numCol="1" rtlCol="0" anchor="ctr" anchorCtr="0" compatLnSpc="1">
            <a:prstTxWarp prst="textNoShape">
              <a:avLst/>
            </a:prstTxWarp>
            <a:spAutoFit/>
          </a:bodyPr>
          <a:lstStyle/>
          <a:p>
            <a:r>
              <a:rPr lang="zh-CN" altLang="en-US" sz="1200" dirty="0">
                <a:latin typeface="宋体" panose="02010600030101010101" pitchFamily="2" charset="-122"/>
              </a:rPr>
              <a:t>晶圆</a:t>
            </a:r>
          </a:p>
        </p:txBody>
      </p:sp>
      <p:sp>
        <p:nvSpPr>
          <p:cNvPr id="8" name="文本框 7"/>
          <p:cNvSpPr txBox="1"/>
          <p:nvPr/>
        </p:nvSpPr>
        <p:spPr bwMode="auto">
          <a:xfrm>
            <a:off x="6869092" y="4689260"/>
            <a:ext cx="440767" cy="251161"/>
          </a:xfrm>
          <a:prstGeom prst="rect">
            <a:avLst/>
          </a:prstGeom>
          <a:noFill/>
          <a:ln w="9525" algn="ctr">
            <a:noFill/>
            <a:miter lim="800000"/>
            <a:headEnd/>
            <a:tailEnd/>
          </a:ln>
        </p:spPr>
        <p:txBody>
          <a:bodyPr vert="horz" wrap="none" lIns="65852" tIns="32926" rIns="65852" bIns="32926" numCol="1" rtlCol="0" anchor="ctr" anchorCtr="0" compatLnSpc="1">
            <a:prstTxWarp prst="textNoShape">
              <a:avLst/>
            </a:prstTxWarp>
            <a:spAutoFit/>
          </a:bodyPr>
          <a:lstStyle/>
          <a:p>
            <a:r>
              <a:rPr lang="zh-CN" altLang="en-US" sz="1200" dirty="0">
                <a:latin typeface="宋体" panose="02010600030101010101" pitchFamily="2" charset="-122"/>
              </a:rPr>
              <a:t>芯片</a:t>
            </a:r>
          </a:p>
        </p:txBody>
      </p:sp>
      <p:sp>
        <p:nvSpPr>
          <p:cNvPr id="9" name="文本框 8"/>
          <p:cNvSpPr txBox="1"/>
          <p:nvPr/>
        </p:nvSpPr>
        <p:spPr bwMode="auto">
          <a:xfrm>
            <a:off x="1755071" y="4732815"/>
            <a:ext cx="472286" cy="251161"/>
          </a:xfrm>
          <a:prstGeom prst="rect">
            <a:avLst/>
          </a:prstGeom>
          <a:noFill/>
          <a:ln w="9525" algn="ctr">
            <a:noFill/>
            <a:miter lim="800000"/>
            <a:headEnd/>
            <a:tailEnd/>
          </a:ln>
        </p:spPr>
        <p:txBody>
          <a:bodyPr vert="horz" wrap="square" lIns="65852" tIns="32926" rIns="65852" bIns="32926" numCol="1" rtlCol="0" anchor="ctr" anchorCtr="0" compatLnSpc="1">
            <a:prstTxWarp prst="textNoShape">
              <a:avLst/>
            </a:prstTxWarp>
            <a:spAutoFit/>
          </a:bodyPr>
          <a:lstStyle/>
          <a:p>
            <a:r>
              <a:rPr lang="zh-CN" altLang="en-US" sz="1200" dirty="0">
                <a:latin typeface="宋体" panose="02010600030101010101" pitchFamily="2" charset="-122"/>
              </a:rPr>
              <a:t>电路</a:t>
            </a:r>
          </a:p>
        </p:txBody>
      </p:sp>
      <p:sp>
        <p:nvSpPr>
          <p:cNvPr id="5" name="十字形 4"/>
          <p:cNvSpPr/>
          <p:nvPr/>
        </p:nvSpPr>
        <p:spPr bwMode="auto">
          <a:xfrm>
            <a:off x="3012021" y="3561744"/>
            <a:ext cx="513057" cy="499502"/>
          </a:xfrm>
          <a:prstGeom prst="plus">
            <a:avLst>
              <a:gd name="adj" fmla="val 43695"/>
            </a:avLst>
          </a:prstGeom>
          <a:solidFill>
            <a:srgbClr val="15B0E8"/>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fontAlgn="t"/>
            <a:endParaRPr lang="zh-CN" altLang="en-US" sz="750" dirty="0">
              <a:latin typeface="宋体" panose="02010600030101010101" pitchFamily="2" charset="-122"/>
            </a:endParaRPr>
          </a:p>
        </p:txBody>
      </p:sp>
      <p:sp>
        <p:nvSpPr>
          <p:cNvPr id="11" name="右箭头 10"/>
          <p:cNvSpPr/>
          <p:nvPr/>
        </p:nvSpPr>
        <p:spPr bwMode="auto">
          <a:xfrm>
            <a:off x="5562072" y="3644447"/>
            <a:ext cx="342859" cy="334095"/>
          </a:xfrm>
          <a:prstGeom prst="rightArrow">
            <a:avLst/>
          </a:prstGeom>
          <a:solidFill>
            <a:srgbClr val="15B0E8"/>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fontAlgn="t"/>
            <a:endParaRPr lang="zh-CN" altLang="en-US" sz="750" dirty="0">
              <a:latin typeface="宋体" panose="02010600030101010101" pitchFamily="2" charset="-122"/>
            </a:endParaRPr>
          </a:p>
        </p:txBody>
      </p:sp>
      <p:sp>
        <p:nvSpPr>
          <p:cNvPr id="12" name="文本框 11">
            <a:extLst>
              <a:ext uri="{FF2B5EF4-FFF2-40B4-BE49-F238E27FC236}">
                <a16:creationId xmlns:a16="http://schemas.microsoft.com/office/drawing/2014/main" id="{D733F2F2-6B35-44BF-BCDF-B173B1426C3A}"/>
              </a:ext>
            </a:extLst>
          </p:cNvPr>
          <p:cNvSpPr txBox="1"/>
          <p:nvPr/>
        </p:nvSpPr>
        <p:spPr>
          <a:xfrm>
            <a:off x="542674" y="171271"/>
            <a:ext cx="4572000" cy="718530"/>
          </a:xfrm>
          <a:prstGeom prst="rect">
            <a:avLst/>
          </a:prstGeom>
          <a:noFill/>
        </p:spPr>
        <p:txBody>
          <a:bodyPr wrap="square">
            <a:spAutoFit/>
          </a:bodyPr>
          <a:lstStyle/>
          <a:p>
            <a:pPr eaLnBrk="1" hangingPunct="1">
              <a:lnSpc>
                <a:spcPts val="5600"/>
              </a:lnSpc>
              <a:spcBef>
                <a:spcPts val="600"/>
              </a:spcBef>
            </a:pPr>
            <a:r>
              <a:rPr lang="en-US" altLang="zh-CN" sz="3400" b="1" dirty="0">
                <a:solidFill>
                  <a:srgbClr val="0000FF"/>
                </a:solidFill>
              </a:rPr>
              <a:t>N.1  </a:t>
            </a:r>
            <a:r>
              <a:rPr lang="zh-CN" altLang="en-US" sz="3400" b="1" dirty="0">
                <a:solidFill>
                  <a:srgbClr val="0000FF"/>
                </a:solidFill>
              </a:rPr>
              <a:t>计算机系统概述</a:t>
            </a:r>
          </a:p>
        </p:txBody>
      </p:sp>
    </p:spTree>
    <p:extLst>
      <p:ext uri="{BB962C8B-B14F-4D97-AF65-F5344CB8AC3E}">
        <p14:creationId xmlns:p14="http://schemas.microsoft.com/office/powerpoint/2010/main" val="307720032"/>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372665"/>
            <a:ext cx="8046244" cy="485982"/>
          </a:xfrm>
        </p:spPr>
        <p:txBody>
          <a:bodyPr>
            <a:normAutofit/>
          </a:bodyPr>
          <a:lstStyle/>
          <a:p>
            <a:pPr eaLnBrk="1" hangingPunct="1"/>
            <a:r>
              <a:rPr lang="zh-CN" altLang="en-US" sz="3100" b="1" dirty="0">
                <a:solidFill>
                  <a:srgbClr val="0000FF"/>
                </a:solidFill>
                <a:latin typeface="+mj-lt"/>
                <a:ea typeface="+mj-ea"/>
              </a:rPr>
              <a:t>鲲鹏整体性能对比</a:t>
            </a:r>
            <a:r>
              <a:rPr lang="en-US" altLang="zh-CN" sz="3100" b="1" dirty="0">
                <a:solidFill>
                  <a:srgbClr val="0000FF"/>
                </a:solidFill>
                <a:latin typeface="+mj-lt"/>
                <a:ea typeface="+mj-ea"/>
              </a:rPr>
              <a:t>- IO</a:t>
            </a:r>
            <a:r>
              <a:rPr lang="zh-CN" altLang="en-US" sz="3100" b="1" dirty="0">
                <a:solidFill>
                  <a:srgbClr val="0000FF"/>
                </a:solidFill>
                <a:latin typeface="+mj-lt"/>
                <a:ea typeface="+mj-ea"/>
              </a:rPr>
              <a:t>性能</a:t>
            </a:r>
          </a:p>
        </p:txBody>
      </p:sp>
      <p:sp>
        <p:nvSpPr>
          <p:cNvPr id="4" name="日期占位符 3"/>
          <p:cNvSpPr>
            <a:spLocks noGrp="1"/>
          </p:cNvSpPr>
          <p:nvPr>
            <p:ph type="dt" sz="half" idx="4294967295"/>
          </p:nvPr>
        </p:nvSpPr>
        <p:spPr>
          <a:xfrm>
            <a:off x="8087916" y="5659041"/>
            <a:ext cx="1056084" cy="826294"/>
          </a:xfrm>
          <a:prstGeom prst="rect">
            <a:avLst/>
          </a:prstGeom>
        </p:spPr>
        <p:txBody>
          <a:bodyPr/>
          <a:lstStyle/>
          <a:p>
            <a:pPr>
              <a:defRPr/>
            </a:pPr>
            <a:endParaRPr lang="de-DE" altLang="zh-CN" dirty="0">
              <a:solidFill>
                <a:srgbClr val="000000"/>
              </a:solidFill>
              <a:latin typeface="宋体" panose="02010600030101010101" pitchFamily="2" charset="-122"/>
            </a:endParaRPr>
          </a:p>
          <a:p>
            <a:pPr>
              <a:defRPr/>
            </a:pPr>
            <a:r>
              <a:rPr lang="de-DE" altLang="zh-CN" dirty="0">
                <a:solidFill>
                  <a:srgbClr val="000000"/>
                </a:solidFill>
                <a:latin typeface="宋体" panose="02010600030101010101" pitchFamily="2" charset="-122"/>
              </a:rPr>
              <a:t>Page </a:t>
            </a:r>
            <a:fld id="{CF5098AA-13CC-4734-9F12-2A9EC032D1AB}" type="slidenum">
              <a:rPr lang="de-DE" altLang="zh-CN" smtClean="0">
                <a:solidFill>
                  <a:srgbClr val="000000"/>
                </a:solidFill>
                <a:latin typeface="宋体" panose="02010600030101010101" pitchFamily="2" charset="-122"/>
              </a:rPr>
              <a:pPr>
                <a:defRPr/>
              </a:pPr>
              <a:t>60</a:t>
            </a:fld>
            <a:endParaRPr lang="en-GB" altLang="zh-CN" dirty="0">
              <a:solidFill>
                <a:srgbClr val="000000"/>
              </a:solidFill>
              <a:latin typeface="宋体" panose="02010600030101010101" pitchFamily="2" charset="-122"/>
            </a:endParaRPr>
          </a:p>
        </p:txBody>
      </p:sp>
      <p:graphicFrame>
        <p:nvGraphicFramePr>
          <p:cNvPr id="5" name="表格 4"/>
          <p:cNvGraphicFramePr>
            <a:graphicFrameLocks noGrp="1"/>
          </p:cNvGraphicFramePr>
          <p:nvPr/>
        </p:nvGraphicFramePr>
        <p:xfrm>
          <a:off x="552914" y="1588511"/>
          <a:ext cx="8042209" cy="3919320"/>
        </p:xfrm>
        <a:graphic>
          <a:graphicData uri="http://schemas.openxmlformats.org/drawingml/2006/table">
            <a:tbl>
              <a:tblPr/>
              <a:tblGrid>
                <a:gridCol w="460098">
                  <a:extLst>
                    <a:ext uri="{9D8B030D-6E8A-4147-A177-3AD203B41FA5}">
                      <a16:colId xmlns:a16="http://schemas.microsoft.com/office/drawing/2014/main" val="20000"/>
                    </a:ext>
                  </a:extLst>
                </a:gridCol>
                <a:gridCol w="811307">
                  <a:extLst>
                    <a:ext uri="{9D8B030D-6E8A-4147-A177-3AD203B41FA5}">
                      <a16:colId xmlns:a16="http://schemas.microsoft.com/office/drawing/2014/main" val="20001"/>
                    </a:ext>
                  </a:extLst>
                </a:gridCol>
                <a:gridCol w="1380564">
                  <a:extLst>
                    <a:ext uri="{9D8B030D-6E8A-4147-A177-3AD203B41FA5}">
                      <a16:colId xmlns:a16="http://schemas.microsoft.com/office/drawing/2014/main" val="20002"/>
                    </a:ext>
                  </a:extLst>
                </a:gridCol>
                <a:gridCol w="1062318">
                  <a:extLst>
                    <a:ext uri="{9D8B030D-6E8A-4147-A177-3AD203B41FA5}">
                      <a16:colId xmlns:a16="http://schemas.microsoft.com/office/drawing/2014/main" val="20003"/>
                    </a:ext>
                  </a:extLst>
                </a:gridCol>
                <a:gridCol w="1905000">
                  <a:extLst>
                    <a:ext uri="{9D8B030D-6E8A-4147-A177-3AD203B41FA5}">
                      <a16:colId xmlns:a16="http://schemas.microsoft.com/office/drawing/2014/main" val="20004"/>
                    </a:ext>
                  </a:extLst>
                </a:gridCol>
                <a:gridCol w="2422922">
                  <a:extLst>
                    <a:ext uri="{9D8B030D-6E8A-4147-A177-3AD203B41FA5}">
                      <a16:colId xmlns:a16="http://schemas.microsoft.com/office/drawing/2014/main" val="20005"/>
                    </a:ext>
                  </a:extLst>
                </a:gridCol>
              </a:tblGrid>
              <a:tr h="216000">
                <a:tc>
                  <a:txBody>
                    <a:bodyPr/>
                    <a:lstStyle/>
                    <a:p>
                      <a:pPr algn="ctr" fontAlgn="ctr"/>
                      <a:r>
                        <a:rPr lang="zh-CN" altLang="en-US" sz="1100" b="1" i="0" u="none" strike="noStrike" kern="1200" baseline="0" dirty="0">
                          <a:solidFill>
                            <a:schemeClr val="bg1"/>
                          </a:solidFill>
                          <a:effectLst/>
                          <a:latin typeface="宋体" panose="02010600030101010101" pitchFamily="2" charset="-122"/>
                          <a:ea typeface="宋体" panose="02010600030101010101" pitchFamily="2" charset="-122"/>
                          <a:cs typeface="+mn-cs"/>
                        </a:rPr>
                        <a:t>特性</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100" b="1" i="0" u="none" strike="noStrike" kern="1200" baseline="0" dirty="0">
                          <a:solidFill>
                            <a:schemeClr val="bg1"/>
                          </a:solidFill>
                          <a:effectLst/>
                          <a:latin typeface="宋体" panose="02010600030101010101" pitchFamily="2" charset="-122"/>
                          <a:ea typeface="宋体" panose="02010600030101010101" pitchFamily="2" charset="-122"/>
                          <a:cs typeface="+mn-cs"/>
                        </a:rPr>
                        <a:t>模式</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100" b="1" i="0" u="none" strike="noStrike" kern="1200" baseline="0" dirty="0">
                          <a:solidFill>
                            <a:schemeClr val="bg1"/>
                          </a:solidFill>
                          <a:effectLst/>
                          <a:latin typeface="宋体" panose="02010600030101010101" pitchFamily="2" charset="-122"/>
                          <a:ea typeface="宋体" panose="02010600030101010101" pitchFamily="2" charset="-122"/>
                          <a:cs typeface="+mn-cs"/>
                        </a:rPr>
                        <a:t>规格类别</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100" b="1" i="0" u="none" strike="noStrike" kern="1200" baseline="0" dirty="0">
                          <a:solidFill>
                            <a:schemeClr val="bg1"/>
                          </a:solidFill>
                          <a:effectLst/>
                          <a:latin typeface="宋体" panose="02010600030101010101" pitchFamily="2" charset="-122"/>
                          <a:ea typeface="宋体" panose="02010600030101010101" pitchFamily="2" charset="-122"/>
                          <a:cs typeface="+mn-cs"/>
                        </a:rPr>
                        <a:t>目标</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100" b="1" i="0" u="none" strike="noStrike" baseline="0" dirty="0">
                          <a:solidFill>
                            <a:schemeClr val="bg1"/>
                          </a:solidFill>
                          <a:effectLst/>
                          <a:latin typeface="宋体" panose="02010600030101010101" pitchFamily="2" charset="-122"/>
                          <a:ea typeface="宋体" panose="02010600030101010101" pitchFamily="2" charset="-122"/>
                        </a:rPr>
                        <a:t>实测数据（本地关</a:t>
                      </a:r>
                      <a:r>
                        <a:rPr lang="en-US" altLang="zh-CN" sz="1100" b="1" i="0" u="none" strike="noStrike" baseline="0" dirty="0">
                          <a:solidFill>
                            <a:schemeClr val="bg1"/>
                          </a:solidFill>
                          <a:effectLst/>
                          <a:latin typeface="宋体" panose="02010600030101010101" pitchFamily="2" charset="-122"/>
                          <a:ea typeface="宋体" panose="02010600030101010101" pitchFamily="2" charset="-122"/>
                        </a:rPr>
                        <a:t>SMMU</a:t>
                      </a:r>
                      <a:r>
                        <a:rPr lang="zh-CN" altLang="en-US" sz="1100" b="1" i="0" u="none" strike="noStrike" baseline="0" dirty="0">
                          <a:solidFill>
                            <a:schemeClr val="bg1"/>
                          </a:solidFill>
                          <a:effectLst/>
                          <a:latin typeface="宋体" panose="02010600030101010101" pitchFamily="2" charset="-122"/>
                          <a:ea typeface="宋体" panose="02010600030101010101" pitchFamily="2" charset="-122"/>
                        </a:rPr>
                        <a:t>）</a:t>
                      </a:r>
                    </a:p>
                  </a:txBody>
                  <a:tcPr marL="1181" marR="1181" marT="11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100" b="1" i="0" u="none" strike="noStrike" baseline="0" dirty="0">
                          <a:solidFill>
                            <a:schemeClr val="bg1"/>
                          </a:solidFill>
                          <a:effectLst/>
                          <a:latin typeface="宋体" panose="02010600030101010101" pitchFamily="2" charset="-122"/>
                          <a:ea typeface="宋体" panose="02010600030101010101" pitchFamily="2" charset="-122"/>
                        </a:rPr>
                        <a:t>实测数据（本地开</a:t>
                      </a:r>
                      <a:r>
                        <a:rPr lang="en-US" altLang="zh-CN" sz="1100" b="1" i="0" u="none" strike="noStrike" baseline="0" dirty="0">
                          <a:solidFill>
                            <a:schemeClr val="bg1"/>
                          </a:solidFill>
                          <a:effectLst/>
                          <a:latin typeface="宋体" panose="02010600030101010101" pitchFamily="2" charset="-122"/>
                          <a:ea typeface="宋体" panose="02010600030101010101" pitchFamily="2" charset="-122"/>
                        </a:rPr>
                        <a:t>SMMU</a:t>
                      </a:r>
                      <a:r>
                        <a:rPr lang="zh-CN" altLang="en-US" sz="1100" b="1" i="0" u="none" strike="noStrike" baseline="0" dirty="0">
                          <a:solidFill>
                            <a:schemeClr val="bg1"/>
                          </a:solidFill>
                          <a:effectLst/>
                          <a:latin typeface="宋体" panose="02010600030101010101" pitchFamily="2" charset="-122"/>
                          <a:ea typeface="宋体" panose="02010600030101010101" pitchFamily="2" charset="-122"/>
                        </a:rPr>
                        <a:t>）</a:t>
                      </a:r>
                    </a:p>
                  </a:txBody>
                  <a:tcPr marL="1181" marR="1181" marT="11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411480">
                <a:tc rowSpan="12">
                  <a:txBody>
                    <a:bodyPr/>
                    <a:lstStyle/>
                    <a:p>
                      <a:pPr algn="ctr" fontAlgn="ct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PCIe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ctr" fontAlgn="ct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IB：Mlx CX5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PPS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read&gt;95Mpps@4B</a:t>
                      </a:r>
                      <a:b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b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write:&gt;64Mpps@4B</a:t>
                      </a:r>
                    </a:p>
                    <a:p>
                      <a:pPr algn="l" fontAlgn="ctr"/>
                      <a:r>
                        <a:rPr lang="en-US" altLang="zh-CN" sz="900" b="0" i="0" u="none" strike="noStrike" kern="1200" baseline="0" dirty="0">
                          <a:solidFill>
                            <a:srgbClr val="000000"/>
                          </a:solidFill>
                          <a:effectLst/>
                          <a:latin typeface="宋体" panose="02010600030101010101" pitchFamily="2" charset="-122"/>
                          <a:ea typeface="宋体" panose="02010600030101010101" pitchFamily="2" charset="-122"/>
                          <a:cs typeface="+mn-cs"/>
                        </a:rPr>
                        <a:t>send</a:t>
                      </a: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:&gt;63Mpps@4B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read:24</a:t>
                      </a:r>
                      <a:r>
                        <a:rPr lang="zh-CN" alt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并发时达到</a:t>
                      </a:r>
                      <a:r>
                        <a:rPr lang="en-US" altLang="zh-CN" sz="900" b="0" i="0" u="none" strike="noStrike" kern="1200" baseline="0" dirty="0">
                          <a:solidFill>
                            <a:srgbClr val="000000"/>
                          </a:solidFill>
                          <a:effectLst/>
                          <a:latin typeface="宋体" panose="02010600030101010101" pitchFamily="2" charset="-122"/>
                          <a:ea typeface="宋体" panose="02010600030101010101" pitchFamily="2" charset="-122"/>
                          <a:cs typeface="+mn-cs"/>
                        </a:rPr>
                        <a:t>86.4</a:t>
                      </a: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Mpps@4B</a:t>
                      </a:r>
                    </a:p>
                    <a:p>
                      <a:pPr algn="l" fontAlgn="ct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write:24</a:t>
                      </a:r>
                      <a:r>
                        <a:rPr lang="zh-CN" alt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并发时达到</a:t>
                      </a:r>
                      <a:r>
                        <a:rPr lang="en-US" altLang="zh-CN" sz="900" b="0" i="0" u="none" strike="noStrike" kern="1200" baseline="0" dirty="0">
                          <a:solidFill>
                            <a:srgbClr val="000000"/>
                          </a:solidFill>
                          <a:effectLst/>
                          <a:latin typeface="宋体" panose="02010600030101010101" pitchFamily="2" charset="-122"/>
                          <a:ea typeface="宋体" panose="02010600030101010101" pitchFamily="2" charset="-122"/>
                          <a:cs typeface="+mn-cs"/>
                        </a:rPr>
                        <a:t>86.4</a:t>
                      </a: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Mpps@4B</a:t>
                      </a:r>
                    </a:p>
                    <a:p>
                      <a:pPr algn="l" fontAlgn="ct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send：24</a:t>
                      </a:r>
                      <a:r>
                        <a:rPr lang="zh-CN" alt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并发时达到</a:t>
                      </a:r>
                      <a:r>
                        <a:rPr lang="en-US" altLang="zh-CN" sz="900" b="0" i="0" u="none" strike="noStrike" kern="1200" baseline="0" dirty="0">
                          <a:solidFill>
                            <a:srgbClr val="000000"/>
                          </a:solidFill>
                          <a:effectLst/>
                          <a:latin typeface="宋体" panose="02010600030101010101" pitchFamily="2" charset="-122"/>
                          <a:ea typeface="宋体" panose="02010600030101010101" pitchFamily="2" charset="-122"/>
                          <a:cs typeface="+mn-cs"/>
                        </a:rPr>
                        <a:t>90</a:t>
                      </a: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Mpps@4B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read:24</a:t>
                      </a:r>
                      <a:r>
                        <a:rPr lang="zh-CN" alt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并发时达到</a:t>
                      </a:r>
                      <a:r>
                        <a:rPr lang="en-US" altLang="zh-CN" sz="900" b="0" i="0" u="none" strike="noStrike" kern="1200" baseline="0" dirty="0">
                          <a:solidFill>
                            <a:srgbClr val="000000"/>
                          </a:solidFill>
                          <a:effectLst/>
                          <a:latin typeface="宋体" panose="02010600030101010101" pitchFamily="2" charset="-122"/>
                          <a:ea typeface="宋体" panose="02010600030101010101" pitchFamily="2" charset="-122"/>
                          <a:cs typeface="+mn-cs"/>
                        </a:rPr>
                        <a:t>86.4</a:t>
                      </a: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Mpps@4B</a:t>
                      </a:r>
                    </a:p>
                    <a:p>
                      <a:pPr algn="l" fontAlgn="ct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write:24</a:t>
                      </a:r>
                      <a:r>
                        <a:rPr lang="zh-CN" alt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并发时达到</a:t>
                      </a:r>
                      <a:r>
                        <a:rPr lang="en-US" altLang="zh-CN" sz="900" b="0" i="0" u="none" strike="noStrike" kern="1200" baseline="0" dirty="0">
                          <a:solidFill>
                            <a:srgbClr val="000000"/>
                          </a:solidFill>
                          <a:effectLst/>
                          <a:latin typeface="宋体" panose="02010600030101010101" pitchFamily="2" charset="-122"/>
                          <a:ea typeface="宋体" panose="02010600030101010101" pitchFamily="2" charset="-122"/>
                          <a:cs typeface="+mn-cs"/>
                        </a:rPr>
                        <a:t>86.4</a:t>
                      </a: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Mpps@4B</a:t>
                      </a:r>
                    </a:p>
                    <a:p>
                      <a:pPr algn="l" fontAlgn="ct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send：24</a:t>
                      </a:r>
                      <a:r>
                        <a:rPr lang="zh-CN" alt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并发时达到</a:t>
                      </a:r>
                      <a:r>
                        <a:rPr lang="en-US" altLang="zh-CN" sz="900" b="0" i="0" u="none" strike="noStrike" kern="1200" baseline="0" dirty="0">
                          <a:solidFill>
                            <a:srgbClr val="000000"/>
                          </a:solidFill>
                          <a:effectLst/>
                          <a:latin typeface="宋体" panose="02010600030101010101" pitchFamily="2" charset="-122"/>
                          <a:ea typeface="宋体" panose="02010600030101010101" pitchFamily="2" charset="-122"/>
                          <a:cs typeface="+mn-cs"/>
                        </a:rPr>
                        <a:t>90</a:t>
                      </a: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Mpps@4B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22960">
                <a:tc vMerge="1">
                  <a:txBody>
                    <a:bodyPr/>
                    <a:lstStyle/>
                    <a:p>
                      <a:endParaRPr lang="en-US"/>
                    </a:p>
                  </a:txBody>
                  <a:tcPr/>
                </a:tc>
                <a:tc vMerge="1">
                  <a:txBody>
                    <a:bodyPr/>
                    <a:lstStyle/>
                    <a:p>
                      <a:endParaRPr lang="en-US"/>
                    </a:p>
                  </a:txBody>
                  <a:tcPr/>
                </a:tc>
                <a:tc>
                  <a:txBody>
                    <a:bodyPr/>
                    <a:lstStyle/>
                    <a:p>
                      <a:pPr algn="l" fontAlgn="ctr"/>
                      <a:r>
                        <a:rPr lang="zh-CN" alt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时延</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Intel</a:t>
                      </a:r>
                      <a:r>
                        <a:rPr lang="zh-CN" alt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对接</a:t>
                      </a: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CX4</a:t>
                      </a:r>
                      <a:r>
                        <a:rPr lang="zh-CN" alt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数据：</a:t>
                      </a:r>
                      <a:br>
                        <a:rPr lang="zh-CN" alt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b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read：1.95us@2B</a:t>
                      </a:r>
                      <a:b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b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write：0.93us@2B</a:t>
                      </a:r>
                      <a:b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b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read：4.09us@4KB</a:t>
                      </a:r>
                      <a:b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b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write：3.22us@4KB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kern="1200" baseline="0" dirty="0">
                          <a:solidFill>
                            <a:schemeClr val="tx1"/>
                          </a:solidFill>
                          <a:effectLst/>
                          <a:latin typeface="宋体" panose="02010600030101010101" pitchFamily="2" charset="-122"/>
                          <a:ea typeface="宋体" panose="02010600030101010101" pitchFamily="2" charset="-122"/>
                          <a:cs typeface="+mn-cs"/>
                        </a:rPr>
                        <a:t>read：1.66us@2B</a:t>
                      </a:r>
                      <a:br>
                        <a:rPr lang="en-US" sz="900" b="0" i="0" u="none" strike="noStrike" kern="1200" baseline="0" dirty="0">
                          <a:solidFill>
                            <a:schemeClr val="tx1"/>
                          </a:solidFill>
                          <a:effectLst/>
                          <a:latin typeface="宋体" panose="02010600030101010101" pitchFamily="2" charset="-122"/>
                          <a:ea typeface="宋体" panose="02010600030101010101" pitchFamily="2" charset="-122"/>
                          <a:cs typeface="+mn-cs"/>
                        </a:rPr>
                      </a:br>
                      <a:r>
                        <a:rPr lang="en-US" sz="900" b="0" i="0" u="none" strike="noStrike" kern="1200" baseline="0" dirty="0">
                          <a:solidFill>
                            <a:schemeClr val="tx1"/>
                          </a:solidFill>
                          <a:effectLst/>
                          <a:latin typeface="宋体" panose="02010600030101010101" pitchFamily="2" charset="-122"/>
                          <a:ea typeface="宋体" panose="02010600030101010101" pitchFamily="2" charset="-122"/>
                          <a:cs typeface="+mn-cs"/>
                        </a:rPr>
                        <a:t>write：0.99us@2B</a:t>
                      </a:r>
                      <a:br>
                        <a:rPr lang="en-US" sz="900" b="0" i="0" u="none" strike="noStrike" kern="1200" baseline="0" dirty="0">
                          <a:solidFill>
                            <a:schemeClr val="tx1"/>
                          </a:solidFill>
                          <a:effectLst/>
                          <a:latin typeface="宋体" panose="02010600030101010101" pitchFamily="2" charset="-122"/>
                          <a:ea typeface="宋体" panose="02010600030101010101" pitchFamily="2" charset="-122"/>
                          <a:cs typeface="+mn-cs"/>
                        </a:rPr>
                      </a:br>
                      <a:r>
                        <a:rPr lang="en-US" sz="900" b="0" i="0" u="none" strike="noStrike" kern="1200" baseline="0" dirty="0">
                          <a:solidFill>
                            <a:schemeClr val="tx1"/>
                          </a:solidFill>
                          <a:effectLst/>
                          <a:latin typeface="宋体" panose="02010600030101010101" pitchFamily="2" charset="-122"/>
                          <a:ea typeface="宋体" panose="02010600030101010101" pitchFamily="2" charset="-122"/>
                          <a:cs typeface="+mn-cs"/>
                        </a:rPr>
                        <a:t>send：1.06@2B</a:t>
                      </a:r>
                      <a:br>
                        <a:rPr lang="en-US" sz="900" b="0" i="0" u="none" strike="noStrike" kern="1200" baseline="0" dirty="0">
                          <a:solidFill>
                            <a:schemeClr val="tx1"/>
                          </a:solidFill>
                          <a:effectLst/>
                          <a:latin typeface="宋体" panose="02010600030101010101" pitchFamily="2" charset="-122"/>
                          <a:ea typeface="宋体" panose="02010600030101010101" pitchFamily="2" charset="-122"/>
                          <a:cs typeface="+mn-cs"/>
                        </a:rPr>
                      </a:br>
                      <a:r>
                        <a:rPr lang="en-US" sz="900" b="0" i="0" u="none" strike="noStrike" kern="1200" baseline="0" dirty="0">
                          <a:solidFill>
                            <a:schemeClr val="tx1"/>
                          </a:solidFill>
                          <a:effectLst/>
                          <a:latin typeface="宋体" panose="02010600030101010101" pitchFamily="2" charset="-122"/>
                          <a:ea typeface="宋体" panose="02010600030101010101" pitchFamily="2" charset="-122"/>
                          <a:cs typeface="+mn-cs"/>
                        </a:rPr>
                        <a:t>read：2.21us@4KB</a:t>
                      </a:r>
                      <a:br>
                        <a:rPr lang="en-US" sz="900" b="0" i="0" u="none" strike="noStrike" kern="1200" baseline="0" dirty="0">
                          <a:solidFill>
                            <a:schemeClr val="tx1"/>
                          </a:solidFill>
                          <a:effectLst/>
                          <a:latin typeface="宋体" panose="02010600030101010101" pitchFamily="2" charset="-122"/>
                          <a:ea typeface="宋体" panose="02010600030101010101" pitchFamily="2" charset="-122"/>
                          <a:cs typeface="+mn-cs"/>
                        </a:rPr>
                      </a:br>
                      <a:r>
                        <a:rPr lang="en-US" sz="900" b="0" i="0" u="none" strike="noStrike" kern="1200" baseline="0" dirty="0">
                          <a:solidFill>
                            <a:schemeClr val="tx1"/>
                          </a:solidFill>
                          <a:effectLst/>
                          <a:latin typeface="宋体" panose="02010600030101010101" pitchFamily="2" charset="-122"/>
                          <a:ea typeface="宋体" panose="02010600030101010101" pitchFamily="2" charset="-122"/>
                          <a:cs typeface="+mn-cs"/>
                        </a:rPr>
                        <a:t>write：1.98us@4KB</a:t>
                      </a:r>
                      <a:br>
                        <a:rPr lang="en-US" sz="900" b="0" i="0" u="none" strike="noStrike" kern="1200" baseline="0" dirty="0">
                          <a:solidFill>
                            <a:schemeClr val="tx1"/>
                          </a:solidFill>
                          <a:effectLst/>
                          <a:latin typeface="宋体" panose="02010600030101010101" pitchFamily="2" charset="-122"/>
                          <a:ea typeface="宋体" panose="02010600030101010101" pitchFamily="2" charset="-122"/>
                          <a:cs typeface="+mn-cs"/>
                        </a:rPr>
                      </a:br>
                      <a:r>
                        <a:rPr lang="en-US" sz="900" b="0" i="0" u="none" strike="noStrike" kern="1200" baseline="0" dirty="0">
                          <a:solidFill>
                            <a:schemeClr val="tx1"/>
                          </a:solidFill>
                          <a:effectLst/>
                          <a:latin typeface="宋体" panose="02010600030101010101" pitchFamily="2" charset="-122"/>
                          <a:ea typeface="宋体" panose="02010600030101010101" pitchFamily="2" charset="-122"/>
                          <a:cs typeface="+mn-cs"/>
                        </a:rPr>
                        <a:t>send：2.05@4KB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kern="1200" baseline="0" dirty="0">
                          <a:solidFill>
                            <a:schemeClr val="tx1"/>
                          </a:solidFill>
                          <a:effectLst/>
                          <a:latin typeface="宋体" panose="02010600030101010101" pitchFamily="2" charset="-122"/>
                          <a:ea typeface="宋体" panose="02010600030101010101" pitchFamily="2" charset="-122"/>
                          <a:cs typeface="+mn-cs"/>
                        </a:rPr>
                        <a:t>read：1.65us@2B</a:t>
                      </a:r>
                      <a:br>
                        <a:rPr lang="en-US" sz="900" b="0" i="0" u="none" strike="noStrike" kern="1200" baseline="0" dirty="0">
                          <a:solidFill>
                            <a:schemeClr val="tx1"/>
                          </a:solidFill>
                          <a:effectLst/>
                          <a:latin typeface="宋体" panose="02010600030101010101" pitchFamily="2" charset="-122"/>
                          <a:ea typeface="宋体" panose="02010600030101010101" pitchFamily="2" charset="-122"/>
                          <a:cs typeface="+mn-cs"/>
                        </a:rPr>
                      </a:br>
                      <a:r>
                        <a:rPr lang="en-US" sz="900" b="0" i="0" u="none" strike="noStrike" kern="1200" baseline="0" dirty="0">
                          <a:solidFill>
                            <a:schemeClr val="tx1"/>
                          </a:solidFill>
                          <a:effectLst/>
                          <a:latin typeface="宋体" panose="02010600030101010101" pitchFamily="2" charset="-122"/>
                          <a:ea typeface="宋体" panose="02010600030101010101" pitchFamily="2" charset="-122"/>
                          <a:cs typeface="+mn-cs"/>
                        </a:rPr>
                        <a:t>write：1.01us@2B</a:t>
                      </a:r>
                      <a:br>
                        <a:rPr lang="en-US" sz="900" b="0" i="0" u="none" strike="noStrike" kern="1200" baseline="0" dirty="0">
                          <a:solidFill>
                            <a:schemeClr val="tx1"/>
                          </a:solidFill>
                          <a:effectLst/>
                          <a:latin typeface="宋体" panose="02010600030101010101" pitchFamily="2" charset="-122"/>
                          <a:ea typeface="宋体" panose="02010600030101010101" pitchFamily="2" charset="-122"/>
                          <a:cs typeface="+mn-cs"/>
                        </a:rPr>
                      </a:br>
                      <a:r>
                        <a:rPr lang="en-US" sz="900" b="0" i="0" u="none" strike="noStrike" kern="1200" baseline="0" dirty="0">
                          <a:solidFill>
                            <a:schemeClr val="tx1"/>
                          </a:solidFill>
                          <a:effectLst/>
                          <a:latin typeface="宋体" panose="02010600030101010101" pitchFamily="2" charset="-122"/>
                          <a:ea typeface="宋体" panose="02010600030101010101" pitchFamily="2" charset="-122"/>
                          <a:cs typeface="+mn-cs"/>
                        </a:rPr>
                        <a:t>send：1.06@2B</a:t>
                      </a:r>
                      <a:br>
                        <a:rPr lang="en-US" sz="900" b="0" i="0" u="none" strike="noStrike" kern="1200" baseline="0" dirty="0">
                          <a:solidFill>
                            <a:schemeClr val="tx1"/>
                          </a:solidFill>
                          <a:effectLst/>
                          <a:latin typeface="宋体" panose="02010600030101010101" pitchFamily="2" charset="-122"/>
                          <a:ea typeface="宋体" panose="02010600030101010101" pitchFamily="2" charset="-122"/>
                          <a:cs typeface="+mn-cs"/>
                        </a:rPr>
                      </a:br>
                      <a:r>
                        <a:rPr lang="en-US" sz="900" b="0" i="0" u="none" strike="noStrike" kern="1200" baseline="0" dirty="0">
                          <a:solidFill>
                            <a:schemeClr val="tx1"/>
                          </a:solidFill>
                          <a:effectLst/>
                          <a:latin typeface="宋体" panose="02010600030101010101" pitchFamily="2" charset="-122"/>
                          <a:ea typeface="宋体" panose="02010600030101010101" pitchFamily="2" charset="-122"/>
                          <a:cs typeface="+mn-cs"/>
                        </a:rPr>
                        <a:t>read：2.18us@4KB</a:t>
                      </a:r>
                      <a:br>
                        <a:rPr lang="en-US" sz="900" b="0" i="0" u="none" strike="noStrike" kern="1200" baseline="0" dirty="0">
                          <a:solidFill>
                            <a:schemeClr val="tx1"/>
                          </a:solidFill>
                          <a:effectLst/>
                          <a:latin typeface="宋体" panose="02010600030101010101" pitchFamily="2" charset="-122"/>
                          <a:ea typeface="宋体" panose="02010600030101010101" pitchFamily="2" charset="-122"/>
                          <a:cs typeface="+mn-cs"/>
                        </a:rPr>
                      </a:br>
                      <a:r>
                        <a:rPr lang="en-US" sz="900" b="0" i="0" u="none" strike="noStrike" kern="1200" baseline="0" dirty="0">
                          <a:solidFill>
                            <a:schemeClr val="tx1"/>
                          </a:solidFill>
                          <a:effectLst/>
                          <a:latin typeface="宋体" panose="02010600030101010101" pitchFamily="2" charset="-122"/>
                          <a:ea typeface="宋体" panose="02010600030101010101" pitchFamily="2" charset="-122"/>
                          <a:cs typeface="+mn-cs"/>
                        </a:rPr>
                        <a:t>write：1.95us@4KB</a:t>
                      </a:r>
                      <a:br>
                        <a:rPr lang="en-US" sz="900" b="0" i="0" u="none" strike="noStrike" kern="1200" baseline="0" dirty="0">
                          <a:solidFill>
                            <a:schemeClr val="tx1"/>
                          </a:solidFill>
                          <a:effectLst/>
                          <a:latin typeface="宋体" panose="02010600030101010101" pitchFamily="2" charset="-122"/>
                          <a:ea typeface="宋体" panose="02010600030101010101" pitchFamily="2" charset="-122"/>
                          <a:cs typeface="+mn-cs"/>
                        </a:rPr>
                      </a:br>
                      <a:r>
                        <a:rPr lang="en-US" sz="900" b="0" i="0" u="none" strike="noStrike" kern="1200" baseline="0" dirty="0">
                          <a:solidFill>
                            <a:schemeClr val="tx1"/>
                          </a:solidFill>
                          <a:effectLst/>
                          <a:latin typeface="宋体" panose="02010600030101010101" pitchFamily="2" charset="-122"/>
                          <a:ea typeface="宋体" panose="02010600030101010101" pitchFamily="2" charset="-122"/>
                          <a:cs typeface="+mn-cs"/>
                        </a:rPr>
                        <a:t>send：2.04@4KB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48640">
                <a:tc vMerge="1">
                  <a:txBody>
                    <a:bodyPr/>
                    <a:lstStyle/>
                    <a:p>
                      <a:endParaRPr lang="en-US"/>
                    </a:p>
                  </a:txBody>
                  <a:tcPr/>
                </a:tc>
                <a:tc vMerge="1">
                  <a:txBody>
                    <a:bodyPr/>
                    <a:lstStyle/>
                    <a:p>
                      <a:endParaRPr lang="en-US"/>
                    </a:p>
                  </a:txBody>
                  <a:tcPr/>
                </a:tc>
                <a:tc>
                  <a:txBody>
                    <a:bodyPr/>
                    <a:lstStyle/>
                    <a:p>
                      <a:pPr algn="l" fontAlgn="ctr"/>
                      <a:r>
                        <a:rPr lang="zh-CN" alt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带宽</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read：</a:t>
                      </a:r>
                      <a:r>
                        <a:rPr lang="zh-CN" alt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线速</a:t>
                      </a:r>
                      <a:r>
                        <a:rPr lang="en-US" altLang="zh-CN" sz="900" b="0" i="0" u="none" strike="noStrike" kern="1200" baseline="0" dirty="0">
                          <a:solidFill>
                            <a:srgbClr val="000000"/>
                          </a:solidFill>
                          <a:effectLst/>
                          <a:latin typeface="宋体" panose="02010600030101010101" pitchFamily="2" charset="-122"/>
                          <a:ea typeface="宋体" panose="02010600030101010101" pitchFamily="2" charset="-122"/>
                          <a:cs typeface="+mn-cs"/>
                        </a:rPr>
                        <a:t>@2</a:t>
                      </a: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KB</a:t>
                      </a:r>
                      <a:b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b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write:</a:t>
                      </a:r>
                      <a:r>
                        <a:rPr lang="zh-CN" alt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线速</a:t>
                      </a:r>
                      <a:r>
                        <a:rPr lang="en-US" altLang="zh-CN" sz="900" b="0" i="0" u="none" strike="noStrike" kern="1200" baseline="0" dirty="0">
                          <a:solidFill>
                            <a:srgbClr val="000000"/>
                          </a:solidFill>
                          <a:effectLst/>
                          <a:latin typeface="宋体" panose="02010600030101010101" pitchFamily="2" charset="-122"/>
                          <a:ea typeface="宋体" panose="02010600030101010101" pitchFamily="2" charset="-122"/>
                          <a:cs typeface="+mn-cs"/>
                        </a:rPr>
                        <a:t>@2</a:t>
                      </a: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KB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br>
                        <a:rPr lang="en-US" sz="900" b="0" i="0" u="none" strike="noStrike" kern="1200" baseline="0" dirty="0">
                          <a:solidFill>
                            <a:schemeClr val="tx1"/>
                          </a:solidFill>
                          <a:effectLst/>
                          <a:latin typeface="宋体" panose="02010600030101010101" pitchFamily="2" charset="-122"/>
                          <a:ea typeface="宋体" panose="02010600030101010101" pitchFamily="2" charset="-122"/>
                          <a:cs typeface="+mn-cs"/>
                        </a:rPr>
                      </a:br>
                      <a:r>
                        <a:rPr lang="en-US" sz="900" b="0" i="0" u="none" strike="noStrike" kern="1200" baseline="0" dirty="0">
                          <a:solidFill>
                            <a:schemeClr val="tx1"/>
                          </a:solidFill>
                          <a:effectLst/>
                          <a:latin typeface="宋体" panose="02010600030101010101" pitchFamily="2" charset="-122"/>
                          <a:ea typeface="宋体" panose="02010600030101010101" pitchFamily="2" charset="-122"/>
                          <a:cs typeface="+mn-cs"/>
                        </a:rPr>
                        <a:t>read：</a:t>
                      </a:r>
                      <a:r>
                        <a:rPr lang="zh-CN" altLang="en-US" sz="900" b="0" i="0" u="none" strike="noStrike" kern="1200" baseline="0" dirty="0">
                          <a:solidFill>
                            <a:schemeClr val="tx1"/>
                          </a:solidFill>
                          <a:effectLst/>
                          <a:latin typeface="宋体" panose="02010600030101010101" pitchFamily="2" charset="-122"/>
                          <a:ea typeface="宋体" panose="02010600030101010101" pitchFamily="2" charset="-122"/>
                          <a:cs typeface="+mn-cs"/>
                        </a:rPr>
                        <a:t>线速</a:t>
                      </a:r>
                      <a:r>
                        <a:rPr lang="en-US" altLang="zh-CN" sz="900" b="0" i="0" u="none" strike="noStrike" kern="1200" baseline="0" dirty="0">
                          <a:solidFill>
                            <a:schemeClr val="tx1"/>
                          </a:solidFill>
                          <a:effectLst/>
                          <a:latin typeface="宋体" panose="02010600030101010101" pitchFamily="2" charset="-122"/>
                          <a:ea typeface="宋体" panose="02010600030101010101" pitchFamily="2" charset="-122"/>
                          <a:cs typeface="+mn-cs"/>
                        </a:rPr>
                        <a:t>90%@2</a:t>
                      </a:r>
                      <a:r>
                        <a:rPr lang="en-US" sz="900" b="0" i="0" u="none" strike="noStrike" kern="1200" baseline="0" dirty="0">
                          <a:solidFill>
                            <a:schemeClr val="tx1"/>
                          </a:solidFill>
                          <a:effectLst/>
                          <a:latin typeface="宋体" panose="02010600030101010101" pitchFamily="2" charset="-122"/>
                          <a:ea typeface="宋体" panose="02010600030101010101" pitchFamily="2" charset="-122"/>
                          <a:cs typeface="+mn-cs"/>
                        </a:rPr>
                        <a:t>KB，</a:t>
                      </a:r>
                      <a:r>
                        <a:rPr lang="zh-CN" altLang="en-US" sz="900" b="0" i="0" u="none" strike="noStrike" kern="1200" baseline="0" dirty="0">
                          <a:solidFill>
                            <a:schemeClr val="tx1"/>
                          </a:solidFill>
                          <a:effectLst/>
                          <a:latin typeface="宋体" panose="02010600030101010101" pitchFamily="2" charset="-122"/>
                          <a:ea typeface="宋体" panose="02010600030101010101" pitchFamily="2" charset="-122"/>
                          <a:cs typeface="+mn-cs"/>
                        </a:rPr>
                        <a:t>线速</a:t>
                      </a:r>
                      <a:r>
                        <a:rPr lang="en-US" altLang="zh-CN" sz="900" b="0" i="0" u="none" strike="noStrike" kern="1200" baseline="0" dirty="0">
                          <a:solidFill>
                            <a:schemeClr val="tx1"/>
                          </a:solidFill>
                          <a:effectLst/>
                          <a:latin typeface="宋体" panose="02010600030101010101" pitchFamily="2" charset="-122"/>
                          <a:ea typeface="宋体" panose="02010600030101010101" pitchFamily="2" charset="-122"/>
                          <a:cs typeface="+mn-cs"/>
                        </a:rPr>
                        <a:t>@8</a:t>
                      </a:r>
                      <a:r>
                        <a:rPr lang="en-US" sz="900" b="0" i="0" u="none" strike="noStrike" kern="1200" baseline="0" dirty="0">
                          <a:solidFill>
                            <a:schemeClr val="tx1"/>
                          </a:solidFill>
                          <a:effectLst/>
                          <a:latin typeface="宋体" panose="02010600030101010101" pitchFamily="2" charset="-122"/>
                          <a:ea typeface="宋体" panose="02010600030101010101" pitchFamily="2" charset="-122"/>
                          <a:cs typeface="+mn-cs"/>
                        </a:rPr>
                        <a:t>KB；</a:t>
                      </a:r>
                      <a:br>
                        <a:rPr lang="en-US" sz="900" b="0" i="0" u="none" strike="noStrike" kern="1200" baseline="0" dirty="0">
                          <a:solidFill>
                            <a:schemeClr val="tx1"/>
                          </a:solidFill>
                          <a:effectLst/>
                          <a:latin typeface="宋体" panose="02010600030101010101" pitchFamily="2" charset="-122"/>
                          <a:ea typeface="宋体" panose="02010600030101010101" pitchFamily="2" charset="-122"/>
                          <a:cs typeface="+mn-cs"/>
                        </a:rPr>
                      </a:br>
                      <a:r>
                        <a:rPr lang="en-US" sz="900" b="0" i="0" u="none" strike="noStrike" kern="1200" baseline="0" dirty="0">
                          <a:solidFill>
                            <a:schemeClr val="tx1"/>
                          </a:solidFill>
                          <a:effectLst/>
                          <a:latin typeface="宋体" panose="02010600030101010101" pitchFamily="2" charset="-122"/>
                          <a:ea typeface="宋体" panose="02010600030101010101" pitchFamily="2" charset="-122"/>
                          <a:cs typeface="+mn-cs"/>
                        </a:rPr>
                        <a:t>write：</a:t>
                      </a:r>
                      <a:r>
                        <a:rPr lang="zh-CN" altLang="en-US" sz="900" b="0" i="0" u="none" strike="noStrike" kern="1200" baseline="0" dirty="0">
                          <a:solidFill>
                            <a:schemeClr val="tx1"/>
                          </a:solidFill>
                          <a:effectLst/>
                          <a:latin typeface="宋体" panose="02010600030101010101" pitchFamily="2" charset="-122"/>
                          <a:ea typeface="宋体" panose="02010600030101010101" pitchFamily="2" charset="-122"/>
                          <a:cs typeface="+mn-cs"/>
                        </a:rPr>
                        <a:t>线速</a:t>
                      </a:r>
                      <a:r>
                        <a:rPr lang="en-US" altLang="zh-CN" sz="900" b="0" i="0" u="none" strike="noStrike" kern="1200" baseline="0" dirty="0">
                          <a:solidFill>
                            <a:schemeClr val="tx1"/>
                          </a:solidFill>
                          <a:effectLst/>
                          <a:latin typeface="宋体" panose="02010600030101010101" pitchFamily="2" charset="-122"/>
                          <a:ea typeface="宋体" panose="02010600030101010101" pitchFamily="2" charset="-122"/>
                          <a:cs typeface="+mn-cs"/>
                        </a:rPr>
                        <a:t>87%@2</a:t>
                      </a:r>
                      <a:r>
                        <a:rPr lang="en-US" sz="900" b="0" i="0" u="none" strike="noStrike" kern="1200" baseline="0" dirty="0">
                          <a:solidFill>
                            <a:schemeClr val="tx1"/>
                          </a:solidFill>
                          <a:effectLst/>
                          <a:latin typeface="宋体" panose="02010600030101010101" pitchFamily="2" charset="-122"/>
                          <a:ea typeface="宋体" panose="02010600030101010101" pitchFamily="2" charset="-122"/>
                          <a:cs typeface="+mn-cs"/>
                        </a:rPr>
                        <a:t>KB，</a:t>
                      </a:r>
                      <a:r>
                        <a:rPr lang="zh-CN" altLang="en-US" sz="900" b="0" i="0" u="none" strike="noStrike" kern="1200" baseline="0" dirty="0">
                          <a:solidFill>
                            <a:schemeClr val="tx1"/>
                          </a:solidFill>
                          <a:effectLst/>
                          <a:latin typeface="宋体" panose="02010600030101010101" pitchFamily="2" charset="-122"/>
                          <a:ea typeface="宋体" panose="02010600030101010101" pitchFamily="2" charset="-122"/>
                          <a:cs typeface="+mn-cs"/>
                        </a:rPr>
                        <a:t>线速</a:t>
                      </a:r>
                      <a:r>
                        <a:rPr lang="en-US" altLang="zh-CN" sz="900" b="0" i="0" u="none" strike="noStrike" kern="1200" baseline="0" dirty="0">
                          <a:solidFill>
                            <a:schemeClr val="tx1"/>
                          </a:solidFill>
                          <a:effectLst/>
                          <a:latin typeface="宋体" panose="02010600030101010101" pitchFamily="2" charset="-122"/>
                          <a:ea typeface="宋体" panose="02010600030101010101" pitchFamily="2" charset="-122"/>
                          <a:cs typeface="+mn-cs"/>
                        </a:rPr>
                        <a:t>@8</a:t>
                      </a:r>
                      <a:r>
                        <a:rPr lang="en-US" sz="900" b="0" i="0" u="none" strike="noStrike" kern="1200" baseline="0" dirty="0">
                          <a:solidFill>
                            <a:schemeClr val="tx1"/>
                          </a:solidFill>
                          <a:effectLst/>
                          <a:latin typeface="宋体" panose="02010600030101010101" pitchFamily="2" charset="-122"/>
                          <a:ea typeface="宋体" panose="02010600030101010101" pitchFamily="2" charset="-122"/>
                          <a:cs typeface="+mn-cs"/>
                        </a:rPr>
                        <a:t>KB；</a:t>
                      </a:r>
                      <a:r>
                        <a:rPr lang="zh-CN" altLang="en-US" sz="900" b="0" i="0" u="none" strike="noStrike" kern="1200" baseline="0" dirty="0">
                          <a:solidFill>
                            <a:schemeClr val="tx1"/>
                          </a:solidFill>
                          <a:effectLst/>
                          <a:latin typeface="宋体" panose="02010600030101010101" pitchFamily="2" charset="-122"/>
                          <a:ea typeface="宋体" panose="02010600030101010101" pitchFamily="2" charset="-122"/>
                          <a:cs typeface="+mn-cs"/>
                        </a:rPr>
                        <a:t>（与</a:t>
                      </a:r>
                      <a:r>
                        <a:rPr lang="en-US" altLang="zh-CN" sz="900" b="0" i="0" u="none" strike="noStrike" kern="1200" baseline="0" dirty="0">
                          <a:solidFill>
                            <a:schemeClr val="tx1"/>
                          </a:solidFill>
                          <a:effectLst/>
                          <a:latin typeface="宋体" panose="02010600030101010101" pitchFamily="2" charset="-122"/>
                          <a:ea typeface="宋体" panose="02010600030101010101" pitchFamily="2" charset="-122"/>
                          <a:cs typeface="+mn-cs"/>
                        </a:rPr>
                        <a:t>x86+CX5</a:t>
                      </a:r>
                      <a:r>
                        <a:rPr lang="zh-CN" altLang="en-US" sz="900" b="0" i="0" u="none" strike="noStrike" kern="1200" baseline="0" dirty="0">
                          <a:solidFill>
                            <a:schemeClr val="tx1"/>
                          </a:solidFill>
                          <a:effectLst/>
                          <a:latin typeface="宋体" panose="02010600030101010101" pitchFamily="2" charset="-122"/>
                          <a:ea typeface="宋体" panose="02010600030101010101" pitchFamily="2" charset="-122"/>
                          <a:cs typeface="+mn-cs"/>
                        </a:rPr>
                        <a:t>持平）</a:t>
                      </a:r>
                      <a:endParaRPr lang="en-US" sz="900" b="0" i="0" u="none" strike="noStrike" kern="1200" baseline="0" dirty="0">
                        <a:solidFill>
                          <a:schemeClr val="tx1"/>
                        </a:solidFill>
                        <a:effectLst/>
                        <a:latin typeface="宋体" panose="02010600030101010101" pitchFamily="2" charset="-122"/>
                        <a:ea typeface="宋体" panose="02010600030101010101" pitchFamily="2" charset="-122"/>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kern="1200" baseline="0" dirty="0">
                          <a:solidFill>
                            <a:schemeClr val="tx1"/>
                          </a:solidFill>
                          <a:effectLst/>
                          <a:latin typeface="宋体" panose="02010600030101010101" pitchFamily="2" charset="-122"/>
                          <a:ea typeface="宋体" panose="02010600030101010101" pitchFamily="2" charset="-122"/>
                          <a:cs typeface="+mn-cs"/>
                        </a:rPr>
                        <a:t>read：</a:t>
                      </a:r>
                      <a:r>
                        <a:rPr lang="zh-CN" altLang="en-US" sz="900" b="0" i="0" u="none" strike="noStrike" kern="1200" baseline="0" dirty="0">
                          <a:solidFill>
                            <a:schemeClr val="tx1"/>
                          </a:solidFill>
                          <a:effectLst/>
                          <a:latin typeface="宋体" panose="02010600030101010101" pitchFamily="2" charset="-122"/>
                          <a:ea typeface="宋体" panose="02010600030101010101" pitchFamily="2" charset="-122"/>
                          <a:cs typeface="+mn-cs"/>
                        </a:rPr>
                        <a:t>线速</a:t>
                      </a:r>
                      <a:r>
                        <a:rPr lang="en-US" altLang="zh-CN" sz="900" b="0" i="0" u="none" strike="noStrike" kern="1200" baseline="0" dirty="0">
                          <a:solidFill>
                            <a:schemeClr val="tx1"/>
                          </a:solidFill>
                          <a:effectLst/>
                          <a:latin typeface="宋体" panose="02010600030101010101" pitchFamily="2" charset="-122"/>
                          <a:ea typeface="宋体" panose="02010600030101010101" pitchFamily="2" charset="-122"/>
                          <a:cs typeface="+mn-cs"/>
                        </a:rPr>
                        <a:t>90%@2</a:t>
                      </a:r>
                      <a:r>
                        <a:rPr lang="en-US" sz="900" b="0" i="0" u="none" strike="noStrike" kern="1200" baseline="0" dirty="0">
                          <a:solidFill>
                            <a:schemeClr val="tx1"/>
                          </a:solidFill>
                          <a:effectLst/>
                          <a:latin typeface="宋体" panose="02010600030101010101" pitchFamily="2" charset="-122"/>
                          <a:ea typeface="宋体" panose="02010600030101010101" pitchFamily="2" charset="-122"/>
                          <a:cs typeface="+mn-cs"/>
                        </a:rPr>
                        <a:t>KB，</a:t>
                      </a:r>
                      <a:r>
                        <a:rPr lang="zh-CN" altLang="en-US" sz="900" b="0" i="0" u="none" strike="noStrike" kern="1200" baseline="0" dirty="0">
                          <a:solidFill>
                            <a:schemeClr val="tx1"/>
                          </a:solidFill>
                          <a:effectLst/>
                          <a:latin typeface="宋体" panose="02010600030101010101" pitchFamily="2" charset="-122"/>
                          <a:ea typeface="宋体" panose="02010600030101010101" pitchFamily="2" charset="-122"/>
                          <a:cs typeface="+mn-cs"/>
                        </a:rPr>
                        <a:t>线速</a:t>
                      </a:r>
                      <a:r>
                        <a:rPr lang="en-US" altLang="zh-CN" sz="900" b="0" i="0" u="none" strike="noStrike" kern="1200" baseline="0" dirty="0">
                          <a:solidFill>
                            <a:schemeClr val="tx1"/>
                          </a:solidFill>
                          <a:effectLst/>
                          <a:latin typeface="宋体" panose="02010600030101010101" pitchFamily="2" charset="-122"/>
                          <a:ea typeface="宋体" panose="02010600030101010101" pitchFamily="2" charset="-122"/>
                          <a:cs typeface="+mn-cs"/>
                        </a:rPr>
                        <a:t>@8</a:t>
                      </a:r>
                      <a:r>
                        <a:rPr lang="en-US" sz="900" b="0" i="0" u="none" strike="noStrike" kern="1200" baseline="0" dirty="0">
                          <a:solidFill>
                            <a:schemeClr val="tx1"/>
                          </a:solidFill>
                          <a:effectLst/>
                          <a:latin typeface="宋体" panose="02010600030101010101" pitchFamily="2" charset="-122"/>
                          <a:ea typeface="宋体" panose="02010600030101010101" pitchFamily="2" charset="-122"/>
                          <a:cs typeface="+mn-cs"/>
                        </a:rPr>
                        <a:t>KB；</a:t>
                      </a:r>
                      <a:br>
                        <a:rPr lang="en-US" sz="900" b="0" i="0" u="none" strike="noStrike" kern="1200" baseline="0" dirty="0">
                          <a:solidFill>
                            <a:schemeClr val="tx1"/>
                          </a:solidFill>
                          <a:effectLst/>
                          <a:latin typeface="宋体" panose="02010600030101010101" pitchFamily="2" charset="-122"/>
                          <a:ea typeface="宋体" panose="02010600030101010101" pitchFamily="2" charset="-122"/>
                          <a:cs typeface="+mn-cs"/>
                        </a:rPr>
                      </a:br>
                      <a:r>
                        <a:rPr lang="en-US" sz="900" b="0" i="0" u="none" strike="noStrike" kern="1200" baseline="0" dirty="0">
                          <a:solidFill>
                            <a:schemeClr val="tx1"/>
                          </a:solidFill>
                          <a:effectLst/>
                          <a:latin typeface="宋体" panose="02010600030101010101" pitchFamily="2" charset="-122"/>
                          <a:ea typeface="宋体" panose="02010600030101010101" pitchFamily="2" charset="-122"/>
                          <a:cs typeface="+mn-cs"/>
                        </a:rPr>
                        <a:t>write：</a:t>
                      </a:r>
                      <a:r>
                        <a:rPr lang="zh-CN" altLang="en-US" sz="900" b="0" i="0" u="none" strike="noStrike" kern="1200" baseline="0" dirty="0">
                          <a:solidFill>
                            <a:schemeClr val="tx1"/>
                          </a:solidFill>
                          <a:effectLst/>
                          <a:latin typeface="宋体" panose="02010600030101010101" pitchFamily="2" charset="-122"/>
                          <a:ea typeface="宋体" panose="02010600030101010101" pitchFamily="2" charset="-122"/>
                          <a:cs typeface="+mn-cs"/>
                        </a:rPr>
                        <a:t>线速</a:t>
                      </a:r>
                      <a:r>
                        <a:rPr lang="en-US" altLang="zh-CN" sz="900" b="0" i="0" u="none" strike="noStrike" kern="1200" baseline="0" dirty="0">
                          <a:solidFill>
                            <a:schemeClr val="tx1"/>
                          </a:solidFill>
                          <a:effectLst/>
                          <a:latin typeface="宋体" panose="02010600030101010101" pitchFamily="2" charset="-122"/>
                          <a:ea typeface="宋体" panose="02010600030101010101" pitchFamily="2" charset="-122"/>
                          <a:cs typeface="+mn-cs"/>
                        </a:rPr>
                        <a:t>86%@2</a:t>
                      </a:r>
                      <a:r>
                        <a:rPr lang="en-US" sz="900" b="0" i="0" u="none" strike="noStrike" kern="1200" baseline="0" dirty="0">
                          <a:solidFill>
                            <a:schemeClr val="tx1"/>
                          </a:solidFill>
                          <a:effectLst/>
                          <a:latin typeface="宋体" panose="02010600030101010101" pitchFamily="2" charset="-122"/>
                          <a:ea typeface="宋体" panose="02010600030101010101" pitchFamily="2" charset="-122"/>
                          <a:cs typeface="+mn-cs"/>
                        </a:rPr>
                        <a:t>KB，</a:t>
                      </a:r>
                      <a:r>
                        <a:rPr lang="zh-CN" altLang="en-US" sz="900" b="0" i="0" u="none" strike="noStrike" kern="1200" baseline="0" dirty="0">
                          <a:solidFill>
                            <a:schemeClr val="tx1"/>
                          </a:solidFill>
                          <a:effectLst/>
                          <a:latin typeface="宋体" panose="02010600030101010101" pitchFamily="2" charset="-122"/>
                          <a:ea typeface="宋体" panose="02010600030101010101" pitchFamily="2" charset="-122"/>
                          <a:cs typeface="+mn-cs"/>
                        </a:rPr>
                        <a:t>线速</a:t>
                      </a:r>
                      <a:r>
                        <a:rPr lang="en-US" altLang="zh-CN" sz="900" b="0" i="0" u="none" strike="noStrike" kern="1200" baseline="0" dirty="0">
                          <a:solidFill>
                            <a:schemeClr val="tx1"/>
                          </a:solidFill>
                          <a:effectLst/>
                          <a:latin typeface="宋体" panose="02010600030101010101" pitchFamily="2" charset="-122"/>
                          <a:ea typeface="宋体" panose="02010600030101010101" pitchFamily="2" charset="-122"/>
                          <a:cs typeface="+mn-cs"/>
                        </a:rPr>
                        <a:t>@8</a:t>
                      </a:r>
                      <a:r>
                        <a:rPr lang="en-US" sz="900" b="0" i="0" u="none" strike="noStrike" kern="1200" baseline="0" dirty="0">
                          <a:solidFill>
                            <a:schemeClr val="tx1"/>
                          </a:solidFill>
                          <a:effectLst/>
                          <a:latin typeface="宋体" panose="02010600030101010101" pitchFamily="2" charset="-122"/>
                          <a:ea typeface="宋体" panose="02010600030101010101" pitchFamily="2" charset="-122"/>
                          <a:cs typeface="+mn-cs"/>
                        </a:rPr>
                        <a:t>KB；</a:t>
                      </a:r>
                    </a:p>
                    <a:p>
                      <a:pPr marL="0" marR="0" lvl="0" indent="0" algn="l" defTabSz="732317" rtl="0" eaLnBrk="1" fontAlgn="ctr" latinLnBrk="0" hangingPunct="1">
                        <a:lnSpc>
                          <a:spcPct val="100000"/>
                        </a:lnSpc>
                        <a:spcBef>
                          <a:spcPts val="0"/>
                        </a:spcBef>
                        <a:spcAft>
                          <a:spcPts val="0"/>
                        </a:spcAft>
                        <a:buClrTx/>
                        <a:buSzTx/>
                        <a:buFontTx/>
                        <a:buNone/>
                        <a:tabLst/>
                        <a:defRPr/>
                      </a:pPr>
                      <a:r>
                        <a:rPr lang="zh-CN" altLang="en-US" sz="900" b="0" i="0" u="none" strike="noStrike" kern="1200" baseline="0" dirty="0">
                          <a:solidFill>
                            <a:schemeClr val="tx1"/>
                          </a:solidFill>
                          <a:effectLst/>
                          <a:latin typeface="宋体" panose="02010600030101010101" pitchFamily="2" charset="-122"/>
                          <a:ea typeface="宋体" panose="02010600030101010101" pitchFamily="2" charset="-122"/>
                          <a:cs typeface="+mn-cs"/>
                        </a:rPr>
                        <a:t>（与</a:t>
                      </a:r>
                      <a:r>
                        <a:rPr lang="en-US" altLang="zh-CN" sz="900" b="0" i="0" u="none" strike="noStrike" kern="1200" baseline="0" dirty="0">
                          <a:solidFill>
                            <a:schemeClr val="tx1"/>
                          </a:solidFill>
                          <a:effectLst/>
                          <a:latin typeface="宋体" panose="02010600030101010101" pitchFamily="2" charset="-122"/>
                          <a:ea typeface="宋体" panose="02010600030101010101" pitchFamily="2" charset="-122"/>
                          <a:cs typeface="+mn-cs"/>
                        </a:rPr>
                        <a:t>x86+CX5</a:t>
                      </a:r>
                      <a:r>
                        <a:rPr lang="zh-CN" altLang="en-US" sz="900" b="0" i="0" u="none" strike="noStrike" kern="1200" baseline="0" dirty="0">
                          <a:solidFill>
                            <a:schemeClr val="tx1"/>
                          </a:solidFill>
                          <a:effectLst/>
                          <a:latin typeface="宋体" panose="02010600030101010101" pitchFamily="2" charset="-122"/>
                          <a:ea typeface="宋体" panose="02010600030101010101" pitchFamily="2" charset="-122"/>
                          <a:cs typeface="+mn-cs"/>
                        </a:rPr>
                        <a:t>持平）</a:t>
                      </a:r>
                      <a:endParaRPr lang="en-US" sz="900" b="0" i="0" u="none" strike="noStrike" kern="1200" baseline="0" dirty="0">
                        <a:solidFill>
                          <a:schemeClr val="tx1"/>
                        </a:solidFill>
                        <a:effectLst/>
                        <a:latin typeface="宋体" panose="02010600030101010101" pitchFamily="2" charset="-122"/>
                        <a:ea typeface="宋体" panose="02010600030101010101" pitchFamily="2" charset="-122"/>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74320">
                <a:tc vMerge="1">
                  <a:txBody>
                    <a:bodyPr/>
                    <a:lstStyle/>
                    <a:p>
                      <a:endParaRPr lang="en-US"/>
                    </a:p>
                  </a:txBody>
                  <a:tcPr/>
                </a:tc>
                <a:tc rowSpan="3">
                  <a:txBody>
                    <a:bodyPr/>
                    <a:lstStyle/>
                    <a:p>
                      <a:pPr algn="ctr" fontAlgn="ctr"/>
                      <a:r>
                        <a:rPr lang="zh-CN" alt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网络：</a:t>
                      </a: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Mlx CX5/1822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PPS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&gt;10Mpps@64B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900" b="0" i="0" u="none" strike="noStrike" kern="1200" baseline="0" dirty="0">
                          <a:solidFill>
                            <a:srgbClr val="000000"/>
                          </a:solidFill>
                          <a:effectLst/>
                          <a:latin typeface="宋体" panose="02010600030101010101" pitchFamily="2" charset="-122"/>
                          <a:ea typeface="宋体" panose="02010600030101010101" pitchFamily="2" charset="-122"/>
                          <a:cs typeface="+mn-cs"/>
                        </a:rPr>
                        <a:t>CX5</a:t>
                      </a:r>
                      <a:r>
                        <a:rPr lang="zh-CN" alt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a:t>
                      </a:r>
                      <a:r>
                        <a:rPr lang="en-US" altLang="zh-CN" sz="900" b="0" i="0" u="none" strike="noStrike" kern="1200" baseline="0" dirty="0">
                          <a:solidFill>
                            <a:srgbClr val="000000"/>
                          </a:solidFill>
                          <a:effectLst/>
                          <a:latin typeface="宋体" panose="02010600030101010101" pitchFamily="2" charset="-122"/>
                          <a:ea typeface="宋体" panose="02010600030101010101" pitchFamily="2" charset="-122"/>
                          <a:cs typeface="+mn-cs"/>
                        </a:rPr>
                        <a:t>24</a:t>
                      </a:r>
                      <a:r>
                        <a:rPr lang="zh-CN" alt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队列 </a:t>
                      </a:r>
                      <a:r>
                        <a:rPr lang="en-US" altLang="zh-CN" sz="900" b="0" i="0" u="none" strike="noStrike" kern="1200" baseline="0" dirty="0">
                          <a:solidFill>
                            <a:srgbClr val="000000"/>
                          </a:solidFill>
                          <a:effectLst/>
                          <a:latin typeface="宋体" panose="02010600030101010101" pitchFamily="2" charset="-122"/>
                          <a:ea typeface="宋体" panose="02010600030101010101" pitchFamily="2" charset="-122"/>
                          <a:cs typeface="+mn-cs"/>
                        </a:rPr>
                        <a:t>25.3Mpps@64B;</a:t>
                      </a:r>
                      <a:br>
                        <a:rPr lang="en-US" altLang="zh-CN" sz="900" b="0" i="0" u="none" strike="noStrike" kern="1200" baseline="0" dirty="0">
                          <a:solidFill>
                            <a:srgbClr val="000000"/>
                          </a:solidFill>
                          <a:effectLst/>
                          <a:latin typeface="宋体" panose="02010600030101010101" pitchFamily="2" charset="-122"/>
                          <a:ea typeface="宋体" panose="02010600030101010101" pitchFamily="2" charset="-122"/>
                          <a:cs typeface="+mn-cs"/>
                        </a:rPr>
                      </a:br>
                      <a:r>
                        <a:rPr lang="en-US" altLang="zh-CN" sz="900" b="0" i="0" u="none" strike="noStrike" kern="1200" baseline="0" dirty="0">
                          <a:solidFill>
                            <a:srgbClr val="000000"/>
                          </a:solidFill>
                          <a:effectLst/>
                          <a:latin typeface="宋体" panose="02010600030101010101" pitchFamily="2" charset="-122"/>
                          <a:ea typeface="宋体" panose="02010600030101010101" pitchFamily="2" charset="-122"/>
                          <a:cs typeface="+mn-cs"/>
                        </a:rPr>
                        <a:t>1822</a:t>
                      </a:r>
                      <a:r>
                        <a:rPr lang="zh-CN" alt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a:t>
                      </a:r>
                      <a:r>
                        <a:rPr lang="en-US" altLang="zh-CN" sz="900" b="0" i="0" u="none" strike="noStrike" kern="1200" baseline="0" dirty="0">
                          <a:solidFill>
                            <a:srgbClr val="000000"/>
                          </a:solidFill>
                          <a:effectLst/>
                          <a:latin typeface="宋体" panose="02010600030101010101" pitchFamily="2" charset="-122"/>
                          <a:ea typeface="宋体" panose="02010600030101010101" pitchFamily="2" charset="-122"/>
                          <a:cs typeface="+mn-cs"/>
                        </a:rPr>
                        <a:t>16</a:t>
                      </a:r>
                      <a:r>
                        <a:rPr lang="zh-CN" alt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队列 </a:t>
                      </a:r>
                      <a:r>
                        <a:rPr lang="en-US" altLang="zh-CN" sz="900" b="0" i="0" u="none" strike="noStrike" kern="1200" baseline="0" dirty="0">
                          <a:solidFill>
                            <a:srgbClr val="000000"/>
                          </a:solidFill>
                          <a:effectLst/>
                          <a:latin typeface="宋体" panose="02010600030101010101" pitchFamily="2" charset="-122"/>
                          <a:ea typeface="宋体" panose="02010600030101010101" pitchFamily="2" charset="-122"/>
                          <a:cs typeface="+mn-cs"/>
                        </a:rPr>
                        <a:t>13.7Mpps@64B;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900" b="0" i="0" u="none" strike="noStrike" kern="1200" baseline="0" dirty="0">
                          <a:solidFill>
                            <a:srgbClr val="000000"/>
                          </a:solidFill>
                          <a:effectLst/>
                          <a:latin typeface="宋体" panose="02010600030101010101" pitchFamily="2" charset="-122"/>
                          <a:ea typeface="宋体" panose="02010600030101010101" pitchFamily="2" charset="-122"/>
                          <a:cs typeface="+mn-cs"/>
                        </a:rPr>
                        <a:t>CX5</a:t>
                      </a:r>
                      <a:r>
                        <a:rPr lang="zh-CN" alt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a:t>
                      </a:r>
                      <a:r>
                        <a:rPr lang="en-US" altLang="zh-CN" sz="900" b="0" i="0" u="none" strike="noStrike" kern="1200" baseline="0" dirty="0">
                          <a:solidFill>
                            <a:srgbClr val="000000"/>
                          </a:solidFill>
                          <a:effectLst/>
                          <a:latin typeface="宋体" panose="02010600030101010101" pitchFamily="2" charset="-122"/>
                          <a:ea typeface="宋体" panose="02010600030101010101" pitchFamily="2" charset="-122"/>
                          <a:cs typeface="+mn-cs"/>
                        </a:rPr>
                        <a:t>24</a:t>
                      </a:r>
                      <a:r>
                        <a:rPr lang="zh-CN" alt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队列 </a:t>
                      </a:r>
                      <a:r>
                        <a:rPr lang="en-US" altLang="zh-CN" sz="900" b="0" i="0" u="none" strike="noStrike" kern="1200" baseline="0" dirty="0">
                          <a:solidFill>
                            <a:srgbClr val="000000"/>
                          </a:solidFill>
                          <a:effectLst/>
                          <a:latin typeface="宋体" panose="02010600030101010101" pitchFamily="2" charset="-122"/>
                          <a:ea typeface="宋体" panose="02010600030101010101" pitchFamily="2" charset="-122"/>
                          <a:cs typeface="+mn-cs"/>
                        </a:rPr>
                        <a:t>14.5Mpps@64B;</a:t>
                      </a:r>
                      <a:br>
                        <a:rPr lang="en-US" altLang="zh-CN" sz="900" b="0" i="0" u="none" strike="noStrike" kern="1200" baseline="0" dirty="0">
                          <a:solidFill>
                            <a:srgbClr val="000000"/>
                          </a:solidFill>
                          <a:effectLst/>
                          <a:latin typeface="宋体" panose="02010600030101010101" pitchFamily="2" charset="-122"/>
                          <a:ea typeface="宋体" panose="02010600030101010101" pitchFamily="2" charset="-122"/>
                          <a:cs typeface="+mn-cs"/>
                        </a:rPr>
                      </a:br>
                      <a:r>
                        <a:rPr lang="en-US" altLang="zh-CN" sz="900" b="0" i="0" u="none" strike="noStrike" kern="1200" baseline="0" dirty="0">
                          <a:solidFill>
                            <a:srgbClr val="000000"/>
                          </a:solidFill>
                          <a:effectLst/>
                          <a:latin typeface="宋体" panose="02010600030101010101" pitchFamily="2" charset="-122"/>
                          <a:ea typeface="宋体" panose="02010600030101010101" pitchFamily="2" charset="-122"/>
                          <a:cs typeface="+mn-cs"/>
                        </a:rPr>
                        <a:t>1822</a:t>
                      </a:r>
                      <a:r>
                        <a:rPr lang="zh-CN" alt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a:t>
                      </a:r>
                      <a:r>
                        <a:rPr lang="en-US" altLang="zh-CN" sz="900" b="0" i="0" u="none" strike="noStrike" kern="1200" baseline="0" dirty="0">
                          <a:solidFill>
                            <a:srgbClr val="000000"/>
                          </a:solidFill>
                          <a:effectLst/>
                          <a:latin typeface="宋体" panose="02010600030101010101" pitchFamily="2" charset="-122"/>
                          <a:ea typeface="宋体" panose="02010600030101010101" pitchFamily="2" charset="-122"/>
                          <a:cs typeface="+mn-cs"/>
                        </a:rPr>
                        <a:t>16</a:t>
                      </a:r>
                      <a:r>
                        <a:rPr lang="zh-CN" alt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队列 </a:t>
                      </a:r>
                      <a:r>
                        <a:rPr lang="en-US" altLang="zh-CN" sz="900" b="0" i="0" u="none" strike="noStrike" kern="1200" baseline="0" dirty="0">
                          <a:solidFill>
                            <a:srgbClr val="000000"/>
                          </a:solidFill>
                          <a:effectLst/>
                          <a:latin typeface="宋体" panose="02010600030101010101" pitchFamily="2" charset="-122"/>
                          <a:ea typeface="宋体" panose="02010600030101010101" pitchFamily="2" charset="-122"/>
                          <a:cs typeface="+mn-cs"/>
                        </a:rPr>
                        <a:t>12Mpps@64B;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74320">
                <a:tc vMerge="1">
                  <a:txBody>
                    <a:bodyPr/>
                    <a:lstStyle/>
                    <a:p>
                      <a:endParaRPr lang="en-US"/>
                    </a:p>
                  </a:txBody>
                  <a:tcPr/>
                </a:tc>
                <a:tc vMerge="1">
                  <a:txBody>
                    <a:bodyPr/>
                    <a:lstStyle/>
                    <a:p>
                      <a:endParaRPr lang="en-US"/>
                    </a:p>
                  </a:txBody>
                  <a:tcPr/>
                </a:tc>
                <a:tc>
                  <a:txBody>
                    <a:bodyPr/>
                    <a:lstStyle/>
                    <a:p>
                      <a:pPr algn="l" fontAlgn="ctr"/>
                      <a:r>
                        <a:rPr lang="zh-CN" alt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时延</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13.5us@64B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CX5：1</a:t>
                      </a:r>
                      <a:r>
                        <a:rPr lang="zh-CN" alt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队列</a:t>
                      </a:r>
                      <a:r>
                        <a:rPr lang="en-US" altLang="zh-CN" sz="900" b="0" i="0" u="none" strike="noStrike" kern="1200" baseline="0" dirty="0">
                          <a:solidFill>
                            <a:srgbClr val="000000"/>
                          </a:solidFill>
                          <a:effectLst/>
                          <a:latin typeface="宋体" panose="02010600030101010101" pitchFamily="2" charset="-122"/>
                          <a:ea typeface="宋体" panose="02010600030101010101" pitchFamily="2" charset="-122"/>
                          <a:cs typeface="+mn-cs"/>
                        </a:rPr>
                        <a:t>1</a:t>
                      </a: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Mpps 7.8us</a:t>
                      </a:r>
                      <a:b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b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1822：1</a:t>
                      </a:r>
                      <a:r>
                        <a:rPr lang="zh-CN" alt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队列</a:t>
                      </a:r>
                      <a:r>
                        <a:rPr lang="en-US" altLang="zh-CN" sz="900" b="0" i="0" u="none" strike="noStrike" kern="1200" baseline="0" dirty="0">
                          <a:solidFill>
                            <a:srgbClr val="000000"/>
                          </a:solidFill>
                          <a:effectLst/>
                          <a:latin typeface="宋体" panose="02010600030101010101" pitchFamily="2" charset="-122"/>
                          <a:ea typeface="宋体" panose="02010600030101010101" pitchFamily="2" charset="-122"/>
                          <a:cs typeface="+mn-cs"/>
                        </a:rPr>
                        <a:t>1</a:t>
                      </a: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Mpps 9.4us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900" b="0" i="0" u="none" strike="noStrike" kern="1200" baseline="0" dirty="0">
                          <a:solidFill>
                            <a:srgbClr val="000000"/>
                          </a:solidFill>
                          <a:effectLst/>
                          <a:latin typeface="宋体" panose="02010600030101010101" pitchFamily="2" charset="-122"/>
                          <a:ea typeface="宋体" panose="02010600030101010101" pitchFamily="2" charset="-122"/>
                          <a:cs typeface="+mn-cs"/>
                        </a:rPr>
                        <a:t>CX5</a:t>
                      </a:r>
                      <a:r>
                        <a:rPr lang="zh-CN" alt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a:t>
                      </a:r>
                      <a:r>
                        <a:rPr lang="en-US" altLang="zh-CN" sz="900" b="0" i="0" u="none" strike="noStrike" kern="1200" baseline="0" dirty="0">
                          <a:solidFill>
                            <a:srgbClr val="000000"/>
                          </a:solidFill>
                          <a:effectLst/>
                          <a:latin typeface="宋体" panose="02010600030101010101" pitchFamily="2" charset="-122"/>
                          <a:ea typeface="宋体" panose="02010600030101010101" pitchFamily="2" charset="-122"/>
                          <a:cs typeface="+mn-cs"/>
                        </a:rPr>
                        <a:t>1</a:t>
                      </a:r>
                      <a:r>
                        <a:rPr lang="zh-CN" alt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队列</a:t>
                      </a:r>
                      <a:r>
                        <a:rPr lang="en-US" altLang="zh-CN" sz="900" b="0" i="0" u="none" strike="noStrike" kern="1200" baseline="0" dirty="0">
                          <a:solidFill>
                            <a:srgbClr val="000000"/>
                          </a:solidFill>
                          <a:effectLst/>
                          <a:latin typeface="宋体" panose="02010600030101010101" pitchFamily="2" charset="-122"/>
                          <a:ea typeface="宋体" panose="02010600030101010101" pitchFamily="2" charset="-122"/>
                          <a:cs typeface="+mn-cs"/>
                        </a:rPr>
                        <a:t>0.7Mpps 11.5us</a:t>
                      </a:r>
                    </a:p>
                    <a:p>
                      <a:pPr algn="l" fontAlgn="ctr"/>
                      <a:r>
                        <a:rPr lang="en-US" altLang="zh-CN" sz="900" b="0" i="0" u="none" strike="noStrike" kern="1200" baseline="0" dirty="0">
                          <a:solidFill>
                            <a:srgbClr val="000000"/>
                          </a:solidFill>
                          <a:effectLst/>
                          <a:latin typeface="宋体" panose="02010600030101010101" pitchFamily="2" charset="-122"/>
                          <a:ea typeface="宋体" panose="02010600030101010101" pitchFamily="2" charset="-122"/>
                          <a:cs typeface="+mn-cs"/>
                        </a:rPr>
                        <a:t>1822</a:t>
                      </a:r>
                      <a:r>
                        <a:rPr lang="zh-CN" alt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a:t>
                      </a:r>
                      <a:r>
                        <a:rPr lang="en-US" altLang="zh-CN" sz="900" b="0" i="0" u="none" strike="noStrike" kern="1200" baseline="0" dirty="0">
                          <a:solidFill>
                            <a:srgbClr val="000000"/>
                          </a:solidFill>
                          <a:effectLst/>
                          <a:latin typeface="宋体" panose="02010600030101010101" pitchFamily="2" charset="-122"/>
                          <a:ea typeface="宋体" panose="02010600030101010101" pitchFamily="2" charset="-122"/>
                          <a:cs typeface="+mn-cs"/>
                        </a:rPr>
                        <a:t>1</a:t>
                      </a:r>
                      <a:r>
                        <a:rPr lang="zh-CN" alt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队列</a:t>
                      </a:r>
                      <a:r>
                        <a:rPr lang="en-US" altLang="zh-CN" sz="900" b="0" i="0" u="none" strike="noStrike" kern="1200" baseline="0" dirty="0">
                          <a:solidFill>
                            <a:srgbClr val="000000"/>
                          </a:solidFill>
                          <a:effectLst/>
                          <a:latin typeface="宋体" panose="02010600030101010101" pitchFamily="2" charset="-122"/>
                          <a:ea typeface="宋体" panose="02010600030101010101" pitchFamily="2" charset="-122"/>
                          <a:cs typeface="+mn-cs"/>
                        </a:rPr>
                        <a:t>0.7Mpps 13us</a:t>
                      </a:r>
                      <a:endParaRPr lang="zh-CN" alt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74320">
                <a:tc vMerge="1">
                  <a:txBody>
                    <a:bodyPr/>
                    <a:lstStyle/>
                    <a:p>
                      <a:endParaRPr lang="en-US"/>
                    </a:p>
                  </a:txBody>
                  <a:tcPr/>
                </a:tc>
                <a:tc vMerge="1">
                  <a:txBody>
                    <a:bodyPr/>
                    <a:lstStyle/>
                    <a:p>
                      <a:endParaRPr lang="en-US"/>
                    </a:p>
                  </a:txBody>
                  <a:tcPr/>
                </a:tc>
                <a:tc>
                  <a:txBody>
                    <a:bodyPr/>
                    <a:lstStyle/>
                    <a:p>
                      <a:pPr algn="l" fontAlgn="ctr"/>
                      <a:r>
                        <a:rPr lang="zh-CN" alt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带宽</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线速</a:t>
                      </a:r>
                      <a:r>
                        <a:rPr lang="en-US" altLang="zh-CN" sz="900" b="0" i="0" u="none" strike="noStrike" kern="1200" baseline="0" dirty="0">
                          <a:solidFill>
                            <a:srgbClr val="000000"/>
                          </a:solidFill>
                          <a:effectLst/>
                          <a:latin typeface="宋体" panose="02010600030101010101" pitchFamily="2" charset="-122"/>
                          <a:ea typeface="宋体" panose="02010600030101010101" pitchFamily="2" charset="-122"/>
                          <a:cs typeface="+mn-cs"/>
                        </a:rPr>
                        <a:t>@1518</a:t>
                      </a: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KB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900" b="0" i="0" u="none" strike="noStrike" kern="1200" baseline="0" dirty="0">
                          <a:solidFill>
                            <a:srgbClr val="000000"/>
                          </a:solidFill>
                          <a:effectLst/>
                          <a:latin typeface="宋体" panose="02010600030101010101" pitchFamily="2" charset="-122"/>
                          <a:ea typeface="宋体" panose="02010600030101010101" pitchFamily="2" charset="-122"/>
                          <a:cs typeface="+mn-cs"/>
                        </a:rPr>
                        <a:t>CX5</a:t>
                      </a:r>
                      <a:r>
                        <a:rPr lang="zh-CN" alt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a:t>
                      </a:r>
                      <a:r>
                        <a:rPr lang="en-US" altLang="zh-CN" sz="900" b="0" i="0" u="none" strike="noStrike" kern="1200" baseline="0" dirty="0">
                          <a:solidFill>
                            <a:srgbClr val="000000"/>
                          </a:solidFill>
                          <a:effectLst/>
                          <a:latin typeface="宋体" panose="02010600030101010101" pitchFamily="2" charset="-122"/>
                          <a:ea typeface="宋体" panose="02010600030101010101" pitchFamily="2" charset="-122"/>
                          <a:cs typeface="+mn-cs"/>
                        </a:rPr>
                        <a:t>16</a:t>
                      </a:r>
                      <a:r>
                        <a:rPr lang="zh-CN" alt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队列 线速</a:t>
                      </a:r>
                      <a:r>
                        <a:rPr lang="en-US" altLang="zh-CN" sz="900" b="0" i="0" u="none" strike="noStrike" kern="1200" baseline="0" dirty="0">
                          <a:solidFill>
                            <a:srgbClr val="000000"/>
                          </a:solidFill>
                          <a:effectLst/>
                          <a:latin typeface="宋体" panose="02010600030101010101" pitchFamily="2" charset="-122"/>
                          <a:ea typeface="宋体" panose="02010600030101010101" pitchFamily="2" charset="-122"/>
                          <a:cs typeface="+mn-cs"/>
                        </a:rPr>
                        <a:t>@1518KB</a:t>
                      </a:r>
                      <a:br>
                        <a:rPr lang="en-US" altLang="zh-CN" sz="900" b="0" i="0" u="none" strike="noStrike" kern="1200" baseline="0" dirty="0">
                          <a:solidFill>
                            <a:srgbClr val="000000"/>
                          </a:solidFill>
                          <a:effectLst/>
                          <a:latin typeface="宋体" panose="02010600030101010101" pitchFamily="2" charset="-122"/>
                          <a:ea typeface="宋体" panose="02010600030101010101" pitchFamily="2" charset="-122"/>
                          <a:cs typeface="+mn-cs"/>
                        </a:rPr>
                      </a:br>
                      <a:r>
                        <a:rPr lang="en-US" altLang="zh-CN" sz="900" b="0" i="0" u="none" strike="noStrike" kern="1200" baseline="0" dirty="0">
                          <a:solidFill>
                            <a:srgbClr val="000000"/>
                          </a:solidFill>
                          <a:effectLst/>
                          <a:latin typeface="宋体" panose="02010600030101010101" pitchFamily="2" charset="-122"/>
                          <a:ea typeface="宋体" panose="02010600030101010101" pitchFamily="2" charset="-122"/>
                          <a:cs typeface="+mn-cs"/>
                        </a:rPr>
                        <a:t>1822</a:t>
                      </a:r>
                      <a:r>
                        <a:rPr lang="zh-CN" alt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a:t>
                      </a:r>
                      <a:r>
                        <a:rPr lang="en-US" altLang="zh-CN" sz="900" b="0" i="0" u="none" strike="noStrike" kern="1200" baseline="0" dirty="0">
                          <a:solidFill>
                            <a:srgbClr val="000000"/>
                          </a:solidFill>
                          <a:effectLst/>
                          <a:latin typeface="宋体" panose="02010600030101010101" pitchFamily="2" charset="-122"/>
                          <a:ea typeface="宋体" panose="02010600030101010101" pitchFamily="2" charset="-122"/>
                          <a:cs typeface="+mn-cs"/>
                        </a:rPr>
                        <a:t>16</a:t>
                      </a:r>
                      <a:r>
                        <a:rPr lang="zh-CN" alt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队列 </a:t>
                      </a:r>
                      <a:r>
                        <a:rPr lang="en-US" altLang="zh-CN" sz="900" b="0" i="0" u="none" strike="noStrike" kern="1200" baseline="0" dirty="0">
                          <a:solidFill>
                            <a:srgbClr val="000000"/>
                          </a:solidFill>
                          <a:effectLst/>
                          <a:latin typeface="宋体" panose="02010600030101010101" pitchFamily="2" charset="-122"/>
                          <a:ea typeface="宋体" panose="02010600030101010101" pitchFamily="2" charset="-122"/>
                          <a:cs typeface="+mn-cs"/>
                        </a:rPr>
                        <a:t>98Gb@1518KB</a:t>
                      </a:r>
                      <a:endParaRPr lang="zh-CN" alt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900" b="0" i="0" u="none" strike="noStrike" kern="1200" baseline="0" dirty="0">
                          <a:solidFill>
                            <a:srgbClr val="000000"/>
                          </a:solidFill>
                          <a:effectLst/>
                          <a:latin typeface="宋体" panose="02010600030101010101" pitchFamily="2" charset="-122"/>
                          <a:ea typeface="宋体" panose="02010600030101010101" pitchFamily="2" charset="-122"/>
                          <a:cs typeface="+mn-cs"/>
                        </a:rPr>
                        <a:t>CX5</a:t>
                      </a:r>
                      <a:r>
                        <a:rPr lang="zh-CN" alt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a:t>
                      </a:r>
                      <a:r>
                        <a:rPr lang="en-US" altLang="zh-CN" sz="900" b="0" i="0" u="none" strike="noStrike" kern="1200" baseline="0" dirty="0">
                          <a:solidFill>
                            <a:srgbClr val="000000"/>
                          </a:solidFill>
                          <a:effectLst/>
                          <a:latin typeface="宋体" panose="02010600030101010101" pitchFamily="2" charset="-122"/>
                          <a:ea typeface="宋体" panose="02010600030101010101" pitchFamily="2" charset="-122"/>
                          <a:cs typeface="+mn-cs"/>
                        </a:rPr>
                        <a:t>16</a:t>
                      </a:r>
                      <a:r>
                        <a:rPr lang="zh-CN" alt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队列 </a:t>
                      </a:r>
                      <a:r>
                        <a:rPr lang="en-US" altLang="zh-CN" sz="900" b="0" i="0" u="none" strike="noStrike" kern="1200" baseline="0" dirty="0">
                          <a:solidFill>
                            <a:srgbClr val="000000"/>
                          </a:solidFill>
                          <a:effectLst/>
                          <a:latin typeface="宋体" panose="02010600030101010101" pitchFamily="2" charset="-122"/>
                          <a:ea typeface="宋体" panose="02010600030101010101" pitchFamily="2" charset="-122"/>
                          <a:cs typeface="+mn-cs"/>
                        </a:rPr>
                        <a:t>90Gb@1518KB</a:t>
                      </a:r>
                      <a:br>
                        <a:rPr lang="zh-CN" alt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br>
                      <a:r>
                        <a:rPr lang="en-US" altLang="zh-CN" sz="900" b="0" i="0" u="none" strike="noStrike" kern="1200" baseline="0" dirty="0">
                          <a:solidFill>
                            <a:srgbClr val="000000"/>
                          </a:solidFill>
                          <a:effectLst/>
                          <a:latin typeface="宋体" panose="02010600030101010101" pitchFamily="2" charset="-122"/>
                          <a:ea typeface="宋体" panose="02010600030101010101" pitchFamily="2" charset="-122"/>
                          <a:cs typeface="+mn-cs"/>
                        </a:rPr>
                        <a:t>1822</a:t>
                      </a:r>
                      <a:r>
                        <a:rPr lang="zh-CN" alt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a:t>
                      </a:r>
                      <a:r>
                        <a:rPr lang="en-US" altLang="zh-CN" sz="900" b="0" i="0" u="none" strike="noStrike" kern="1200" baseline="0" dirty="0">
                          <a:solidFill>
                            <a:srgbClr val="000000"/>
                          </a:solidFill>
                          <a:effectLst/>
                          <a:latin typeface="宋体" panose="02010600030101010101" pitchFamily="2" charset="-122"/>
                          <a:ea typeface="宋体" panose="02010600030101010101" pitchFamily="2" charset="-122"/>
                          <a:cs typeface="+mn-cs"/>
                        </a:rPr>
                        <a:t>16</a:t>
                      </a:r>
                      <a:r>
                        <a:rPr lang="zh-CN" alt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队列 </a:t>
                      </a:r>
                      <a:r>
                        <a:rPr lang="en-US" altLang="zh-CN" sz="900" b="0" i="0" u="none" strike="noStrike" kern="1200" baseline="0" dirty="0">
                          <a:solidFill>
                            <a:srgbClr val="000000"/>
                          </a:solidFill>
                          <a:effectLst/>
                          <a:latin typeface="宋体" panose="02010600030101010101" pitchFamily="2" charset="-122"/>
                          <a:ea typeface="宋体" panose="02010600030101010101" pitchFamily="2" charset="-122"/>
                          <a:cs typeface="+mn-cs"/>
                        </a:rPr>
                        <a:t>68Gb@1518KB</a:t>
                      </a:r>
                      <a:endParaRPr lang="zh-CN" alt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37160">
                <a:tc vMerge="1">
                  <a:txBody>
                    <a:bodyPr/>
                    <a:lstStyle/>
                    <a:p>
                      <a:endParaRPr lang="en-US"/>
                    </a:p>
                  </a:txBody>
                  <a:tcPr/>
                </a:tc>
                <a:tc rowSpan="6">
                  <a:txBody>
                    <a:bodyPr/>
                    <a:lstStyle/>
                    <a:p>
                      <a:pPr algn="ctr" fontAlgn="ct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NVME：ES3000 V3/V5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最大读带宽</a:t>
                      </a:r>
                      <a:r>
                        <a:rPr lang="en-US" altLang="zh-CN" sz="900" b="0" i="0" u="none" strike="noStrike" kern="1200" baseline="0" dirty="0">
                          <a:solidFill>
                            <a:srgbClr val="000000"/>
                          </a:solidFill>
                          <a:effectLst/>
                          <a:latin typeface="宋体" panose="02010600030101010101" pitchFamily="2" charset="-122"/>
                          <a:ea typeface="宋体" panose="02010600030101010101" pitchFamily="2" charset="-122"/>
                          <a:cs typeface="+mn-cs"/>
                        </a:rPr>
                        <a:t>(</a:t>
                      </a: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MB/s)@256KB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3100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3025.7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3012.4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37160">
                <a:tc vMerge="1">
                  <a:txBody>
                    <a:bodyPr/>
                    <a:lstStyle/>
                    <a:p>
                      <a:endParaRPr lang="en-US"/>
                    </a:p>
                  </a:txBody>
                  <a:tcPr/>
                </a:tc>
                <a:tc vMerge="1">
                  <a:txBody>
                    <a:bodyPr/>
                    <a:lstStyle/>
                    <a:p>
                      <a:endParaRPr lang="en-US"/>
                    </a:p>
                  </a:txBody>
                  <a:tcPr/>
                </a:tc>
                <a:tc>
                  <a:txBody>
                    <a:bodyPr/>
                    <a:lstStyle/>
                    <a:p>
                      <a:pPr algn="l" fontAlgn="ctr"/>
                      <a:r>
                        <a:rPr lang="zh-CN" alt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持续随机读</a:t>
                      </a: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KIOPS@4KB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760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775.2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753.6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74320">
                <a:tc vMerge="1">
                  <a:txBody>
                    <a:bodyPr/>
                    <a:lstStyle/>
                    <a:p>
                      <a:endParaRPr lang="en-US"/>
                    </a:p>
                  </a:txBody>
                  <a:tcPr/>
                </a:tc>
                <a:tc vMerge="1">
                  <a:txBody>
                    <a:bodyPr/>
                    <a:lstStyle/>
                    <a:p>
                      <a:endParaRPr lang="en-US"/>
                    </a:p>
                  </a:txBody>
                  <a:tcPr/>
                </a:tc>
                <a:tc>
                  <a:txBody>
                    <a:bodyPr/>
                    <a:lstStyle/>
                    <a:p>
                      <a:pPr algn="l" fontAlgn="ct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4K</a:t>
                      </a:r>
                      <a:r>
                        <a:rPr lang="zh-CN" alt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读延时</a:t>
                      </a:r>
                      <a:r>
                        <a:rPr lang="en-US" altLang="zh-CN" sz="900" b="0" i="0" u="none" strike="noStrike" kern="1200" baseline="0" dirty="0">
                          <a:solidFill>
                            <a:srgbClr val="000000"/>
                          </a:solidFill>
                          <a:effectLst/>
                          <a:latin typeface="宋体" panose="02010600030101010101" pitchFamily="2" charset="-122"/>
                          <a:ea typeface="宋体" panose="02010600030101010101" pitchFamily="2" charset="-122"/>
                          <a:cs typeface="+mn-cs"/>
                        </a:rPr>
                        <a:t>(</a:t>
                      </a: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us)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88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avg：44.72</a:t>
                      </a:r>
                      <a:b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b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99%：88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avg：46.24</a:t>
                      </a:r>
                      <a:b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b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99%：89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37160">
                <a:tc vMerge="1">
                  <a:txBody>
                    <a:bodyPr/>
                    <a:lstStyle/>
                    <a:p>
                      <a:endParaRPr lang="en-US"/>
                    </a:p>
                  </a:txBody>
                  <a:tcPr/>
                </a:tc>
                <a:tc vMerge="1">
                  <a:txBody>
                    <a:bodyPr/>
                    <a:lstStyle/>
                    <a:p>
                      <a:endParaRPr lang="en-US"/>
                    </a:p>
                  </a:txBody>
                  <a:tcPr/>
                </a:tc>
                <a:tc>
                  <a:txBody>
                    <a:bodyPr/>
                    <a:lstStyle/>
                    <a:p>
                      <a:pPr algn="l" fontAlgn="ctr"/>
                      <a:r>
                        <a:rPr lang="zh-CN" alt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最大写带宽</a:t>
                      </a:r>
                      <a:r>
                        <a:rPr lang="en-US" altLang="zh-CN" sz="900" b="0" i="0" u="none" strike="noStrike" kern="1200" baseline="0" dirty="0">
                          <a:solidFill>
                            <a:srgbClr val="000000"/>
                          </a:solidFill>
                          <a:effectLst/>
                          <a:latin typeface="宋体" panose="02010600030101010101" pitchFamily="2" charset="-122"/>
                          <a:ea typeface="宋体" panose="02010600030101010101" pitchFamily="2" charset="-122"/>
                          <a:cs typeface="+mn-cs"/>
                        </a:rPr>
                        <a:t>(</a:t>
                      </a: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MB/s)@256KB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1950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2005.4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1957.7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37160">
                <a:tc vMerge="1">
                  <a:txBody>
                    <a:bodyPr/>
                    <a:lstStyle/>
                    <a:p>
                      <a:endParaRPr lang="en-US"/>
                    </a:p>
                  </a:txBody>
                  <a:tcPr/>
                </a:tc>
                <a:tc vMerge="1">
                  <a:txBody>
                    <a:bodyPr/>
                    <a:lstStyle/>
                    <a:p>
                      <a:endParaRPr lang="en-US"/>
                    </a:p>
                  </a:txBody>
                  <a:tcPr/>
                </a:tc>
                <a:tc>
                  <a:txBody>
                    <a:bodyPr/>
                    <a:lstStyle/>
                    <a:p>
                      <a:pPr algn="l" fontAlgn="ctr"/>
                      <a:r>
                        <a:rPr lang="zh-CN" alt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持续随机写</a:t>
                      </a: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KIOPS@4KB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175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508.6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503.6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74320">
                <a:tc vMerge="1">
                  <a:txBody>
                    <a:bodyPr/>
                    <a:lstStyle/>
                    <a:p>
                      <a:endParaRPr lang="en-US"/>
                    </a:p>
                  </a:txBody>
                  <a:tcPr/>
                </a:tc>
                <a:tc vMerge="1">
                  <a:txBody>
                    <a:bodyPr/>
                    <a:lstStyle/>
                    <a:p>
                      <a:endParaRPr lang="en-US"/>
                    </a:p>
                  </a:txBody>
                  <a:tcPr/>
                </a:tc>
                <a:tc>
                  <a:txBody>
                    <a:bodyPr/>
                    <a:lstStyle/>
                    <a:p>
                      <a:pPr algn="l" fontAlgn="ct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4K</a:t>
                      </a:r>
                      <a:r>
                        <a:rPr lang="zh-CN" alt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写延时</a:t>
                      </a:r>
                      <a:r>
                        <a:rPr lang="en-US" altLang="zh-CN" sz="900" b="0" i="0" u="none" strike="noStrike" kern="1200" baseline="0" dirty="0">
                          <a:solidFill>
                            <a:srgbClr val="000000"/>
                          </a:solidFill>
                          <a:effectLst/>
                          <a:latin typeface="宋体" panose="02010600030101010101" pitchFamily="2" charset="-122"/>
                          <a:ea typeface="宋体" panose="02010600030101010101" pitchFamily="2" charset="-122"/>
                          <a:cs typeface="+mn-cs"/>
                        </a:rPr>
                        <a:t>(</a:t>
                      </a: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us)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18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avg：11.75</a:t>
                      </a:r>
                      <a:b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b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99%：10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avg：12.57</a:t>
                      </a:r>
                      <a:b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b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99%：11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5549889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404664"/>
            <a:ext cx="8046244" cy="485982"/>
          </a:xfrm>
        </p:spPr>
        <p:txBody>
          <a:bodyPr>
            <a:normAutofit/>
          </a:bodyPr>
          <a:lstStyle/>
          <a:p>
            <a:pPr eaLnBrk="1" hangingPunct="1"/>
            <a:r>
              <a:rPr lang="zh-CN" altLang="en-US" sz="3100" b="1" dirty="0">
                <a:solidFill>
                  <a:srgbClr val="0000FF"/>
                </a:solidFill>
                <a:latin typeface="+mj-lt"/>
                <a:ea typeface="+mj-ea"/>
              </a:rPr>
              <a:t>鲲鹏整体性能对比</a:t>
            </a:r>
            <a:r>
              <a:rPr lang="en-US" altLang="zh-CN" sz="3100" b="1" dirty="0">
                <a:solidFill>
                  <a:srgbClr val="0000FF"/>
                </a:solidFill>
                <a:latin typeface="+mj-lt"/>
                <a:ea typeface="+mj-ea"/>
              </a:rPr>
              <a:t>- IO</a:t>
            </a:r>
            <a:r>
              <a:rPr lang="zh-CN" altLang="en-US" sz="3100" b="1" dirty="0">
                <a:solidFill>
                  <a:srgbClr val="0000FF"/>
                </a:solidFill>
                <a:latin typeface="+mj-lt"/>
                <a:ea typeface="+mj-ea"/>
              </a:rPr>
              <a:t>性能 </a:t>
            </a:r>
            <a:r>
              <a:rPr lang="en-US" altLang="zh-CN" sz="3100" b="1" dirty="0">
                <a:solidFill>
                  <a:srgbClr val="0000FF"/>
                </a:solidFill>
                <a:latin typeface="+mj-lt"/>
                <a:ea typeface="+mj-ea"/>
              </a:rPr>
              <a:t>(2)</a:t>
            </a:r>
            <a:endParaRPr lang="zh-CN" altLang="en-US" sz="3100" b="1" dirty="0">
              <a:solidFill>
                <a:srgbClr val="0000FF"/>
              </a:solidFill>
              <a:latin typeface="+mj-lt"/>
              <a:ea typeface="+mj-ea"/>
            </a:endParaRPr>
          </a:p>
        </p:txBody>
      </p:sp>
      <p:graphicFrame>
        <p:nvGraphicFramePr>
          <p:cNvPr id="6" name="表格 5"/>
          <p:cNvGraphicFramePr>
            <a:graphicFrameLocks noGrp="1"/>
          </p:cNvGraphicFramePr>
          <p:nvPr/>
        </p:nvGraphicFramePr>
        <p:xfrm>
          <a:off x="551822" y="1668818"/>
          <a:ext cx="8043300" cy="3674968"/>
        </p:xfrm>
        <a:graphic>
          <a:graphicData uri="http://schemas.openxmlformats.org/drawingml/2006/table">
            <a:tbl>
              <a:tblPr/>
              <a:tblGrid>
                <a:gridCol w="927254">
                  <a:extLst>
                    <a:ext uri="{9D8B030D-6E8A-4147-A177-3AD203B41FA5}">
                      <a16:colId xmlns:a16="http://schemas.microsoft.com/office/drawing/2014/main" val="20000"/>
                    </a:ext>
                  </a:extLst>
                </a:gridCol>
                <a:gridCol w="664199">
                  <a:extLst>
                    <a:ext uri="{9D8B030D-6E8A-4147-A177-3AD203B41FA5}">
                      <a16:colId xmlns:a16="http://schemas.microsoft.com/office/drawing/2014/main" val="20001"/>
                    </a:ext>
                  </a:extLst>
                </a:gridCol>
                <a:gridCol w="927254">
                  <a:extLst>
                    <a:ext uri="{9D8B030D-6E8A-4147-A177-3AD203B41FA5}">
                      <a16:colId xmlns:a16="http://schemas.microsoft.com/office/drawing/2014/main" val="20002"/>
                    </a:ext>
                  </a:extLst>
                </a:gridCol>
                <a:gridCol w="1841531">
                  <a:extLst>
                    <a:ext uri="{9D8B030D-6E8A-4147-A177-3AD203B41FA5}">
                      <a16:colId xmlns:a16="http://schemas.microsoft.com/office/drawing/2014/main" val="20003"/>
                    </a:ext>
                  </a:extLst>
                </a:gridCol>
                <a:gridCol w="1841531">
                  <a:extLst>
                    <a:ext uri="{9D8B030D-6E8A-4147-A177-3AD203B41FA5}">
                      <a16:colId xmlns:a16="http://schemas.microsoft.com/office/drawing/2014/main" val="20004"/>
                    </a:ext>
                  </a:extLst>
                </a:gridCol>
                <a:gridCol w="1841531">
                  <a:extLst>
                    <a:ext uri="{9D8B030D-6E8A-4147-A177-3AD203B41FA5}">
                      <a16:colId xmlns:a16="http://schemas.microsoft.com/office/drawing/2014/main" val="20005"/>
                    </a:ext>
                  </a:extLst>
                </a:gridCol>
              </a:tblGrid>
              <a:tr h="216000">
                <a:tc>
                  <a:txBody>
                    <a:bodyPr/>
                    <a:lstStyle/>
                    <a:p>
                      <a:pPr algn="ctr" fontAlgn="ctr"/>
                      <a:r>
                        <a:rPr lang="zh-CN" altLang="en-US" sz="1100" b="1" i="0" u="none" strike="noStrike" baseline="0" dirty="0">
                          <a:solidFill>
                            <a:schemeClr val="bg1"/>
                          </a:solidFill>
                          <a:effectLst/>
                          <a:latin typeface="宋体" panose="02010600030101010101" pitchFamily="2" charset="-122"/>
                          <a:ea typeface="宋体" panose="02010600030101010101" pitchFamily="2" charset="-122"/>
                        </a:rPr>
                        <a:t>特性</a:t>
                      </a:r>
                    </a:p>
                  </a:txBody>
                  <a:tcPr marL="1181" marR="1181" marT="11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100" b="1" i="0" u="none" strike="noStrike" baseline="0" dirty="0">
                          <a:solidFill>
                            <a:schemeClr val="bg1"/>
                          </a:solidFill>
                          <a:effectLst/>
                          <a:latin typeface="宋体" panose="02010600030101010101" pitchFamily="2" charset="-122"/>
                          <a:ea typeface="宋体" panose="02010600030101010101" pitchFamily="2" charset="-122"/>
                        </a:rPr>
                        <a:t>模式</a:t>
                      </a:r>
                    </a:p>
                  </a:txBody>
                  <a:tcPr marL="1181" marR="1181" marT="11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100" b="1" i="0" u="none" strike="noStrike" baseline="0" dirty="0">
                          <a:solidFill>
                            <a:schemeClr val="bg1"/>
                          </a:solidFill>
                          <a:effectLst/>
                          <a:latin typeface="宋体" panose="02010600030101010101" pitchFamily="2" charset="-122"/>
                          <a:ea typeface="宋体" panose="02010600030101010101" pitchFamily="2" charset="-122"/>
                        </a:rPr>
                        <a:t>类别</a:t>
                      </a:r>
                    </a:p>
                  </a:txBody>
                  <a:tcPr marL="1181" marR="1181" marT="11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100" b="1" i="0" u="none" strike="noStrike" baseline="0" dirty="0">
                          <a:solidFill>
                            <a:schemeClr val="bg1"/>
                          </a:solidFill>
                          <a:effectLst/>
                          <a:latin typeface="宋体" panose="02010600030101010101" pitchFamily="2" charset="-122"/>
                          <a:ea typeface="宋体" panose="02010600030101010101" pitchFamily="2" charset="-122"/>
                        </a:rPr>
                        <a:t>规格</a:t>
                      </a:r>
                    </a:p>
                  </a:txBody>
                  <a:tcPr marL="1181" marR="1181" marT="11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100" b="1" i="0" u="none" strike="noStrike" baseline="0" dirty="0">
                          <a:solidFill>
                            <a:schemeClr val="bg1"/>
                          </a:solidFill>
                          <a:effectLst/>
                          <a:latin typeface="宋体" panose="02010600030101010101" pitchFamily="2" charset="-122"/>
                          <a:ea typeface="宋体" panose="02010600030101010101" pitchFamily="2" charset="-122"/>
                        </a:rPr>
                        <a:t>实测数据（本地关</a:t>
                      </a:r>
                      <a:r>
                        <a:rPr lang="en-US" altLang="zh-CN" sz="1100" b="1" i="0" u="none" strike="noStrike" baseline="0" dirty="0">
                          <a:solidFill>
                            <a:schemeClr val="bg1"/>
                          </a:solidFill>
                          <a:effectLst/>
                          <a:latin typeface="宋体" panose="02010600030101010101" pitchFamily="2" charset="-122"/>
                          <a:ea typeface="宋体" panose="02010600030101010101" pitchFamily="2" charset="-122"/>
                        </a:rPr>
                        <a:t>SMMU</a:t>
                      </a:r>
                      <a:r>
                        <a:rPr lang="zh-CN" altLang="en-US" sz="1100" b="1" i="0" u="none" strike="noStrike" baseline="0" dirty="0">
                          <a:solidFill>
                            <a:schemeClr val="bg1"/>
                          </a:solidFill>
                          <a:effectLst/>
                          <a:latin typeface="宋体" panose="02010600030101010101" pitchFamily="2" charset="-122"/>
                          <a:ea typeface="宋体" panose="02010600030101010101" pitchFamily="2" charset="-122"/>
                        </a:rPr>
                        <a:t>）</a:t>
                      </a:r>
                    </a:p>
                  </a:txBody>
                  <a:tcPr marL="1181" marR="1181" marT="11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100" b="1" i="0" u="none" strike="noStrike" baseline="0" dirty="0">
                          <a:solidFill>
                            <a:schemeClr val="bg1"/>
                          </a:solidFill>
                          <a:effectLst/>
                          <a:latin typeface="宋体" panose="02010600030101010101" pitchFamily="2" charset="-122"/>
                          <a:ea typeface="宋体" panose="02010600030101010101" pitchFamily="2" charset="-122"/>
                        </a:rPr>
                        <a:t>实测数据（本地开</a:t>
                      </a:r>
                      <a:r>
                        <a:rPr lang="en-US" altLang="zh-CN" sz="1100" b="1" i="0" u="none" strike="noStrike" baseline="0" dirty="0">
                          <a:solidFill>
                            <a:schemeClr val="bg1"/>
                          </a:solidFill>
                          <a:effectLst/>
                          <a:latin typeface="宋体" panose="02010600030101010101" pitchFamily="2" charset="-122"/>
                          <a:ea typeface="宋体" panose="02010600030101010101" pitchFamily="2" charset="-122"/>
                        </a:rPr>
                        <a:t>SMMU</a:t>
                      </a:r>
                      <a:r>
                        <a:rPr lang="zh-CN" altLang="en-US" sz="1100" b="1" i="0" u="none" strike="noStrike" baseline="0" dirty="0">
                          <a:solidFill>
                            <a:schemeClr val="bg1"/>
                          </a:solidFill>
                          <a:effectLst/>
                          <a:latin typeface="宋体" panose="02010600030101010101" pitchFamily="2" charset="-122"/>
                          <a:ea typeface="宋体" panose="02010600030101010101" pitchFamily="2" charset="-122"/>
                        </a:rPr>
                        <a:t>）</a:t>
                      </a:r>
                    </a:p>
                  </a:txBody>
                  <a:tcPr marL="1181" marR="1181" marT="11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275501">
                <a:tc rowSpan="3">
                  <a:txBody>
                    <a:bodyPr/>
                    <a:lstStyle/>
                    <a:p>
                      <a:pPr algn="ctr" fontAlgn="ctr"/>
                      <a:r>
                        <a:rPr lang="en-US" sz="900" b="0" i="0" u="none" strike="noStrike" baseline="0" dirty="0">
                          <a:solidFill>
                            <a:srgbClr val="000000"/>
                          </a:solidFill>
                          <a:effectLst/>
                          <a:latin typeface="宋体" panose="02010600030101010101" pitchFamily="2" charset="-122"/>
                          <a:ea typeface="宋体" panose="02010600030101010101" pitchFamily="2" charset="-122"/>
                        </a:rPr>
                        <a:t>NIC</a:t>
                      </a:r>
                    </a:p>
                  </a:txBody>
                  <a:tcPr marL="1181" marR="1181" marT="11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ctr" fontAlgn="ctr"/>
                      <a:r>
                        <a:rPr lang="en-US" sz="900" b="0" i="0" u="none" strike="noStrike" baseline="0" dirty="0">
                          <a:solidFill>
                            <a:srgbClr val="000000"/>
                          </a:solidFill>
                          <a:effectLst/>
                          <a:latin typeface="宋体" panose="02010600030101010101" pitchFamily="2" charset="-122"/>
                          <a:ea typeface="宋体" panose="02010600030101010101" pitchFamily="2" charset="-122"/>
                        </a:rPr>
                        <a:t>100G</a:t>
                      </a:r>
                    </a:p>
                  </a:txBody>
                  <a:tcPr marL="1181" marR="1181" marT="11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baseline="0" dirty="0">
                          <a:solidFill>
                            <a:srgbClr val="000000"/>
                          </a:solidFill>
                          <a:effectLst/>
                          <a:latin typeface="宋体" panose="02010600030101010101" pitchFamily="2" charset="-122"/>
                          <a:ea typeface="宋体" panose="02010600030101010101" pitchFamily="2" charset="-122"/>
                        </a:rPr>
                        <a:t>PPS</a:t>
                      </a:r>
                    </a:p>
                  </a:txBody>
                  <a:tcPr marL="1181" marR="1181" marT="11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baseline="0" dirty="0">
                          <a:solidFill>
                            <a:srgbClr val="000000"/>
                          </a:solidFill>
                          <a:effectLst/>
                          <a:latin typeface="宋体" panose="02010600030101010101" pitchFamily="2" charset="-122"/>
                          <a:ea typeface="宋体" panose="02010600030101010101" pitchFamily="2" charset="-122"/>
                        </a:rPr>
                        <a:t>&gt;10Mpps@64B</a:t>
                      </a:r>
                    </a:p>
                  </a:txBody>
                  <a:tcPr marL="1181" marR="1181" marT="11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900" b="0" i="0" u="none" strike="noStrike" baseline="0" dirty="0">
                          <a:solidFill>
                            <a:srgbClr val="000000"/>
                          </a:solidFill>
                          <a:effectLst/>
                          <a:latin typeface="宋体" panose="02010600030101010101" pitchFamily="2" charset="-122"/>
                          <a:ea typeface="宋体" panose="02010600030101010101" pitchFamily="2" charset="-122"/>
                        </a:rPr>
                        <a:t>24</a:t>
                      </a:r>
                      <a:r>
                        <a:rPr lang="zh-CN" altLang="en-US" sz="900" b="0" i="0" u="none" strike="noStrike" baseline="0" dirty="0">
                          <a:solidFill>
                            <a:srgbClr val="000000"/>
                          </a:solidFill>
                          <a:effectLst/>
                          <a:latin typeface="宋体" panose="02010600030101010101" pitchFamily="2" charset="-122"/>
                          <a:ea typeface="宋体" panose="02010600030101010101" pitchFamily="2" charset="-122"/>
                        </a:rPr>
                        <a:t>核：</a:t>
                      </a:r>
                    </a:p>
                    <a:p>
                      <a:pPr algn="l" fontAlgn="ctr"/>
                      <a:r>
                        <a:rPr lang="en-US" sz="900" b="0" i="0" u="none" strike="noStrike" baseline="0" dirty="0">
                          <a:solidFill>
                            <a:srgbClr val="000000"/>
                          </a:solidFill>
                          <a:effectLst/>
                          <a:latin typeface="宋体" panose="02010600030101010101" pitchFamily="2" charset="-122"/>
                          <a:ea typeface="宋体" panose="02010600030101010101" pitchFamily="2" charset="-122"/>
                        </a:rPr>
                        <a:t>25Mpps@64B</a:t>
                      </a:r>
                    </a:p>
                  </a:txBody>
                  <a:tcPr marL="1181" marR="1181" marT="11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900" b="0" i="0" u="none" strike="noStrike" baseline="0" dirty="0">
                          <a:solidFill>
                            <a:schemeClr val="tx1"/>
                          </a:solidFill>
                          <a:effectLst/>
                          <a:latin typeface="宋体" panose="02010600030101010101" pitchFamily="2" charset="-122"/>
                          <a:ea typeface="宋体" panose="02010600030101010101" pitchFamily="2" charset="-122"/>
                        </a:rPr>
                        <a:t>24</a:t>
                      </a:r>
                      <a:r>
                        <a:rPr lang="zh-CN" altLang="en-US" sz="900" b="0" i="0" u="none" strike="noStrike" baseline="0" dirty="0">
                          <a:solidFill>
                            <a:schemeClr val="tx1"/>
                          </a:solidFill>
                          <a:effectLst/>
                          <a:latin typeface="宋体" panose="02010600030101010101" pitchFamily="2" charset="-122"/>
                          <a:ea typeface="宋体" panose="02010600030101010101" pitchFamily="2" charset="-122"/>
                        </a:rPr>
                        <a:t>核：</a:t>
                      </a:r>
                    </a:p>
                    <a:p>
                      <a:pPr algn="l" fontAlgn="ctr"/>
                      <a:r>
                        <a:rPr lang="en-US" altLang="zh-CN" sz="900" b="0" i="0" u="none" strike="noStrike" baseline="0" dirty="0">
                          <a:solidFill>
                            <a:schemeClr val="tx1"/>
                          </a:solidFill>
                          <a:effectLst/>
                          <a:latin typeface="宋体" panose="02010600030101010101" pitchFamily="2" charset="-122"/>
                          <a:ea typeface="宋体" panose="02010600030101010101" pitchFamily="2" charset="-122"/>
                        </a:rPr>
                        <a:t>14.7Mpps@64B</a:t>
                      </a:r>
                      <a:endParaRPr lang="zh-CN" altLang="en-US" sz="900" b="0" i="0" u="none" strike="noStrike" baseline="0" dirty="0">
                        <a:solidFill>
                          <a:schemeClr val="tx1"/>
                        </a:solidFill>
                        <a:effectLst/>
                        <a:latin typeface="宋体" panose="02010600030101010101" pitchFamily="2" charset="-122"/>
                        <a:ea typeface="宋体" panose="02010600030101010101" pitchFamily="2" charset="-122"/>
                      </a:endParaRPr>
                    </a:p>
                  </a:txBody>
                  <a:tcPr marL="1181" marR="1181" marT="11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75501">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900" b="0" i="0" u="none" strike="noStrike" baseline="0" dirty="0">
                          <a:solidFill>
                            <a:srgbClr val="000000"/>
                          </a:solidFill>
                          <a:effectLst/>
                          <a:latin typeface="宋体" panose="02010600030101010101" pitchFamily="2" charset="-122"/>
                          <a:ea typeface="宋体" panose="02010600030101010101" pitchFamily="2" charset="-122"/>
                        </a:rPr>
                        <a:t>时延</a:t>
                      </a:r>
                    </a:p>
                  </a:txBody>
                  <a:tcPr marL="1181" marR="1181" marT="11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baseline="0" dirty="0">
                          <a:solidFill>
                            <a:srgbClr val="000000"/>
                          </a:solidFill>
                          <a:effectLst/>
                          <a:latin typeface="宋体" panose="02010600030101010101" pitchFamily="2" charset="-122"/>
                          <a:ea typeface="宋体" panose="02010600030101010101" pitchFamily="2" charset="-122"/>
                        </a:rPr>
                        <a:t>100GE：&lt;13.5us@64B</a:t>
                      </a:r>
                    </a:p>
                    <a:p>
                      <a:pPr algn="l" fontAlgn="b"/>
                      <a:r>
                        <a:rPr lang="en-US" sz="900" b="0" i="0" u="none" strike="noStrike" baseline="0" dirty="0">
                          <a:solidFill>
                            <a:srgbClr val="000000"/>
                          </a:solidFill>
                          <a:effectLst/>
                          <a:latin typeface="宋体" panose="02010600030101010101" pitchFamily="2" charset="-122"/>
                          <a:ea typeface="宋体" panose="02010600030101010101" pitchFamily="2" charset="-122"/>
                        </a:rPr>
                        <a:t>10GE：&lt;15us@64B</a:t>
                      </a:r>
                    </a:p>
                  </a:txBody>
                  <a:tcPr marL="1181" marR="1181" marT="118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baseline="0" dirty="0">
                          <a:solidFill>
                            <a:schemeClr val="tx1"/>
                          </a:solidFill>
                          <a:effectLst/>
                          <a:latin typeface="宋体" panose="02010600030101010101" pitchFamily="2" charset="-122"/>
                          <a:ea typeface="宋体" panose="02010600030101010101" pitchFamily="2" charset="-122"/>
                        </a:rPr>
                        <a:t>100G：12us@64B</a:t>
                      </a:r>
                    </a:p>
                    <a:p>
                      <a:pPr algn="l" fontAlgn="b"/>
                      <a:r>
                        <a:rPr lang="en-US" sz="900" b="0" i="0" u="none" strike="noStrike" baseline="0" dirty="0">
                          <a:solidFill>
                            <a:schemeClr val="tx1"/>
                          </a:solidFill>
                          <a:effectLst/>
                          <a:latin typeface="宋体" panose="02010600030101010101" pitchFamily="2" charset="-122"/>
                          <a:ea typeface="宋体" panose="02010600030101010101" pitchFamily="2" charset="-122"/>
                        </a:rPr>
                        <a:t>10G：12us@64B</a:t>
                      </a:r>
                    </a:p>
                  </a:txBody>
                  <a:tcPr marL="1181" marR="1181" marT="118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900" b="0" i="0" u="none" strike="noStrike" baseline="0" dirty="0">
                          <a:solidFill>
                            <a:schemeClr val="tx1"/>
                          </a:solidFill>
                          <a:effectLst/>
                          <a:latin typeface="宋体" panose="02010600030101010101" pitchFamily="2" charset="-122"/>
                          <a:ea typeface="宋体" panose="02010600030101010101" pitchFamily="2" charset="-122"/>
                        </a:rPr>
                        <a:t>10G</a:t>
                      </a:r>
                      <a:r>
                        <a:rPr lang="zh-CN" altLang="en-US" sz="900" b="0" i="0" u="none" strike="noStrike" baseline="0" dirty="0">
                          <a:solidFill>
                            <a:schemeClr val="tx1"/>
                          </a:solidFill>
                          <a:effectLst/>
                          <a:latin typeface="宋体" panose="02010600030101010101" pitchFamily="2" charset="-122"/>
                          <a:ea typeface="宋体" panose="02010600030101010101" pitchFamily="2" charset="-122"/>
                        </a:rPr>
                        <a:t>：</a:t>
                      </a:r>
                      <a:r>
                        <a:rPr lang="en-US" altLang="zh-CN" sz="900" b="0" i="0" u="none" strike="noStrike" baseline="0" dirty="0">
                          <a:solidFill>
                            <a:schemeClr val="tx1"/>
                          </a:solidFill>
                          <a:effectLst/>
                          <a:latin typeface="宋体" panose="02010600030101010101" pitchFamily="2" charset="-122"/>
                          <a:ea typeface="宋体" panose="02010600030101010101" pitchFamily="2" charset="-122"/>
                        </a:rPr>
                        <a:t>12.1us@64B</a:t>
                      </a:r>
                    </a:p>
                    <a:p>
                      <a:pPr algn="l" fontAlgn="ctr"/>
                      <a:r>
                        <a:rPr lang="en-US" altLang="zh-CN" sz="900" b="0" i="0" u="none" strike="noStrike" baseline="0" dirty="0">
                          <a:solidFill>
                            <a:schemeClr val="tx1"/>
                          </a:solidFill>
                          <a:effectLst/>
                          <a:latin typeface="宋体" panose="02010600030101010101" pitchFamily="2" charset="-122"/>
                          <a:ea typeface="宋体" panose="02010600030101010101" pitchFamily="2" charset="-122"/>
                        </a:rPr>
                        <a:t>100G</a:t>
                      </a:r>
                      <a:r>
                        <a:rPr lang="zh-CN" altLang="en-US" sz="900" b="0" i="0" u="none" strike="noStrike" baseline="0" dirty="0">
                          <a:solidFill>
                            <a:schemeClr val="tx1"/>
                          </a:solidFill>
                          <a:effectLst/>
                          <a:latin typeface="宋体" panose="02010600030101010101" pitchFamily="2" charset="-122"/>
                          <a:ea typeface="宋体" panose="02010600030101010101" pitchFamily="2" charset="-122"/>
                        </a:rPr>
                        <a:t>：</a:t>
                      </a:r>
                      <a:r>
                        <a:rPr lang="en-US" altLang="zh-CN" sz="900" b="0" i="0" u="none" strike="noStrike" baseline="0" dirty="0">
                          <a:solidFill>
                            <a:schemeClr val="tx1"/>
                          </a:solidFill>
                          <a:effectLst/>
                          <a:latin typeface="宋体" panose="02010600030101010101" pitchFamily="2" charset="-122"/>
                          <a:ea typeface="宋体" panose="02010600030101010101" pitchFamily="2" charset="-122"/>
                        </a:rPr>
                        <a:t>12.6us@64B</a:t>
                      </a:r>
                      <a:endParaRPr lang="en-US" sz="900" b="0" i="0" u="none" strike="noStrike" baseline="0" dirty="0">
                        <a:solidFill>
                          <a:schemeClr val="tx1"/>
                        </a:solidFill>
                        <a:effectLst/>
                        <a:latin typeface="宋体" panose="02010600030101010101" pitchFamily="2" charset="-122"/>
                        <a:ea typeface="宋体" panose="02010600030101010101" pitchFamily="2" charset="-122"/>
                      </a:endParaRPr>
                    </a:p>
                  </a:txBody>
                  <a:tcPr marL="1181" marR="1181" marT="11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2"/>
                  </a:ext>
                </a:extLst>
              </a:tr>
              <a:tr h="412661">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900" b="0" i="0" u="none" strike="noStrike" baseline="0" dirty="0">
                          <a:solidFill>
                            <a:srgbClr val="000000"/>
                          </a:solidFill>
                          <a:effectLst/>
                          <a:latin typeface="宋体" panose="02010600030101010101" pitchFamily="2" charset="-122"/>
                          <a:ea typeface="宋体" panose="02010600030101010101" pitchFamily="2" charset="-122"/>
                        </a:rPr>
                        <a:t>带宽</a:t>
                      </a:r>
                    </a:p>
                  </a:txBody>
                  <a:tcPr marL="1181" marR="1181" marT="11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baseline="0" dirty="0">
                          <a:solidFill>
                            <a:srgbClr val="000000"/>
                          </a:solidFill>
                          <a:effectLst/>
                          <a:latin typeface="宋体" panose="02010600030101010101" pitchFamily="2" charset="-122"/>
                          <a:ea typeface="宋体" panose="02010600030101010101" pitchFamily="2" charset="-122"/>
                        </a:rPr>
                        <a:t>100GE：&gt;94Gbps@</a:t>
                      </a:r>
                      <a:r>
                        <a:rPr lang="zh-CN" altLang="en-US" sz="900" b="0" i="0" u="none" strike="noStrike" baseline="0" dirty="0">
                          <a:solidFill>
                            <a:srgbClr val="000000"/>
                          </a:solidFill>
                          <a:effectLst/>
                          <a:latin typeface="宋体" panose="02010600030101010101" pitchFamily="2" charset="-122"/>
                          <a:ea typeface="宋体" panose="02010600030101010101" pitchFamily="2" charset="-122"/>
                        </a:rPr>
                        <a:t>双向带宽</a:t>
                      </a:r>
                    </a:p>
                    <a:p>
                      <a:pPr algn="l" fontAlgn="ctr"/>
                      <a:r>
                        <a:rPr lang="en-US" altLang="zh-CN" sz="900" b="0" i="0" u="none" strike="noStrike" baseline="0" dirty="0">
                          <a:solidFill>
                            <a:srgbClr val="000000"/>
                          </a:solidFill>
                          <a:effectLst/>
                          <a:latin typeface="宋体" panose="02010600030101010101" pitchFamily="2" charset="-122"/>
                          <a:ea typeface="宋体" panose="02010600030101010101" pitchFamily="2" charset="-122"/>
                        </a:rPr>
                        <a:t>25</a:t>
                      </a:r>
                      <a:r>
                        <a:rPr lang="en-US" sz="900" b="0" i="0" u="none" strike="noStrike" baseline="0" dirty="0">
                          <a:solidFill>
                            <a:srgbClr val="000000"/>
                          </a:solidFill>
                          <a:effectLst/>
                          <a:latin typeface="宋体" panose="02010600030101010101" pitchFamily="2" charset="-122"/>
                          <a:ea typeface="宋体" panose="02010600030101010101" pitchFamily="2" charset="-122"/>
                        </a:rPr>
                        <a:t>GE：&gt;23.5Gbps@</a:t>
                      </a:r>
                      <a:r>
                        <a:rPr lang="zh-CN" altLang="en-US" sz="900" b="0" i="0" u="none" strike="noStrike" baseline="0" dirty="0">
                          <a:solidFill>
                            <a:srgbClr val="000000"/>
                          </a:solidFill>
                          <a:effectLst/>
                          <a:latin typeface="宋体" panose="02010600030101010101" pitchFamily="2" charset="-122"/>
                          <a:ea typeface="宋体" panose="02010600030101010101" pitchFamily="2" charset="-122"/>
                        </a:rPr>
                        <a:t>双向带宽</a:t>
                      </a:r>
                    </a:p>
                    <a:p>
                      <a:pPr algn="l" fontAlgn="ctr"/>
                      <a:r>
                        <a:rPr lang="en-US" altLang="zh-CN" sz="900" b="0" i="0" u="none" strike="noStrike" baseline="0" dirty="0">
                          <a:solidFill>
                            <a:srgbClr val="000000"/>
                          </a:solidFill>
                          <a:effectLst/>
                          <a:latin typeface="宋体" panose="02010600030101010101" pitchFamily="2" charset="-122"/>
                          <a:ea typeface="宋体" panose="02010600030101010101" pitchFamily="2" charset="-122"/>
                        </a:rPr>
                        <a:t>10</a:t>
                      </a:r>
                      <a:r>
                        <a:rPr lang="en-US" sz="900" b="0" i="0" u="none" strike="noStrike" baseline="0" dirty="0">
                          <a:solidFill>
                            <a:srgbClr val="000000"/>
                          </a:solidFill>
                          <a:effectLst/>
                          <a:latin typeface="宋体" panose="02010600030101010101" pitchFamily="2" charset="-122"/>
                          <a:ea typeface="宋体" panose="02010600030101010101" pitchFamily="2" charset="-122"/>
                        </a:rPr>
                        <a:t>GE：9.35Gbps@</a:t>
                      </a:r>
                      <a:r>
                        <a:rPr lang="zh-CN" altLang="en-US" sz="900" b="0" i="0" u="none" strike="noStrike" baseline="0" dirty="0">
                          <a:solidFill>
                            <a:srgbClr val="000000"/>
                          </a:solidFill>
                          <a:effectLst/>
                          <a:latin typeface="宋体" panose="02010600030101010101" pitchFamily="2" charset="-122"/>
                          <a:ea typeface="宋体" panose="02010600030101010101" pitchFamily="2" charset="-122"/>
                        </a:rPr>
                        <a:t>双向带宽</a:t>
                      </a:r>
                      <a:endParaRPr lang="en-US" sz="900" b="0" i="0" u="none" strike="noStrike" baseline="0" dirty="0">
                        <a:solidFill>
                          <a:srgbClr val="000000"/>
                        </a:solidFill>
                        <a:effectLst/>
                        <a:latin typeface="宋体" panose="02010600030101010101" pitchFamily="2" charset="-122"/>
                        <a:ea typeface="宋体" panose="02010600030101010101" pitchFamily="2" charset="-122"/>
                      </a:endParaRPr>
                    </a:p>
                  </a:txBody>
                  <a:tcPr marL="1181" marR="1181" marT="11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baseline="0" dirty="0">
                          <a:solidFill>
                            <a:srgbClr val="000000"/>
                          </a:solidFill>
                          <a:effectLst/>
                          <a:latin typeface="宋体" panose="02010600030101010101" pitchFamily="2" charset="-122"/>
                          <a:ea typeface="宋体" panose="02010600030101010101" pitchFamily="2" charset="-122"/>
                        </a:rPr>
                        <a:t>100G：94.1Gbps@1518B</a:t>
                      </a:r>
                    </a:p>
                    <a:p>
                      <a:pPr algn="l" fontAlgn="ctr"/>
                      <a:r>
                        <a:rPr lang="en-US" sz="900" b="0" i="0" u="none" strike="noStrike" baseline="0" dirty="0">
                          <a:solidFill>
                            <a:srgbClr val="000000"/>
                          </a:solidFill>
                          <a:effectLst/>
                          <a:latin typeface="宋体" panose="02010600030101010101" pitchFamily="2" charset="-122"/>
                          <a:ea typeface="宋体" panose="02010600030101010101" pitchFamily="2" charset="-122"/>
                        </a:rPr>
                        <a:t>25G：23.5@1518B</a:t>
                      </a:r>
                    </a:p>
                    <a:p>
                      <a:pPr algn="l" fontAlgn="ctr"/>
                      <a:r>
                        <a:rPr lang="en-US" sz="900" b="0" i="0" u="none" strike="noStrike" baseline="0" dirty="0">
                          <a:solidFill>
                            <a:srgbClr val="000000"/>
                          </a:solidFill>
                          <a:effectLst/>
                          <a:latin typeface="宋体" panose="02010600030101010101" pitchFamily="2" charset="-122"/>
                          <a:ea typeface="宋体" panose="02010600030101010101" pitchFamily="2" charset="-122"/>
                        </a:rPr>
                        <a:t>10GE：9.41@1518B</a:t>
                      </a:r>
                    </a:p>
                  </a:txBody>
                  <a:tcPr marL="1181" marR="1181" marT="11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732317" rtl="0" eaLnBrk="1" fontAlgn="ctr" latinLnBrk="0" hangingPunct="1">
                        <a:lnSpc>
                          <a:spcPct val="100000"/>
                        </a:lnSpc>
                        <a:spcBef>
                          <a:spcPts val="0"/>
                        </a:spcBef>
                        <a:spcAft>
                          <a:spcPts val="0"/>
                        </a:spcAft>
                        <a:buClrTx/>
                        <a:buSzTx/>
                        <a:buFontTx/>
                        <a:buNone/>
                        <a:tabLst/>
                        <a:defRPr/>
                      </a:pPr>
                      <a:r>
                        <a:rPr lang="en-US" sz="900" b="0" i="0" u="none" strike="noStrike" baseline="0" dirty="0">
                          <a:solidFill>
                            <a:srgbClr val="000000"/>
                          </a:solidFill>
                          <a:effectLst/>
                          <a:latin typeface="宋体" panose="02010600030101010101" pitchFamily="2" charset="-122"/>
                          <a:ea typeface="宋体" panose="02010600030101010101" pitchFamily="2" charset="-122"/>
                        </a:rPr>
                        <a:t>100G：94.1Gbps@1518B</a:t>
                      </a:r>
                    </a:p>
                    <a:p>
                      <a:pPr marL="0" marR="0" lvl="0" indent="0" algn="l" defTabSz="732317" rtl="0" eaLnBrk="1" fontAlgn="ctr" latinLnBrk="0" hangingPunct="1">
                        <a:lnSpc>
                          <a:spcPct val="100000"/>
                        </a:lnSpc>
                        <a:spcBef>
                          <a:spcPts val="0"/>
                        </a:spcBef>
                        <a:spcAft>
                          <a:spcPts val="0"/>
                        </a:spcAft>
                        <a:buClrTx/>
                        <a:buSzTx/>
                        <a:buFontTx/>
                        <a:buNone/>
                        <a:tabLst/>
                        <a:defRPr/>
                      </a:pPr>
                      <a:r>
                        <a:rPr lang="en-US" sz="900" b="0" i="0" u="none" strike="noStrike" baseline="0" dirty="0">
                          <a:solidFill>
                            <a:srgbClr val="000000"/>
                          </a:solidFill>
                          <a:effectLst/>
                          <a:latin typeface="宋体" panose="02010600030101010101" pitchFamily="2" charset="-122"/>
                          <a:ea typeface="宋体" panose="02010600030101010101" pitchFamily="2" charset="-122"/>
                        </a:rPr>
                        <a:t>25G：23.5@1518B</a:t>
                      </a:r>
                    </a:p>
                    <a:p>
                      <a:pPr marL="0" marR="0" lvl="0" indent="0" algn="l" defTabSz="732317" rtl="0" eaLnBrk="1" fontAlgn="ctr" latinLnBrk="0" hangingPunct="1">
                        <a:lnSpc>
                          <a:spcPct val="100000"/>
                        </a:lnSpc>
                        <a:spcBef>
                          <a:spcPts val="0"/>
                        </a:spcBef>
                        <a:spcAft>
                          <a:spcPts val="0"/>
                        </a:spcAft>
                        <a:buClrTx/>
                        <a:buSzTx/>
                        <a:buFontTx/>
                        <a:buNone/>
                        <a:tabLst/>
                        <a:defRPr/>
                      </a:pPr>
                      <a:r>
                        <a:rPr lang="en-US" sz="900" b="0" i="0" u="none" strike="noStrike" baseline="0" dirty="0">
                          <a:solidFill>
                            <a:srgbClr val="000000"/>
                          </a:solidFill>
                          <a:effectLst/>
                          <a:latin typeface="宋体" panose="02010600030101010101" pitchFamily="2" charset="-122"/>
                          <a:ea typeface="宋体" panose="02010600030101010101" pitchFamily="2" charset="-122"/>
                        </a:rPr>
                        <a:t>10GE：9.41@1518B</a:t>
                      </a:r>
                    </a:p>
                  </a:txBody>
                  <a:tcPr marL="1181" marR="1181" marT="11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2000">
                <a:tc rowSpan="3">
                  <a:txBody>
                    <a:bodyPr/>
                    <a:lstStyle/>
                    <a:p>
                      <a:pPr algn="ctr" fontAlgn="ctr"/>
                      <a:r>
                        <a:rPr lang="en-US" sz="900" b="0" i="0" u="none" strike="noStrike" baseline="0" dirty="0" err="1">
                          <a:solidFill>
                            <a:srgbClr val="000000"/>
                          </a:solidFill>
                          <a:effectLst/>
                          <a:latin typeface="宋体" panose="02010600030101010101" pitchFamily="2" charset="-122"/>
                          <a:ea typeface="宋体" panose="02010600030101010101" pitchFamily="2" charset="-122"/>
                        </a:rPr>
                        <a:t>RoCE</a:t>
                      </a:r>
                      <a:endParaRPr lang="en-US" sz="900" b="0" i="0" u="none" strike="noStrike" baseline="0" dirty="0">
                        <a:solidFill>
                          <a:srgbClr val="000000"/>
                        </a:solidFill>
                        <a:effectLst/>
                        <a:latin typeface="宋体" panose="02010600030101010101" pitchFamily="2" charset="-122"/>
                        <a:ea typeface="宋体" panose="02010600030101010101" pitchFamily="2" charset="-122"/>
                      </a:endParaRPr>
                    </a:p>
                  </a:txBody>
                  <a:tcPr marL="1181" marR="1181" marT="11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ctr" fontAlgn="ctr"/>
                      <a:r>
                        <a:rPr lang="en-US" sz="900" b="0" i="0" u="none" strike="noStrike" baseline="0" dirty="0">
                          <a:solidFill>
                            <a:srgbClr val="000000"/>
                          </a:solidFill>
                          <a:effectLst/>
                          <a:latin typeface="宋体" panose="02010600030101010101" pitchFamily="2" charset="-122"/>
                          <a:ea typeface="宋体" panose="02010600030101010101" pitchFamily="2" charset="-122"/>
                        </a:rPr>
                        <a:t>100G</a:t>
                      </a:r>
                    </a:p>
                  </a:txBody>
                  <a:tcPr marL="1181" marR="1181" marT="11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baseline="0" dirty="0">
                          <a:solidFill>
                            <a:srgbClr val="000000"/>
                          </a:solidFill>
                          <a:effectLst/>
                          <a:latin typeface="宋体" panose="02010600030101010101" pitchFamily="2" charset="-122"/>
                          <a:ea typeface="宋体" panose="02010600030101010101" pitchFamily="2" charset="-122"/>
                        </a:rPr>
                        <a:t>Mpps</a:t>
                      </a:r>
                    </a:p>
                  </a:txBody>
                  <a:tcPr marL="1181" marR="1181" marT="11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baseline="0" dirty="0">
                          <a:solidFill>
                            <a:srgbClr val="000000"/>
                          </a:solidFill>
                          <a:effectLst/>
                          <a:latin typeface="宋体" panose="02010600030101010101" pitchFamily="2" charset="-122"/>
                          <a:ea typeface="宋体" panose="02010600030101010101" pitchFamily="2" charset="-122"/>
                        </a:rPr>
                        <a:t>read：&gt;30Mpps@2B</a:t>
                      </a:r>
                      <a:br>
                        <a:rPr lang="en-US" sz="900" b="0" i="0" u="none" strike="noStrike" baseline="0" dirty="0">
                          <a:solidFill>
                            <a:srgbClr val="000000"/>
                          </a:solidFill>
                          <a:effectLst/>
                          <a:latin typeface="宋体" panose="02010600030101010101" pitchFamily="2" charset="-122"/>
                          <a:ea typeface="宋体" panose="02010600030101010101" pitchFamily="2" charset="-122"/>
                        </a:rPr>
                      </a:br>
                      <a:r>
                        <a:rPr lang="en-US" sz="900" b="0" i="0" u="none" strike="noStrike" baseline="0" dirty="0">
                          <a:solidFill>
                            <a:srgbClr val="000000"/>
                          </a:solidFill>
                          <a:effectLst/>
                          <a:latin typeface="宋体" panose="02010600030101010101" pitchFamily="2" charset="-122"/>
                          <a:ea typeface="宋体" panose="02010600030101010101" pitchFamily="2" charset="-122"/>
                        </a:rPr>
                        <a:t>write:&gt;30Mpps@2B</a:t>
                      </a:r>
                      <a:br>
                        <a:rPr lang="en-US" sz="900" b="0" i="0" u="none" strike="noStrike" baseline="0" dirty="0">
                          <a:solidFill>
                            <a:srgbClr val="000000"/>
                          </a:solidFill>
                          <a:effectLst/>
                          <a:latin typeface="宋体" panose="02010600030101010101" pitchFamily="2" charset="-122"/>
                          <a:ea typeface="宋体" panose="02010600030101010101" pitchFamily="2" charset="-122"/>
                        </a:rPr>
                      </a:br>
                      <a:r>
                        <a:rPr lang="en-US" sz="900" b="0" i="0" u="none" strike="noStrike" baseline="0" dirty="0">
                          <a:solidFill>
                            <a:srgbClr val="000000"/>
                          </a:solidFill>
                          <a:effectLst/>
                          <a:latin typeface="宋体" panose="02010600030101010101" pitchFamily="2" charset="-122"/>
                          <a:ea typeface="宋体" panose="02010600030101010101" pitchFamily="2" charset="-122"/>
                        </a:rPr>
                        <a:t>send:&gt;30Mpps@2B</a:t>
                      </a:r>
                    </a:p>
                  </a:txBody>
                  <a:tcPr marL="1181" marR="1181" marT="11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900" b="0" i="0" u="none" strike="noStrike" baseline="0" dirty="0">
                          <a:solidFill>
                            <a:srgbClr val="000000"/>
                          </a:solidFill>
                          <a:effectLst/>
                          <a:latin typeface="宋体" panose="02010600030101010101" pitchFamily="2" charset="-122"/>
                          <a:ea typeface="宋体" panose="02010600030101010101" pitchFamily="2" charset="-122"/>
                        </a:rPr>
                        <a:t>read: 31.5Mpps@2B</a:t>
                      </a:r>
                    </a:p>
                    <a:p>
                      <a:pPr algn="l" fontAlgn="ctr"/>
                      <a:r>
                        <a:rPr lang="en-US" altLang="zh-CN" sz="900" b="0" i="0" u="none" strike="noStrike" baseline="0" dirty="0">
                          <a:solidFill>
                            <a:srgbClr val="000000"/>
                          </a:solidFill>
                          <a:effectLst/>
                          <a:latin typeface="宋体" panose="02010600030101010101" pitchFamily="2" charset="-122"/>
                          <a:ea typeface="宋体" panose="02010600030101010101" pitchFamily="2" charset="-122"/>
                        </a:rPr>
                        <a:t>write: 33.2Mpps@2B</a:t>
                      </a:r>
                    </a:p>
                    <a:p>
                      <a:pPr algn="l" fontAlgn="ctr"/>
                      <a:r>
                        <a:rPr lang="en-US" altLang="zh-CN" sz="900" b="0" i="0" u="none" strike="noStrike" baseline="0" dirty="0">
                          <a:solidFill>
                            <a:srgbClr val="000000"/>
                          </a:solidFill>
                          <a:effectLst/>
                          <a:latin typeface="宋体" panose="02010600030101010101" pitchFamily="2" charset="-122"/>
                          <a:ea typeface="宋体" panose="02010600030101010101" pitchFamily="2" charset="-122"/>
                        </a:rPr>
                        <a:t>send: 33.12Mpps@2B</a:t>
                      </a:r>
                      <a:endParaRPr lang="zh-CN" altLang="en-US" sz="900" b="0" i="0" u="none" strike="noStrike" baseline="0" dirty="0">
                        <a:solidFill>
                          <a:srgbClr val="000000"/>
                        </a:solidFill>
                        <a:effectLst/>
                        <a:latin typeface="宋体" panose="02010600030101010101" pitchFamily="2" charset="-122"/>
                        <a:ea typeface="宋体" panose="02010600030101010101" pitchFamily="2" charset="-122"/>
                      </a:endParaRPr>
                    </a:p>
                  </a:txBody>
                  <a:tcPr marL="1181" marR="1181" marT="11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900" b="0" i="0" u="none" strike="noStrike" baseline="0" dirty="0">
                          <a:solidFill>
                            <a:srgbClr val="000000"/>
                          </a:solidFill>
                          <a:effectLst/>
                          <a:latin typeface="宋体" panose="02010600030101010101" pitchFamily="2" charset="-122"/>
                          <a:ea typeface="宋体" panose="02010600030101010101" pitchFamily="2" charset="-122"/>
                        </a:rPr>
                        <a:t>read : 31.02Mpps@2B</a:t>
                      </a:r>
                    </a:p>
                    <a:p>
                      <a:pPr algn="l" fontAlgn="ctr"/>
                      <a:r>
                        <a:rPr lang="en-US" altLang="zh-CN" sz="900" b="0" i="0" u="none" strike="noStrike" baseline="0" dirty="0">
                          <a:solidFill>
                            <a:srgbClr val="000000"/>
                          </a:solidFill>
                          <a:effectLst/>
                          <a:latin typeface="宋体" panose="02010600030101010101" pitchFamily="2" charset="-122"/>
                          <a:ea typeface="宋体" panose="02010600030101010101" pitchFamily="2" charset="-122"/>
                        </a:rPr>
                        <a:t>write: 33.35Mpps@2B</a:t>
                      </a:r>
                    </a:p>
                    <a:p>
                      <a:pPr algn="l" fontAlgn="ctr"/>
                      <a:r>
                        <a:rPr lang="en-US" altLang="zh-CN" sz="900" b="0" i="0" u="none" strike="noStrike" baseline="0" dirty="0">
                          <a:solidFill>
                            <a:srgbClr val="000000"/>
                          </a:solidFill>
                          <a:effectLst/>
                          <a:latin typeface="宋体" panose="02010600030101010101" pitchFamily="2" charset="-122"/>
                          <a:ea typeface="宋体" panose="02010600030101010101" pitchFamily="2" charset="-122"/>
                        </a:rPr>
                        <a:t>send : 32.67Mpps@2B</a:t>
                      </a:r>
                      <a:endParaRPr lang="en-US" sz="900" b="0" i="0" u="none" strike="noStrike" baseline="0" dirty="0">
                        <a:solidFill>
                          <a:srgbClr val="000000"/>
                        </a:solidFill>
                        <a:effectLst/>
                        <a:latin typeface="宋体" panose="02010600030101010101" pitchFamily="2" charset="-122"/>
                        <a:ea typeface="宋体" panose="02010600030101010101" pitchFamily="2" charset="-122"/>
                      </a:endParaRPr>
                    </a:p>
                  </a:txBody>
                  <a:tcPr marL="1181" marR="1181" marT="11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4"/>
                  </a:ext>
                </a:extLst>
              </a:tr>
              <a:tr h="824141">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900" b="0" i="0" u="none" strike="noStrike" baseline="0" dirty="0">
                          <a:solidFill>
                            <a:srgbClr val="000000"/>
                          </a:solidFill>
                          <a:effectLst/>
                          <a:latin typeface="宋体" panose="02010600030101010101" pitchFamily="2" charset="-122"/>
                          <a:ea typeface="宋体" panose="02010600030101010101" pitchFamily="2" charset="-122"/>
                        </a:rPr>
                        <a:t>时延</a:t>
                      </a:r>
                    </a:p>
                  </a:txBody>
                  <a:tcPr marL="1181" marR="1181" marT="11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baseline="0" dirty="0">
                          <a:solidFill>
                            <a:srgbClr val="000000"/>
                          </a:solidFill>
                          <a:effectLst/>
                          <a:latin typeface="宋体" panose="02010600030101010101" pitchFamily="2" charset="-122"/>
                          <a:ea typeface="宋体" panose="02010600030101010101" pitchFamily="2" charset="-122"/>
                        </a:rPr>
                        <a:t>read：2.0us@2B</a:t>
                      </a:r>
                      <a:br>
                        <a:rPr lang="en-US" sz="900" b="0" i="0" u="none" strike="noStrike" baseline="0" dirty="0">
                          <a:solidFill>
                            <a:srgbClr val="000000"/>
                          </a:solidFill>
                          <a:effectLst/>
                          <a:latin typeface="宋体" panose="02010600030101010101" pitchFamily="2" charset="-122"/>
                          <a:ea typeface="宋体" panose="02010600030101010101" pitchFamily="2" charset="-122"/>
                        </a:rPr>
                      </a:br>
                      <a:r>
                        <a:rPr lang="en-US" sz="900" b="0" i="0" u="none" strike="noStrike" baseline="0" dirty="0">
                          <a:solidFill>
                            <a:srgbClr val="000000"/>
                          </a:solidFill>
                          <a:effectLst/>
                          <a:latin typeface="宋体" panose="02010600030101010101" pitchFamily="2" charset="-122"/>
                          <a:ea typeface="宋体" panose="02010600030101010101" pitchFamily="2" charset="-122"/>
                        </a:rPr>
                        <a:t>write：0.85us@2B</a:t>
                      </a:r>
                      <a:br>
                        <a:rPr lang="en-US" sz="900" b="0" i="0" u="none" strike="noStrike" baseline="0" dirty="0">
                          <a:solidFill>
                            <a:srgbClr val="000000"/>
                          </a:solidFill>
                          <a:effectLst/>
                          <a:latin typeface="宋体" panose="02010600030101010101" pitchFamily="2" charset="-122"/>
                          <a:ea typeface="宋体" panose="02010600030101010101" pitchFamily="2" charset="-122"/>
                        </a:rPr>
                      </a:br>
                      <a:r>
                        <a:rPr lang="en-US" sz="900" b="0" i="0" u="none" strike="noStrike" baseline="0" dirty="0">
                          <a:solidFill>
                            <a:srgbClr val="000000"/>
                          </a:solidFill>
                          <a:effectLst/>
                          <a:latin typeface="宋体" panose="02010600030101010101" pitchFamily="2" charset="-122"/>
                          <a:ea typeface="宋体" panose="02010600030101010101" pitchFamily="2" charset="-122"/>
                        </a:rPr>
                        <a:t>send：1.5@2B</a:t>
                      </a:r>
                      <a:br>
                        <a:rPr lang="en-US" sz="900" b="0" i="0" u="none" strike="noStrike" baseline="0" dirty="0">
                          <a:solidFill>
                            <a:srgbClr val="000000"/>
                          </a:solidFill>
                          <a:effectLst/>
                          <a:latin typeface="宋体" panose="02010600030101010101" pitchFamily="2" charset="-122"/>
                          <a:ea typeface="宋体" panose="02010600030101010101" pitchFamily="2" charset="-122"/>
                        </a:rPr>
                      </a:br>
                      <a:r>
                        <a:rPr lang="en-US" sz="900" b="0" i="0" u="none" strike="noStrike" baseline="0" dirty="0">
                          <a:solidFill>
                            <a:srgbClr val="000000"/>
                          </a:solidFill>
                          <a:effectLst/>
                          <a:latin typeface="宋体" panose="02010600030101010101" pitchFamily="2" charset="-122"/>
                          <a:ea typeface="宋体" panose="02010600030101010101" pitchFamily="2" charset="-122"/>
                        </a:rPr>
                        <a:t>read：3us@4KB</a:t>
                      </a:r>
                      <a:br>
                        <a:rPr lang="en-US" sz="900" b="0" i="0" u="none" strike="noStrike" baseline="0" dirty="0">
                          <a:solidFill>
                            <a:srgbClr val="000000"/>
                          </a:solidFill>
                          <a:effectLst/>
                          <a:latin typeface="宋体" panose="02010600030101010101" pitchFamily="2" charset="-122"/>
                          <a:ea typeface="宋体" panose="02010600030101010101" pitchFamily="2" charset="-122"/>
                        </a:rPr>
                      </a:br>
                      <a:r>
                        <a:rPr lang="en-US" sz="900" b="0" i="0" u="none" strike="noStrike" baseline="0" dirty="0">
                          <a:solidFill>
                            <a:srgbClr val="000000"/>
                          </a:solidFill>
                          <a:effectLst/>
                          <a:latin typeface="宋体" panose="02010600030101010101" pitchFamily="2" charset="-122"/>
                          <a:ea typeface="宋体" panose="02010600030101010101" pitchFamily="2" charset="-122"/>
                        </a:rPr>
                        <a:t>write：2.5us@4KB</a:t>
                      </a:r>
                      <a:br>
                        <a:rPr lang="en-US" sz="900" b="0" i="0" u="none" strike="noStrike" baseline="0" dirty="0">
                          <a:solidFill>
                            <a:srgbClr val="000000"/>
                          </a:solidFill>
                          <a:effectLst/>
                          <a:latin typeface="宋体" panose="02010600030101010101" pitchFamily="2" charset="-122"/>
                          <a:ea typeface="宋体" panose="02010600030101010101" pitchFamily="2" charset="-122"/>
                        </a:rPr>
                      </a:br>
                      <a:r>
                        <a:rPr lang="en-US" sz="900" b="0" i="0" u="none" strike="noStrike" baseline="0" dirty="0">
                          <a:solidFill>
                            <a:srgbClr val="000000"/>
                          </a:solidFill>
                          <a:effectLst/>
                          <a:latin typeface="宋体" panose="02010600030101010101" pitchFamily="2" charset="-122"/>
                          <a:ea typeface="宋体" panose="02010600030101010101" pitchFamily="2" charset="-122"/>
                        </a:rPr>
                        <a:t>send：2.5@4KB</a:t>
                      </a:r>
                    </a:p>
                  </a:txBody>
                  <a:tcPr marL="1181" marR="1181" marT="11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900" b="0" i="0" u="none" strike="noStrike" baseline="0" dirty="0">
                          <a:solidFill>
                            <a:srgbClr val="000000"/>
                          </a:solidFill>
                          <a:effectLst/>
                          <a:latin typeface="宋体" panose="02010600030101010101" pitchFamily="2" charset="-122"/>
                          <a:ea typeface="宋体" panose="02010600030101010101" pitchFamily="2" charset="-122"/>
                        </a:rPr>
                        <a:t>read</a:t>
                      </a:r>
                      <a:r>
                        <a:rPr lang="zh-CN" altLang="en-US" sz="900" b="0" i="0" u="none" strike="noStrike" baseline="0" dirty="0">
                          <a:solidFill>
                            <a:srgbClr val="000000"/>
                          </a:solidFill>
                          <a:effectLst/>
                          <a:latin typeface="宋体" panose="02010600030101010101" pitchFamily="2" charset="-122"/>
                          <a:ea typeface="宋体" panose="02010600030101010101" pitchFamily="2" charset="-122"/>
                        </a:rPr>
                        <a:t>：</a:t>
                      </a:r>
                      <a:r>
                        <a:rPr lang="en-US" altLang="zh-CN" sz="900" b="0" i="0" u="none" strike="noStrike" baseline="0" dirty="0">
                          <a:solidFill>
                            <a:srgbClr val="000000"/>
                          </a:solidFill>
                          <a:effectLst/>
                          <a:latin typeface="宋体" panose="02010600030101010101" pitchFamily="2" charset="-122"/>
                          <a:ea typeface="宋体" panose="02010600030101010101" pitchFamily="2" charset="-122"/>
                        </a:rPr>
                        <a:t>1.51us@2B</a:t>
                      </a:r>
                    </a:p>
                    <a:p>
                      <a:pPr algn="l" fontAlgn="ctr"/>
                      <a:r>
                        <a:rPr lang="en-US" altLang="zh-CN" sz="900" b="0" i="0" u="none" strike="noStrike" baseline="0" dirty="0">
                          <a:solidFill>
                            <a:srgbClr val="000000"/>
                          </a:solidFill>
                          <a:effectLst/>
                          <a:latin typeface="宋体" panose="02010600030101010101" pitchFamily="2" charset="-122"/>
                          <a:ea typeface="宋体" panose="02010600030101010101" pitchFamily="2" charset="-122"/>
                        </a:rPr>
                        <a:t>write</a:t>
                      </a:r>
                      <a:r>
                        <a:rPr lang="zh-CN" altLang="en-US" sz="900" b="0" i="0" u="none" strike="noStrike" baseline="0" dirty="0">
                          <a:solidFill>
                            <a:srgbClr val="000000"/>
                          </a:solidFill>
                          <a:effectLst/>
                          <a:latin typeface="宋体" panose="02010600030101010101" pitchFamily="2" charset="-122"/>
                          <a:ea typeface="宋体" panose="02010600030101010101" pitchFamily="2" charset="-122"/>
                        </a:rPr>
                        <a:t>：</a:t>
                      </a:r>
                      <a:r>
                        <a:rPr lang="en-US" altLang="zh-CN" sz="900" b="0" i="0" u="none" strike="noStrike" baseline="0" dirty="0">
                          <a:solidFill>
                            <a:srgbClr val="000000"/>
                          </a:solidFill>
                          <a:effectLst/>
                          <a:latin typeface="宋体" panose="02010600030101010101" pitchFamily="2" charset="-122"/>
                          <a:ea typeface="宋体" panose="02010600030101010101" pitchFamily="2" charset="-122"/>
                        </a:rPr>
                        <a:t>0.83us@2B</a:t>
                      </a:r>
                    </a:p>
                    <a:p>
                      <a:pPr algn="l" fontAlgn="ctr"/>
                      <a:r>
                        <a:rPr lang="en-US" altLang="zh-CN" sz="900" b="0" i="0" u="none" strike="noStrike" baseline="0" dirty="0">
                          <a:solidFill>
                            <a:srgbClr val="000000"/>
                          </a:solidFill>
                          <a:effectLst/>
                          <a:latin typeface="宋体" panose="02010600030101010101" pitchFamily="2" charset="-122"/>
                          <a:ea typeface="宋体" panose="02010600030101010101" pitchFamily="2" charset="-122"/>
                        </a:rPr>
                        <a:t>send</a:t>
                      </a:r>
                      <a:r>
                        <a:rPr lang="zh-CN" altLang="en-US" sz="900" b="0" i="0" u="none" strike="noStrike" baseline="0" dirty="0">
                          <a:solidFill>
                            <a:srgbClr val="000000"/>
                          </a:solidFill>
                          <a:effectLst/>
                          <a:latin typeface="宋体" panose="02010600030101010101" pitchFamily="2" charset="-122"/>
                          <a:ea typeface="宋体" panose="02010600030101010101" pitchFamily="2" charset="-122"/>
                        </a:rPr>
                        <a:t>：</a:t>
                      </a:r>
                      <a:r>
                        <a:rPr lang="en-US" altLang="zh-CN" sz="900" b="0" i="0" u="none" strike="noStrike" baseline="0" dirty="0">
                          <a:solidFill>
                            <a:srgbClr val="000000"/>
                          </a:solidFill>
                          <a:effectLst/>
                          <a:latin typeface="宋体" panose="02010600030101010101" pitchFamily="2" charset="-122"/>
                          <a:ea typeface="宋体" panose="02010600030101010101" pitchFamily="2" charset="-122"/>
                        </a:rPr>
                        <a:t>1.14@2B</a:t>
                      </a:r>
                    </a:p>
                    <a:p>
                      <a:pPr algn="l" fontAlgn="ctr"/>
                      <a:r>
                        <a:rPr lang="en-US" altLang="zh-CN" sz="900" b="0" i="0" u="none" strike="noStrike" baseline="0" dirty="0">
                          <a:solidFill>
                            <a:srgbClr val="000000"/>
                          </a:solidFill>
                          <a:effectLst/>
                          <a:latin typeface="宋体" panose="02010600030101010101" pitchFamily="2" charset="-122"/>
                          <a:ea typeface="宋体" panose="02010600030101010101" pitchFamily="2" charset="-122"/>
                        </a:rPr>
                        <a:t>read</a:t>
                      </a:r>
                      <a:r>
                        <a:rPr lang="zh-CN" altLang="en-US" sz="900" b="0" i="0" u="none" strike="noStrike" baseline="0" dirty="0">
                          <a:solidFill>
                            <a:srgbClr val="000000"/>
                          </a:solidFill>
                          <a:effectLst/>
                          <a:latin typeface="宋体" panose="02010600030101010101" pitchFamily="2" charset="-122"/>
                          <a:ea typeface="宋体" panose="02010600030101010101" pitchFamily="2" charset="-122"/>
                        </a:rPr>
                        <a:t>：</a:t>
                      </a:r>
                      <a:r>
                        <a:rPr lang="en-US" altLang="zh-CN" sz="900" b="0" i="0" u="none" strike="noStrike" baseline="0" dirty="0">
                          <a:solidFill>
                            <a:srgbClr val="000000"/>
                          </a:solidFill>
                          <a:effectLst/>
                          <a:latin typeface="宋体" panose="02010600030101010101" pitchFamily="2" charset="-122"/>
                          <a:ea typeface="宋体" panose="02010600030101010101" pitchFamily="2" charset="-122"/>
                        </a:rPr>
                        <a:t>2.41us@4KB</a:t>
                      </a:r>
                    </a:p>
                    <a:p>
                      <a:pPr algn="l" fontAlgn="ctr"/>
                      <a:r>
                        <a:rPr lang="en-US" altLang="zh-CN" sz="900" b="0" i="0" u="none" strike="noStrike" baseline="0" dirty="0">
                          <a:solidFill>
                            <a:srgbClr val="000000"/>
                          </a:solidFill>
                          <a:effectLst/>
                          <a:latin typeface="宋体" panose="02010600030101010101" pitchFamily="2" charset="-122"/>
                          <a:ea typeface="宋体" panose="02010600030101010101" pitchFamily="2" charset="-122"/>
                        </a:rPr>
                        <a:t>write</a:t>
                      </a:r>
                      <a:r>
                        <a:rPr lang="zh-CN" altLang="en-US" sz="900" b="0" i="0" u="none" strike="noStrike" baseline="0" dirty="0">
                          <a:solidFill>
                            <a:srgbClr val="000000"/>
                          </a:solidFill>
                          <a:effectLst/>
                          <a:latin typeface="宋体" panose="02010600030101010101" pitchFamily="2" charset="-122"/>
                          <a:ea typeface="宋体" panose="02010600030101010101" pitchFamily="2" charset="-122"/>
                        </a:rPr>
                        <a:t>：</a:t>
                      </a:r>
                      <a:r>
                        <a:rPr lang="en-US" altLang="zh-CN" sz="900" b="0" i="0" u="none" strike="noStrike" baseline="0" dirty="0">
                          <a:solidFill>
                            <a:srgbClr val="000000"/>
                          </a:solidFill>
                          <a:effectLst/>
                          <a:latin typeface="宋体" panose="02010600030101010101" pitchFamily="2" charset="-122"/>
                          <a:ea typeface="宋体" panose="02010600030101010101" pitchFamily="2" charset="-122"/>
                        </a:rPr>
                        <a:t>1.70us@4KB</a:t>
                      </a:r>
                    </a:p>
                    <a:p>
                      <a:pPr algn="l" fontAlgn="ctr"/>
                      <a:r>
                        <a:rPr lang="en-US" altLang="zh-CN" sz="900" b="0" i="0" u="none" strike="noStrike" baseline="0" dirty="0">
                          <a:solidFill>
                            <a:srgbClr val="000000"/>
                          </a:solidFill>
                          <a:effectLst/>
                          <a:latin typeface="宋体" panose="02010600030101010101" pitchFamily="2" charset="-122"/>
                          <a:ea typeface="宋体" panose="02010600030101010101" pitchFamily="2" charset="-122"/>
                        </a:rPr>
                        <a:t>send</a:t>
                      </a:r>
                      <a:r>
                        <a:rPr lang="zh-CN" altLang="en-US" sz="900" b="0" i="0" u="none" strike="noStrike" baseline="0" dirty="0">
                          <a:solidFill>
                            <a:srgbClr val="000000"/>
                          </a:solidFill>
                          <a:effectLst/>
                          <a:latin typeface="宋体" panose="02010600030101010101" pitchFamily="2" charset="-122"/>
                          <a:ea typeface="宋体" panose="02010600030101010101" pitchFamily="2" charset="-122"/>
                        </a:rPr>
                        <a:t>：</a:t>
                      </a:r>
                      <a:r>
                        <a:rPr lang="en-US" altLang="zh-CN" sz="900" b="0" i="0" u="none" strike="noStrike" baseline="0" dirty="0">
                          <a:solidFill>
                            <a:srgbClr val="000000"/>
                          </a:solidFill>
                          <a:effectLst/>
                          <a:latin typeface="宋体" panose="02010600030101010101" pitchFamily="2" charset="-122"/>
                          <a:ea typeface="宋体" panose="02010600030101010101" pitchFamily="2" charset="-122"/>
                        </a:rPr>
                        <a:t>1.87@4KB</a:t>
                      </a:r>
                      <a:endParaRPr lang="zh-CN" altLang="en-US" sz="900" b="0" i="0" u="none" strike="noStrike" baseline="0" dirty="0">
                        <a:solidFill>
                          <a:srgbClr val="000000"/>
                        </a:solidFill>
                        <a:effectLst/>
                        <a:latin typeface="宋体" panose="02010600030101010101" pitchFamily="2" charset="-122"/>
                        <a:ea typeface="宋体" panose="02010600030101010101" pitchFamily="2" charset="-122"/>
                      </a:endParaRPr>
                    </a:p>
                  </a:txBody>
                  <a:tcPr marL="1181" marR="1181" marT="11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732317" rtl="0" eaLnBrk="1" fontAlgn="ctr" latinLnBrk="0" hangingPunct="1">
                        <a:lnSpc>
                          <a:spcPct val="100000"/>
                        </a:lnSpc>
                        <a:spcBef>
                          <a:spcPts val="0"/>
                        </a:spcBef>
                        <a:spcAft>
                          <a:spcPts val="0"/>
                        </a:spcAft>
                        <a:buClrTx/>
                        <a:buSzTx/>
                        <a:buFontTx/>
                        <a:buNone/>
                        <a:tabLst/>
                        <a:defRPr/>
                      </a:pP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read：1.58us@2B</a:t>
                      </a:r>
                    </a:p>
                    <a:p>
                      <a:pPr marL="0" marR="0" lvl="0" indent="0" algn="l" defTabSz="732317" rtl="0" eaLnBrk="1" fontAlgn="ctr" latinLnBrk="0" hangingPunct="1">
                        <a:lnSpc>
                          <a:spcPct val="100000"/>
                        </a:lnSpc>
                        <a:spcBef>
                          <a:spcPts val="0"/>
                        </a:spcBef>
                        <a:spcAft>
                          <a:spcPts val="0"/>
                        </a:spcAft>
                        <a:buClrTx/>
                        <a:buSzTx/>
                        <a:buFontTx/>
                        <a:buNone/>
                        <a:tabLst/>
                        <a:defRPr/>
                      </a:pP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write：0.98us@2B</a:t>
                      </a:r>
                    </a:p>
                    <a:p>
                      <a:pPr marL="0" marR="0" lvl="0" indent="0" algn="l" defTabSz="732317" rtl="0" eaLnBrk="1" fontAlgn="ctr" latinLnBrk="0" hangingPunct="1">
                        <a:lnSpc>
                          <a:spcPct val="100000"/>
                        </a:lnSpc>
                        <a:spcBef>
                          <a:spcPts val="0"/>
                        </a:spcBef>
                        <a:spcAft>
                          <a:spcPts val="0"/>
                        </a:spcAft>
                        <a:buClrTx/>
                        <a:buSzTx/>
                        <a:buFontTx/>
                        <a:buNone/>
                        <a:tabLst/>
                        <a:defRPr/>
                      </a:pP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send：1.79@2B</a:t>
                      </a:r>
                    </a:p>
                    <a:p>
                      <a:pPr marL="0" marR="0" lvl="0" indent="0" algn="l" defTabSz="732317" rtl="0" eaLnBrk="1" fontAlgn="ctr" latinLnBrk="0" hangingPunct="1">
                        <a:lnSpc>
                          <a:spcPct val="100000"/>
                        </a:lnSpc>
                        <a:spcBef>
                          <a:spcPts val="0"/>
                        </a:spcBef>
                        <a:spcAft>
                          <a:spcPts val="0"/>
                        </a:spcAft>
                        <a:buClrTx/>
                        <a:buSzTx/>
                        <a:buFontTx/>
                        <a:buNone/>
                        <a:tabLst/>
                        <a:defRPr/>
                      </a:pP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read：1.83us@4KB</a:t>
                      </a:r>
                    </a:p>
                    <a:p>
                      <a:pPr marL="0" marR="0" lvl="0" indent="0" algn="l" defTabSz="732317" rtl="0" eaLnBrk="1" fontAlgn="ctr" latinLnBrk="0" hangingPunct="1">
                        <a:lnSpc>
                          <a:spcPct val="100000"/>
                        </a:lnSpc>
                        <a:spcBef>
                          <a:spcPts val="0"/>
                        </a:spcBef>
                        <a:spcAft>
                          <a:spcPts val="0"/>
                        </a:spcAft>
                        <a:buClrTx/>
                        <a:buSzTx/>
                        <a:buFontTx/>
                        <a:buNone/>
                        <a:tabLst/>
                        <a:defRPr/>
                      </a:pP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write：1.56us@4KB</a:t>
                      </a:r>
                    </a:p>
                    <a:p>
                      <a:pPr marL="0" marR="0" lvl="0" indent="0" algn="l" defTabSz="732317" rtl="0" eaLnBrk="1" fontAlgn="ctr" latinLnBrk="0" hangingPunct="1">
                        <a:lnSpc>
                          <a:spcPct val="100000"/>
                        </a:lnSpc>
                        <a:spcBef>
                          <a:spcPts val="0"/>
                        </a:spcBef>
                        <a:spcAft>
                          <a:spcPts val="0"/>
                        </a:spcAft>
                        <a:buClrTx/>
                        <a:buSzTx/>
                        <a:buFontTx/>
                        <a:buNone/>
                        <a:tabLst/>
                        <a:defRPr/>
                      </a:pPr>
                      <a:r>
                        <a:rPr 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rPr>
                        <a:t>send：2.29@4KB</a:t>
                      </a:r>
                    </a:p>
                  </a:txBody>
                  <a:tcPr marL="1181" marR="1181" marT="11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5"/>
                  </a:ext>
                </a:extLst>
              </a:tr>
              <a:tr h="412661">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900" b="0" i="0" u="none" strike="noStrike" baseline="0" dirty="0">
                          <a:solidFill>
                            <a:srgbClr val="000000"/>
                          </a:solidFill>
                          <a:effectLst/>
                          <a:latin typeface="宋体" panose="02010600030101010101" pitchFamily="2" charset="-122"/>
                          <a:ea typeface="宋体" panose="02010600030101010101" pitchFamily="2" charset="-122"/>
                        </a:rPr>
                        <a:t>带宽</a:t>
                      </a:r>
                    </a:p>
                  </a:txBody>
                  <a:tcPr marL="1181" marR="1181" marT="11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baseline="0" dirty="0">
                          <a:solidFill>
                            <a:srgbClr val="000000"/>
                          </a:solidFill>
                          <a:effectLst/>
                          <a:latin typeface="宋体" panose="02010600030101010101" pitchFamily="2" charset="-122"/>
                          <a:ea typeface="宋体" panose="02010600030101010101" pitchFamily="2" charset="-122"/>
                        </a:rPr>
                        <a:t>read：</a:t>
                      </a:r>
                      <a:r>
                        <a:rPr lang="zh-CN" altLang="en-US" sz="900" b="0" i="0" u="none" strike="noStrike" baseline="0" dirty="0">
                          <a:solidFill>
                            <a:srgbClr val="000000"/>
                          </a:solidFill>
                          <a:effectLst/>
                          <a:latin typeface="宋体" panose="02010600030101010101" pitchFamily="2" charset="-122"/>
                          <a:ea typeface="宋体" panose="02010600030101010101" pitchFamily="2" charset="-122"/>
                        </a:rPr>
                        <a:t>线速</a:t>
                      </a:r>
                      <a:r>
                        <a:rPr lang="en-US" altLang="zh-CN" sz="900" b="0" i="0" u="none" strike="noStrike" baseline="0" dirty="0">
                          <a:solidFill>
                            <a:srgbClr val="000000"/>
                          </a:solidFill>
                          <a:effectLst/>
                          <a:latin typeface="宋体" panose="02010600030101010101" pitchFamily="2" charset="-122"/>
                          <a:ea typeface="宋体" panose="02010600030101010101" pitchFamily="2" charset="-122"/>
                        </a:rPr>
                        <a:t>@1</a:t>
                      </a:r>
                      <a:r>
                        <a:rPr lang="en-US" sz="900" b="0" i="0" u="none" strike="noStrike" baseline="0" dirty="0">
                          <a:solidFill>
                            <a:srgbClr val="000000"/>
                          </a:solidFill>
                          <a:effectLst/>
                          <a:latin typeface="宋体" panose="02010600030101010101" pitchFamily="2" charset="-122"/>
                          <a:ea typeface="宋体" panose="02010600030101010101" pitchFamily="2" charset="-122"/>
                        </a:rPr>
                        <a:t>KB</a:t>
                      </a:r>
                      <a:br>
                        <a:rPr lang="en-US" sz="900" b="0" i="0" u="none" strike="noStrike" baseline="0" dirty="0">
                          <a:solidFill>
                            <a:srgbClr val="000000"/>
                          </a:solidFill>
                          <a:effectLst/>
                          <a:latin typeface="宋体" panose="02010600030101010101" pitchFamily="2" charset="-122"/>
                          <a:ea typeface="宋体" panose="02010600030101010101" pitchFamily="2" charset="-122"/>
                        </a:rPr>
                      </a:br>
                      <a:r>
                        <a:rPr lang="en-US" sz="900" b="0" i="0" u="none" strike="noStrike" baseline="0" dirty="0">
                          <a:solidFill>
                            <a:srgbClr val="000000"/>
                          </a:solidFill>
                          <a:effectLst/>
                          <a:latin typeface="宋体" panose="02010600030101010101" pitchFamily="2" charset="-122"/>
                          <a:ea typeface="宋体" panose="02010600030101010101" pitchFamily="2" charset="-122"/>
                        </a:rPr>
                        <a:t>write:</a:t>
                      </a:r>
                      <a:r>
                        <a:rPr lang="zh-CN" altLang="en-US" sz="900" b="0" i="0" u="none" strike="noStrike" baseline="0" dirty="0">
                          <a:solidFill>
                            <a:srgbClr val="000000"/>
                          </a:solidFill>
                          <a:effectLst/>
                          <a:latin typeface="宋体" panose="02010600030101010101" pitchFamily="2" charset="-122"/>
                          <a:ea typeface="宋体" panose="02010600030101010101" pitchFamily="2" charset="-122"/>
                        </a:rPr>
                        <a:t>线速</a:t>
                      </a:r>
                      <a:r>
                        <a:rPr lang="en-US" altLang="zh-CN" sz="900" b="0" i="0" u="none" strike="noStrike" baseline="0" dirty="0">
                          <a:solidFill>
                            <a:srgbClr val="000000"/>
                          </a:solidFill>
                          <a:effectLst/>
                          <a:latin typeface="宋体" panose="02010600030101010101" pitchFamily="2" charset="-122"/>
                          <a:ea typeface="宋体" panose="02010600030101010101" pitchFamily="2" charset="-122"/>
                        </a:rPr>
                        <a:t>@1</a:t>
                      </a:r>
                      <a:r>
                        <a:rPr lang="en-US" sz="900" b="0" i="0" u="none" strike="noStrike" baseline="0" dirty="0">
                          <a:solidFill>
                            <a:srgbClr val="000000"/>
                          </a:solidFill>
                          <a:effectLst/>
                          <a:latin typeface="宋体" panose="02010600030101010101" pitchFamily="2" charset="-122"/>
                          <a:ea typeface="宋体" panose="02010600030101010101" pitchFamily="2" charset="-122"/>
                        </a:rPr>
                        <a:t>KB</a:t>
                      </a:r>
                      <a:br>
                        <a:rPr lang="en-US" sz="900" b="0" i="0" u="none" strike="noStrike" baseline="0" dirty="0">
                          <a:solidFill>
                            <a:srgbClr val="000000"/>
                          </a:solidFill>
                          <a:effectLst/>
                          <a:latin typeface="宋体" panose="02010600030101010101" pitchFamily="2" charset="-122"/>
                          <a:ea typeface="宋体" panose="02010600030101010101" pitchFamily="2" charset="-122"/>
                        </a:rPr>
                      </a:br>
                      <a:r>
                        <a:rPr lang="en-US" sz="900" b="0" i="0" u="none" strike="noStrike" baseline="0" dirty="0">
                          <a:solidFill>
                            <a:srgbClr val="000000"/>
                          </a:solidFill>
                          <a:effectLst/>
                          <a:latin typeface="宋体" panose="02010600030101010101" pitchFamily="2" charset="-122"/>
                          <a:ea typeface="宋体" panose="02010600030101010101" pitchFamily="2" charset="-122"/>
                        </a:rPr>
                        <a:t>send:</a:t>
                      </a:r>
                      <a:r>
                        <a:rPr lang="zh-CN" altLang="en-US" sz="900" b="0" i="0" u="none" strike="noStrike" baseline="0" dirty="0">
                          <a:solidFill>
                            <a:srgbClr val="000000"/>
                          </a:solidFill>
                          <a:effectLst/>
                          <a:latin typeface="宋体" panose="02010600030101010101" pitchFamily="2" charset="-122"/>
                          <a:ea typeface="宋体" panose="02010600030101010101" pitchFamily="2" charset="-122"/>
                        </a:rPr>
                        <a:t>线速</a:t>
                      </a:r>
                      <a:r>
                        <a:rPr lang="en-US" altLang="zh-CN" sz="900" b="0" i="0" u="none" strike="noStrike" baseline="0" dirty="0">
                          <a:solidFill>
                            <a:srgbClr val="000000"/>
                          </a:solidFill>
                          <a:effectLst/>
                          <a:latin typeface="宋体" panose="02010600030101010101" pitchFamily="2" charset="-122"/>
                          <a:ea typeface="宋体" panose="02010600030101010101" pitchFamily="2" charset="-122"/>
                        </a:rPr>
                        <a:t>@1</a:t>
                      </a:r>
                      <a:r>
                        <a:rPr lang="en-US" sz="900" b="0" i="0" u="none" strike="noStrike" baseline="0" dirty="0">
                          <a:solidFill>
                            <a:srgbClr val="000000"/>
                          </a:solidFill>
                          <a:effectLst/>
                          <a:latin typeface="宋体" panose="02010600030101010101" pitchFamily="2" charset="-122"/>
                          <a:ea typeface="宋体" panose="02010600030101010101" pitchFamily="2" charset="-122"/>
                        </a:rPr>
                        <a:t>KB</a:t>
                      </a:r>
                    </a:p>
                  </a:txBody>
                  <a:tcPr marL="1181" marR="1181" marT="11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900" b="0" i="0" u="none" strike="noStrike" baseline="0" dirty="0">
                          <a:solidFill>
                            <a:srgbClr val="000000"/>
                          </a:solidFill>
                          <a:effectLst/>
                          <a:latin typeface="宋体" panose="02010600030101010101" pitchFamily="2" charset="-122"/>
                          <a:ea typeface="宋体" panose="02010600030101010101" pitchFamily="2" charset="-122"/>
                        </a:rPr>
                        <a:t>read: &gt;99.5Gbps@1024B</a:t>
                      </a:r>
                    </a:p>
                    <a:p>
                      <a:pPr algn="l" fontAlgn="ctr"/>
                      <a:r>
                        <a:rPr lang="en-US" altLang="zh-CN" sz="900" b="0" i="0" u="none" strike="noStrike" baseline="0" dirty="0">
                          <a:solidFill>
                            <a:srgbClr val="000000"/>
                          </a:solidFill>
                          <a:effectLst/>
                          <a:latin typeface="宋体" panose="02010600030101010101" pitchFamily="2" charset="-122"/>
                          <a:ea typeface="宋体" panose="02010600030101010101" pitchFamily="2" charset="-122"/>
                        </a:rPr>
                        <a:t>write: &gt;99.5Gbps@1024B</a:t>
                      </a:r>
                    </a:p>
                    <a:p>
                      <a:pPr algn="l" fontAlgn="ctr"/>
                      <a:r>
                        <a:rPr lang="en-US" altLang="zh-CN" sz="900" b="0" i="0" u="none" strike="noStrike" baseline="0" dirty="0">
                          <a:solidFill>
                            <a:srgbClr val="000000"/>
                          </a:solidFill>
                          <a:effectLst/>
                          <a:latin typeface="宋体" panose="02010600030101010101" pitchFamily="2" charset="-122"/>
                          <a:ea typeface="宋体" panose="02010600030101010101" pitchFamily="2" charset="-122"/>
                        </a:rPr>
                        <a:t>send : 99.2Gbps@1024B</a:t>
                      </a:r>
                      <a:endParaRPr lang="zh-CN" altLang="en-US" sz="900" b="0" i="0" u="none" strike="noStrike" baseline="0" dirty="0">
                        <a:solidFill>
                          <a:srgbClr val="000000"/>
                        </a:solidFill>
                        <a:effectLst/>
                        <a:latin typeface="宋体" panose="02010600030101010101" pitchFamily="2" charset="-122"/>
                        <a:ea typeface="宋体" panose="02010600030101010101" pitchFamily="2" charset="-122"/>
                      </a:endParaRPr>
                    </a:p>
                  </a:txBody>
                  <a:tcPr marL="1181" marR="1181" marT="11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732317" rtl="0" eaLnBrk="1" fontAlgn="ctr" latinLnBrk="0" hangingPunct="1">
                        <a:lnSpc>
                          <a:spcPct val="100000"/>
                        </a:lnSpc>
                        <a:spcBef>
                          <a:spcPts val="0"/>
                        </a:spcBef>
                        <a:spcAft>
                          <a:spcPts val="0"/>
                        </a:spcAft>
                        <a:buClrTx/>
                        <a:buSzTx/>
                        <a:buFontTx/>
                        <a:buNone/>
                        <a:tabLst/>
                        <a:defRPr/>
                      </a:pPr>
                      <a:r>
                        <a:rPr lang="en-US" altLang="zh-CN" sz="900" b="0" i="0" u="none" strike="noStrike" baseline="0" dirty="0">
                          <a:solidFill>
                            <a:srgbClr val="000000"/>
                          </a:solidFill>
                          <a:effectLst/>
                          <a:latin typeface="宋体" panose="02010600030101010101" pitchFamily="2" charset="-122"/>
                          <a:ea typeface="宋体" panose="02010600030101010101" pitchFamily="2" charset="-122"/>
                        </a:rPr>
                        <a:t>read: &gt;99.5Gbps@1024B</a:t>
                      </a:r>
                    </a:p>
                    <a:p>
                      <a:pPr marL="0" marR="0" lvl="0" indent="0" algn="l" defTabSz="732317" rtl="0" eaLnBrk="1" fontAlgn="ctr" latinLnBrk="0" hangingPunct="1">
                        <a:lnSpc>
                          <a:spcPct val="100000"/>
                        </a:lnSpc>
                        <a:spcBef>
                          <a:spcPts val="0"/>
                        </a:spcBef>
                        <a:spcAft>
                          <a:spcPts val="0"/>
                        </a:spcAft>
                        <a:buClrTx/>
                        <a:buSzTx/>
                        <a:buFontTx/>
                        <a:buNone/>
                        <a:tabLst/>
                        <a:defRPr/>
                      </a:pPr>
                      <a:r>
                        <a:rPr lang="en-US" altLang="zh-CN" sz="900" b="0" i="0" u="none" strike="noStrike" baseline="0" dirty="0">
                          <a:solidFill>
                            <a:srgbClr val="000000"/>
                          </a:solidFill>
                          <a:effectLst/>
                          <a:latin typeface="宋体" panose="02010600030101010101" pitchFamily="2" charset="-122"/>
                          <a:ea typeface="宋体" panose="02010600030101010101" pitchFamily="2" charset="-122"/>
                        </a:rPr>
                        <a:t>write: &gt;99.5Gbps@1024B</a:t>
                      </a:r>
                    </a:p>
                    <a:p>
                      <a:pPr marL="0" marR="0" lvl="0" indent="0" algn="l" defTabSz="732317" rtl="0" eaLnBrk="1" fontAlgn="ctr" latinLnBrk="0" hangingPunct="1">
                        <a:lnSpc>
                          <a:spcPct val="100000"/>
                        </a:lnSpc>
                        <a:spcBef>
                          <a:spcPts val="0"/>
                        </a:spcBef>
                        <a:spcAft>
                          <a:spcPts val="0"/>
                        </a:spcAft>
                        <a:buClrTx/>
                        <a:buSzTx/>
                        <a:buFontTx/>
                        <a:buNone/>
                        <a:tabLst/>
                        <a:defRPr/>
                      </a:pPr>
                      <a:r>
                        <a:rPr lang="en-US" altLang="zh-CN" sz="900" b="0" i="0" u="none" strike="noStrike" kern="1200" baseline="0" dirty="0">
                          <a:solidFill>
                            <a:srgbClr val="000000"/>
                          </a:solidFill>
                          <a:effectLst/>
                          <a:latin typeface="宋体" panose="02010600030101010101" pitchFamily="2" charset="-122"/>
                          <a:ea typeface="宋体" panose="02010600030101010101" pitchFamily="2" charset="-122"/>
                          <a:cs typeface="+mn-cs"/>
                        </a:rPr>
                        <a:t>send :97Gbps@1024B</a:t>
                      </a:r>
                      <a:endParaRPr lang="zh-CN" altLang="en-US" sz="900" b="0" i="0" u="none" strike="noStrike" kern="1200" baseline="0" dirty="0">
                        <a:solidFill>
                          <a:srgbClr val="000000"/>
                        </a:solidFill>
                        <a:effectLst/>
                        <a:latin typeface="宋体" panose="02010600030101010101" pitchFamily="2" charset="-122"/>
                        <a:ea typeface="宋体" panose="02010600030101010101" pitchFamily="2" charset="-122"/>
                        <a:cs typeface="+mn-cs"/>
                      </a:endParaRPr>
                    </a:p>
                  </a:txBody>
                  <a:tcPr marL="1181" marR="1181" marT="11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6"/>
                  </a:ext>
                </a:extLst>
              </a:tr>
              <a:tr h="275501">
                <a:tc rowSpan="3">
                  <a:txBody>
                    <a:bodyPr/>
                    <a:lstStyle/>
                    <a:p>
                      <a:pPr algn="ctr" fontAlgn="ctr"/>
                      <a:r>
                        <a:rPr lang="en-US" sz="900" b="0" i="0" u="none" strike="noStrike" baseline="0" dirty="0">
                          <a:solidFill>
                            <a:srgbClr val="000000"/>
                          </a:solidFill>
                          <a:effectLst/>
                          <a:latin typeface="宋体" panose="02010600030101010101" pitchFamily="2" charset="-122"/>
                          <a:ea typeface="宋体" panose="02010600030101010101" pitchFamily="2" charset="-122"/>
                        </a:rPr>
                        <a:t>SAS</a:t>
                      </a:r>
                    </a:p>
                  </a:txBody>
                  <a:tcPr marL="1181" marR="1181" marT="11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ctr" fontAlgn="ctr"/>
                      <a:r>
                        <a:rPr lang="en-US" altLang="zh-CN" sz="900" b="0" i="0" u="none" strike="noStrike" baseline="0" dirty="0">
                          <a:solidFill>
                            <a:srgbClr val="000000"/>
                          </a:solidFill>
                          <a:effectLst/>
                          <a:latin typeface="宋体" panose="02010600030101010101" pitchFamily="2" charset="-122"/>
                          <a:ea typeface="宋体" panose="02010600030101010101" pitchFamily="2" charset="-122"/>
                        </a:rPr>
                        <a:t>X8</a:t>
                      </a:r>
                      <a:r>
                        <a:rPr lang="zh-CN" altLang="en-US" sz="900" b="0" i="0" u="none" strike="noStrike" baseline="0" dirty="0">
                          <a:solidFill>
                            <a:srgbClr val="000000"/>
                          </a:solidFill>
                          <a:effectLst/>
                          <a:latin typeface="宋体" panose="02010600030101010101" pitchFamily="2" charset="-122"/>
                          <a:ea typeface="宋体" panose="02010600030101010101" pitchFamily="2" charset="-122"/>
                        </a:rPr>
                        <a:t>*</a:t>
                      </a:r>
                      <a:r>
                        <a:rPr lang="en-US" altLang="zh-CN" sz="900" b="0" i="0" u="none" strike="noStrike" baseline="0" dirty="0">
                          <a:solidFill>
                            <a:srgbClr val="000000"/>
                          </a:solidFill>
                          <a:effectLst/>
                          <a:latin typeface="宋体" panose="02010600030101010101" pitchFamily="2" charset="-122"/>
                          <a:ea typeface="宋体" panose="02010600030101010101" pitchFamily="2" charset="-122"/>
                        </a:rPr>
                        <a:t>12G</a:t>
                      </a:r>
                      <a:endParaRPr lang="en-US" sz="900" b="0" i="0" u="none" strike="noStrike" baseline="0" dirty="0">
                        <a:solidFill>
                          <a:srgbClr val="000000"/>
                        </a:solidFill>
                        <a:effectLst/>
                        <a:latin typeface="宋体" panose="02010600030101010101" pitchFamily="2" charset="-122"/>
                        <a:ea typeface="宋体" panose="02010600030101010101" pitchFamily="2" charset="-122"/>
                      </a:endParaRPr>
                    </a:p>
                  </a:txBody>
                  <a:tcPr marL="1181" marR="1181" marT="11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baseline="0" dirty="0">
                          <a:solidFill>
                            <a:srgbClr val="000000"/>
                          </a:solidFill>
                          <a:effectLst/>
                          <a:latin typeface="宋体" panose="02010600030101010101" pitchFamily="2" charset="-122"/>
                          <a:ea typeface="宋体" panose="02010600030101010101" pitchFamily="2" charset="-122"/>
                        </a:rPr>
                        <a:t>IOPS</a:t>
                      </a:r>
                    </a:p>
                  </a:txBody>
                  <a:tcPr marL="1181" marR="1181" marT="11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baseline="0" dirty="0">
                          <a:solidFill>
                            <a:srgbClr val="000000"/>
                          </a:solidFill>
                          <a:effectLst/>
                          <a:latin typeface="宋体" panose="02010600030101010101" pitchFamily="2" charset="-122"/>
                          <a:ea typeface="宋体" panose="02010600030101010101" pitchFamily="2" charset="-122"/>
                        </a:rPr>
                        <a:t>读：</a:t>
                      </a:r>
                      <a:r>
                        <a:rPr lang="en-US" altLang="zh-CN" sz="900" b="0" i="0" u="none" strike="noStrike" baseline="0" dirty="0">
                          <a:solidFill>
                            <a:srgbClr val="000000"/>
                          </a:solidFill>
                          <a:effectLst/>
                          <a:latin typeface="宋体" panose="02010600030101010101" pitchFamily="2" charset="-122"/>
                          <a:ea typeface="宋体" panose="02010600030101010101" pitchFamily="2" charset="-122"/>
                        </a:rPr>
                        <a:t>800</a:t>
                      </a:r>
                      <a:r>
                        <a:rPr lang="en-US" sz="900" b="0" i="0" u="none" strike="noStrike" baseline="0" dirty="0">
                          <a:solidFill>
                            <a:srgbClr val="000000"/>
                          </a:solidFill>
                          <a:effectLst/>
                          <a:latin typeface="宋体" panose="02010600030101010101" pitchFamily="2" charset="-122"/>
                          <a:ea typeface="宋体" panose="02010600030101010101" pitchFamily="2" charset="-122"/>
                        </a:rPr>
                        <a:t>K/S@4KB</a:t>
                      </a:r>
                      <a:br>
                        <a:rPr lang="en-US" sz="900" b="0" i="0" u="none" strike="noStrike" baseline="0" dirty="0">
                          <a:solidFill>
                            <a:srgbClr val="000000"/>
                          </a:solidFill>
                          <a:effectLst/>
                          <a:latin typeface="宋体" panose="02010600030101010101" pitchFamily="2" charset="-122"/>
                          <a:ea typeface="宋体" panose="02010600030101010101" pitchFamily="2" charset="-122"/>
                        </a:rPr>
                      </a:br>
                      <a:r>
                        <a:rPr lang="zh-CN" altLang="en-US" sz="900" b="0" i="0" u="none" strike="noStrike" baseline="0" dirty="0">
                          <a:solidFill>
                            <a:srgbClr val="000000"/>
                          </a:solidFill>
                          <a:effectLst/>
                          <a:latin typeface="宋体" panose="02010600030101010101" pitchFamily="2" charset="-122"/>
                          <a:ea typeface="宋体" panose="02010600030101010101" pitchFamily="2" charset="-122"/>
                        </a:rPr>
                        <a:t>写：</a:t>
                      </a:r>
                      <a:r>
                        <a:rPr lang="en-US" altLang="zh-CN" sz="900" b="0" i="0" u="none" strike="noStrike" baseline="0" dirty="0">
                          <a:solidFill>
                            <a:srgbClr val="000000"/>
                          </a:solidFill>
                          <a:effectLst/>
                          <a:latin typeface="宋体" panose="02010600030101010101" pitchFamily="2" charset="-122"/>
                          <a:ea typeface="宋体" panose="02010600030101010101" pitchFamily="2" charset="-122"/>
                        </a:rPr>
                        <a:t>800</a:t>
                      </a:r>
                      <a:r>
                        <a:rPr lang="en-US" sz="900" b="0" i="0" u="none" strike="noStrike" baseline="0" dirty="0">
                          <a:solidFill>
                            <a:srgbClr val="000000"/>
                          </a:solidFill>
                          <a:effectLst/>
                          <a:latin typeface="宋体" panose="02010600030101010101" pitchFamily="2" charset="-122"/>
                          <a:ea typeface="宋体" panose="02010600030101010101" pitchFamily="2" charset="-122"/>
                        </a:rPr>
                        <a:t>K/S@4KB</a:t>
                      </a:r>
                    </a:p>
                  </a:txBody>
                  <a:tcPr marL="1181" marR="1181" marT="11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baseline="0" dirty="0">
                          <a:solidFill>
                            <a:srgbClr val="000000"/>
                          </a:solidFill>
                          <a:effectLst/>
                          <a:latin typeface="宋体" panose="02010600030101010101" pitchFamily="2" charset="-122"/>
                          <a:ea typeface="宋体" panose="02010600030101010101" pitchFamily="2" charset="-122"/>
                        </a:rPr>
                        <a:t>读：</a:t>
                      </a:r>
                      <a:r>
                        <a:rPr lang="en-US" altLang="zh-CN" sz="900" b="0" i="0" u="none" strike="noStrike" baseline="0" dirty="0">
                          <a:solidFill>
                            <a:srgbClr val="000000"/>
                          </a:solidFill>
                          <a:effectLst/>
                          <a:latin typeface="宋体" panose="02010600030101010101" pitchFamily="2" charset="-122"/>
                          <a:ea typeface="宋体" panose="02010600030101010101" pitchFamily="2" charset="-122"/>
                        </a:rPr>
                        <a:t>1451.6</a:t>
                      </a:r>
                      <a:r>
                        <a:rPr lang="en-US" sz="900" b="0" i="0" u="none" strike="noStrike" baseline="0" dirty="0">
                          <a:solidFill>
                            <a:srgbClr val="000000"/>
                          </a:solidFill>
                          <a:effectLst/>
                          <a:latin typeface="宋体" panose="02010600030101010101" pitchFamily="2" charset="-122"/>
                          <a:ea typeface="宋体" panose="02010600030101010101" pitchFamily="2" charset="-122"/>
                        </a:rPr>
                        <a:t>K/s@4K</a:t>
                      </a:r>
                    </a:p>
                    <a:p>
                      <a:pPr algn="l" fontAlgn="ctr"/>
                      <a:r>
                        <a:rPr lang="zh-CN" altLang="en-US" sz="900" b="0" i="0" u="none" strike="noStrike" baseline="0" dirty="0">
                          <a:solidFill>
                            <a:srgbClr val="000000"/>
                          </a:solidFill>
                          <a:effectLst/>
                          <a:latin typeface="宋体" panose="02010600030101010101" pitchFamily="2" charset="-122"/>
                          <a:ea typeface="宋体" panose="02010600030101010101" pitchFamily="2" charset="-122"/>
                        </a:rPr>
                        <a:t>写：</a:t>
                      </a:r>
                      <a:r>
                        <a:rPr lang="en-US" altLang="zh-CN" sz="900" b="0" i="0" u="none" strike="noStrike" baseline="0" dirty="0">
                          <a:solidFill>
                            <a:srgbClr val="000000"/>
                          </a:solidFill>
                          <a:effectLst/>
                          <a:latin typeface="宋体" panose="02010600030101010101" pitchFamily="2" charset="-122"/>
                          <a:ea typeface="宋体" panose="02010600030101010101" pitchFamily="2" charset="-122"/>
                        </a:rPr>
                        <a:t>982.37</a:t>
                      </a:r>
                      <a:r>
                        <a:rPr lang="en-US" sz="900" b="0" i="0" u="none" strike="noStrike" baseline="0" dirty="0">
                          <a:solidFill>
                            <a:srgbClr val="000000"/>
                          </a:solidFill>
                          <a:effectLst/>
                          <a:latin typeface="宋体" panose="02010600030101010101" pitchFamily="2" charset="-122"/>
                          <a:ea typeface="宋体" panose="02010600030101010101" pitchFamily="2" charset="-122"/>
                        </a:rPr>
                        <a:t>K/s@4K</a:t>
                      </a:r>
                    </a:p>
                  </a:txBody>
                  <a:tcPr marL="1181" marR="1181" marT="11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baseline="0" dirty="0">
                          <a:solidFill>
                            <a:srgbClr val="000000"/>
                          </a:solidFill>
                          <a:effectLst/>
                          <a:latin typeface="宋体" panose="02010600030101010101" pitchFamily="2" charset="-122"/>
                          <a:ea typeface="宋体" panose="02010600030101010101" pitchFamily="2" charset="-122"/>
                        </a:rPr>
                        <a:t>读：</a:t>
                      </a:r>
                      <a:r>
                        <a:rPr lang="en-US" altLang="zh-CN" sz="900" b="0" i="0" u="none" strike="noStrike" baseline="0" dirty="0">
                          <a:solidFill>
                            <a:srgbClr val="000000"/>
                          </a:solidFill>
                          <a:effectLst/>
                          <a:latin typeface="宋体" panose="02010600030101010101" pitchFamily="2" charset="-122"/>
                          <a:ea typeface="宋体" panose="02010600030101010101" pitchFamily="2" charset="-122"/>
                        </a:rPr>
                        <a:t>1031.2K/s@4K</a:t>
                      </a:r>
                    </a:p>
                    <a:p>
                      <a:pPr algn="l" fontAlgn="ctr"/>
                      <a:r>
                        <a:rPr lang="zh-CN" altLang="en-US" sz="900" b="0" i="0" u="none" strike="noStrike" baseline="0" dirty="0">
                          <a:solidFill>
                            <a:srgbClr val="000000"/>
                          </a:solidFill>
                          <a:effectLst/>
                          <a:latin typeface="宋体" panose="02010600030101010101" pitchFamily="2" charset="-122"/>
                          <a:ea typeface="宋体" panose="02010600030101010101" pitchFamily="2" charset="-122"/>
                        </a:rPr>
                        <a:t>写：</a:t>
                      </a:r>
                      <a:r>
                        <a:rPr lang="en-US" altLang="zh-CN" sz="900" b="0" i="0" u="none" strike="noStrike" baseline="0" dirty="0">
                          <a:solidFill>
                            <a:srgbClr val="000000"/>
                          </a:solidFill>
                          <a:effectLst/>
                          <a:latin typeface="宋体" panose="02010600030101010101" pitchFamily="2" charset="-122"/>
                          <a:ea typeface="宋体" panose="02010600030101010101" pitchFamily="2" charset="-122"/>
                        </a:rPr>
                        <a:t>941.4K/s@4K</a:t>
                      </a:r>
                      <a:endParaRPr lang="en-US" sz="900" b="0" i="0" u="none" strike="noStrike" baseline="0" dirty="0">
                        <a:solidFill>
                          <a:srgbClr val="000000"/>
                        </a:solidFill>
                        <a:effectLst/>
                        <a:latin typeface="宋体" panose="02010600030101010101" pitchFamily="2" charset="-122"/>
                        <a:ea typeface="宋体" panose="02010600030101010101" pitchFamily="2" charset="-122"/>
                      </a:endParaRPr>
                    </a:p>
                  </a:txBody>
                  <a:tcPr marL="1181" marR="1181" marT="11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75501">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900" b="0" i="0" u="none" strike="noStrike" baseline="0" dirty="0">
                          <a:solidFill>
                            <a:srgbClr val="000000"/>
                          </a:solidFill>
                          <a:effectLst/>
                          <a:latin typeface="宋体" panose="02010600030101010101" pitchFamily="2" charset="-122"/>
                          <a:ea typeface="宋体" panose="02010600030101010101" pitchFamily="2" charset="-122"/>
                        </a:rPr>
                        <a:t>时延</a:t>
                      </a:r>
                    </a:p>
                  </a:txBody>
                  <a:tcPr marL="1181" marR="1181" marT="11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baseline="0" dirty="0">
                          <a:solidFill>
                            <a:srgbClr val="000000"/>
                          </a:solidFill>
                          <a:effectLst/>
                          <a:latin typeface="宋体" panose="02010600030101010101" pitchFamily="2" charset="-122"/>
                          <a:ea typeface="宋体" panose="02010600030101010101" pitchFamily="2" charset="-122"/>
                        </a:rPr>
                        <a:t>4KB</a:t>
                      </a:r>
                      <a:r>
                        <a:rPr lang="zh-CN" altLang="en-US" sz="900" b="0" i="0" u="none" strike="noStrike" baseline="0" dirty="0">
                          <a:solidFill>
                            <a:srgbClr val="000000"/>
                          </a:solidFill>
                          <a:effectLst/>
                          <a:latin typeface="宋体" panose="02010600030101010101" pitchFamily="2" charset="-122"/>
                          <a:ea typeface="宋体" panose="02010600030101010101" pitchFamily="2" charset="-122"/>
                        </a:rPr>
                        <a:t>读：</a:t>
                      </a:r>
                      <a:r>
                        <a:rPr lang="en-US" altLang="zh-CN" sz="900" b="0" i="0" u="none" strike="noStrike" baseline="0" dirty="0">
                          <a:solidFill>
                            <a:srgbClr val="000000"/>
                          </a:solidFill>
                          <a:effectLst/>
                          <a:latin typeface="宋体" panose="02010600030101010101" pitchFamily="2" charset="-122"/>
                          <a:ea typeface="宋体" panose="02010600030101010101" pitchFamily="2" charset="-122"/>
                        </a:rPr>
                        <a:t>800</a:t>
                      </a:r>
                      <a:r>
                        <a:rPr lang="en-US" sz="900" b="0" i="0" u="none" strike="noStrike" baseline="0" dirty="0">
                          <a:solidFill>
                            <a:srgbClr val="000000"/>
                          </a:solidFill>
                          <a:effectLst/>
                          <a:latin typeface="宋体" panose="02010600030101010101" pitchFamily="2" charset="-122"/>
                          <a:ea typeface="宋体" panose="02010600030101010101" pitchFamily="2" charset="-122"/>
                        </a:rPr>
                        <a:t>us</a:t>
                      </a:r>
                      <a:br>
                        <a:rPr lang="en-US" sz="900" b="0" i="0" u="none" strike="noStrike" baseline="0" dirty="0">
                          <a:solidFill>
                            <a:srgbClr val="000000"/>
                          </a:solidFill>
                          <a:effectLst/>
                          <a:latin typeface="宋体" panose="02010600030101010101" pitchFamily="2" charset="-122"/>
                          <a:ea typeface="宋体" panose="02010600030101010101" pitchFamily="2" charset="-122"/>
                        </a:rPr>
                      </a:br>
                      <a:r>
                        <a:rPr lang="en-US" sz="900" b="0" i="0" u="none" strike="noStrike" baseline="0" dirty="0">
                          <a:solidFill>
                            <a:srgbClr val="000000"/>
                          </a:solidFill>
                          <a:effectLst/>
                          <a:latin typeface="宋体" panose="02010600030101010101" pitchFamily="2" charset="-122"/>
                          <a:ea typeface="宋体" panose="02010600030101010101" pitchFamily="2" charset="-122"/>
                        </a:rPr>
                        <a:t>4KB</a:t>
                      </a:r>
                      <a:r>
                        <a:rPr lang="zh-CN" altLang="en-US" sz="900" b="0" i="0" u="none" strike="noStrike" baseline="0" dirty="0">
                          <a:solidFill>
                            <a:srgbClr val="000000"/>
                          </a:solidFill>
                          <a:effectLst/>
                          <a:latin typeface="宋体" panose="02010600030101010101" pitchFamily="2" charset="-122"/>
                          <a:ea typeface="宋体" panose="02010600030101010101" pitchFamily="2" charset="-122"/>
                        </a:rPr>
                        <a:t>写：</a:t>
                      </a:r>
                      <a:r>
                        <a:rPr lang="en-US" altLang="zh-CN" sz="900" b="0" i="0" u="none" strike="noStrike" baseline="0" dirty="0">
                          <a:solidFill>
                            <a:srgbClr val="000000"/>
                          </a:solidFill>
                          <a:effectLst/>
                          <a:latin typeface="宋体" panose="02010600030101010101" pitchFamily="2" charset="-122"/>
                          <a:ea typeface="宋体" panose="02010600030101010101" pitchFamily="2" charset="-122"/>
                        </a:rPr>
                        <a:t>800</a:t>
                      </a:r>
                      <a:r>
                        <a:rPr lang="en-US" sz="900" b="0" i="0" u="none" strike="noStrike" baseline="0" dirty="0">
                          <a:solidFill>
                            <a:srgbClr val="000000"/>
                          </a:solidFill>
                          <a:effectLst/>
                          <a:latin typeface="宋体" panose="02010600030101010101" pitchFamily="2" charset="-122"/>
                          <a:ea typeface="宋体" panose="02010600030101010101" pitchFamily="2" charset="-122"/>
                        </a:rPr>
                        <a:t>us</a:t>
                      </a:r>
                    </a:p>
                  </a:txBody>
                  <a:tcPr marL="1181" marR="1181" marT="11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900" b="0" i="0" u="none" strike="noStrike" baseline="0" dirty="0">
                          <a:solidFill>
                            <a:srgbClr val="000000"/>
                          </a:solidFill>
                          <a:effectLst/>
                          <a:latin typeface="宋体" panose="02010600030101010101" pitchFamily="2" charset="-122"/>
                          <a:ea typeface="宋体" panose="02010600030101010101" pitchFamily="2" charset="-122"/>
                        </a:rPr>
                        <a:t>4KB</a:t>
                      </a:r>
                      <a:r>
                        <a:rPr lang="zh-CN" altLang="en-US" sz="900" b="0" i="0" u="none" strike="noStrike" baseline="0" dirty="0">
                          <a:solidFill>
                            <a:srgbClr val="000000"/>
                          </a:solidFill>
                          <a:effectLst/>
                          <a:latin typeface="宋体" panose="02010600030101010101" pitchFamily="2" charset="-122"/>
                          <a:ea typeface="宋体" panose="02010600030101010101" pitchFamily="2" charset="-122"/>
                        </a:rPr>
                        <a:t>读：</a:t>
                      </a:r>
                      <a:r>
                        <a:rPr lang="en-US" altLang="zh-CN" sz="900" b="0" i="0" u="none" strike="noStrike" baseline="0" dirty="0">
                          <a:solidFill>
                            <a:srgbClr val="000000"/>
                          </a:solidFill>
                          <a:effectLst/>
                          <a:latin typeface="宋体" panose="02010600030101010101" pitchFamily="2" charset="-122"/>
                          <a:ea typeface="宋体" panose="02010600030101010101" pitchFamily="2" charset="-122"/>
                        </a:rPr>
                        <a:t>345.5us</a:t>
                      </a:r>
                    </a:p>
                    <a:p>
                      <a:pPr algn="l" fontAlgn="ctr"/>
                      <a:r>
                        <a:rPr lang="en-US" altLang="zh-CN" sz="900" b="0" i="0" u="none" strike="noStrike" baseline="0" dirty="0">
                          <a:solidFill>
                            <a:srgbClr val="000000"/>
                          </a:solidFill>
                          <a:effectLst/>
                          <a:latin typeface="宋体" panose="02010600030101010101" pitchFamily="2" charset="-122"/>
                          <a:ea typeface="宋体" panose="02010600030101010101" pitchFamily="2" charset="-122"/>
                        </a:rPr>
                        <a:t>4KB</a:t>
                      </a:r>
                      <a:r>
                        <a:rPr lang="zh-CN" altLang="en-US" sz="900" b="0" i="0" u="none" strike="noStrike" baseline="0" dirty="0">
                          <a:solidFill>
                            <a:srgbClr val="000000"/>
                          </a:solidFill>
                          <a:effectLst/>
                          <a:latin typeface="宋体" panose="02010600030101010101" pitchFamily="2" charset="-122"/>
                          <a:ea typeface="宋体" panose="02010600030101010101" pitchFamily="2" charset="-122"/>
                        </a:rPr>
                        <a:t>写：</a:t>
                      </a:r>
                      <a:r>
                        <a:rPr lang="en-US" altLang="zh-CN" sz="900" b="0" i="0" u="none" strike="noStrike" baseline="0" dirty="0">
                          <a:solidFill>
                            <a:srgbClr val="000000"/>
                          </a:solidFill>
                          <a:effectLst/>
                          <a:latin typeface="宋体" panose="02010600030101010101" pitchFamily="2" charset="-122"/>
                          <a:ea typeface="宋体" panose="02010600030101010101" pitchFamily="2" charset="-122"/>
                        </a:rPr>
                        <a:t>514.94us</a:t>
                      </a:r>
                      <a:endParaRPr lang="en-US" sz="900" b="0" i="0" u="none" strike="noStrike" baseline="0" dirty="0">
                        <a:solidFill>
                          <a:srgbClr val="000000"/>
                        </a:solidFill>
                        <a:effectLst/>
                        <a:latin typeface="宋体" panose="02010600030101010101" pitchFamily="2" charset="-122"/>
                        <a:ea typeface="宋体" panose="02010600030101010101" pitchFamily="2" charset="-122"/>
                      </a:endParaRPr>
                    </a:p>
                  </a:txBody>
                  <a:tcPr marL="1181" marR="1181" marT="11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900" b="0" i="0" u="none" strike="noStrike" baseline="0" dirty="0">
                          <a:solidFill>
                            <a:srgbClr val="000000"/>
                          </a:solidFill>
                          <a:effectLst/>
                          <a:latin typeface="宋体" panose="02010600030101010101" pitchFamily="2" charset="-122"/>
                          <a:ea typeface="宋体" panose="02010600030101010101" pitchFamily="2" charset="-122"/>
                        </a:rPr>
                        <a:t>4KB</a:t>
                      </a:r>
                      <a:r>
                        <a:rPr lang="zh-CN" altLang="en-US" sz="900" b="0" i="0" u="none" strike="noStrike" baseline="0" dirty="0">
                          <a:solidFill>
                            <a:srgbClr val="000000"/>
                          </a:solidFill>
                          <a:effectLst/>
                          <a:latin typeface="宋体" panose="02010600030101010101" pitchFamily="2" charset="-122"/>
                          <a:ea typeface="宋体" panose="02010600030101010101" pitchFamily="2" charset="-122"/>
                        </a:rPr>
                        <a:t>读：</a:t>
                      </a:r>
                      <a:r>
                        <a:rPr lang="en-US" altLang="zh-CN" sz="900" b="0" i="0" u="none" strike="noStrike" baseline="0" dirty="0">
                          <a:solidFill>
                            <a:srgbClr val="000000"/>
                          </a:solidFill>
                          <a:effectLst/>
                          <a:latin typeface="宋体" panose="02010600030101010101" pitchFamily="2" charset="-122"/>
                          <a:ea typeface="宋体" panose="02010600030101010101" pitchFamily="2" charset="-122"/>
                        </a:rPr>
                        <a:t>489.79us</a:t>
                      </a:r>
                    </a:p>
                    <a:p>
                      <a:pPr algn="l" fontAlgn="ctr"/>
                      <a:r>
                        <a:rPr lang="en-US" altLang="zh-CN" sz="900" b="0" i="0" u="none" strike="noStrike" baseline="0" dirty="0">
                          <a:solidFill>
                            <a:srgbClr val="000000"/>
                          </a:solidFill>
                          <a:effectLst/>
                          <a:latin typeface="宋体" panose="02010600030101010101" pitchFamily="2" charset="-122"/>
                          <a:ea typeface="宋体" panose="02010600030101010101" pitchFamily="2" charset="-122"/>
                        </a:rPr>
                        <a:t>4KB</a:t>
                      </a:r>
                      <a:r>
                        <a:rPr lang="zh-CN" altLang="en-US" sz="900" b="0" i="0" u="none" strike="noStrike" baseline="0" dirty="0">
                          <a:solidFill>
                            <a:srgbClr val="000000"/>
                          </a:solidFill>
                          <a:effectLst/>
                          <a:latin typeface="宋体" panose="02010600030101010101" pitchFamily="2" charset="-122"/>
                          <a:ea typeface="宋体" panose="02010600030101010101" pitchFamily="2" charset="-122"/>
                        </a:rPr>
                        <a:t>写：</a:t>
                      </a:r>
                      <a:r>
                        <a:rPr lang="en-US" altLang="zh-CN" sz="900" b="0" i="0" u="none" strike="noStrike" baseline="0" dirty="0">
                          <a:solidFill>
                            <a:srgbClr val="000000"/>
                          </a:solidFill>
                          <a:effectLst/>
                          <a:latin typeface="宋体" panose="02010600030101010101" pitchFamily="2" charset="-122"/>
                          <a:ea typeface="宋体" panose="02010600030101010101" pitchFamily="2" charset="-122"/>
                        </a:rPr>
                        <a:t>536.96us</a:t>
                      </a:r>
                      <a:endParaRPr lang="en-US" sz="900" b="0" i="0" u="none" strike="noStrike" baseline="0" dirty="0">
                        <a:solidFill>
                          <a:srgbClr val="000000"/>
                        </a:solidFill>
                        <a:effectLst/>
                        <a:latin typeface="宋体" panose="02010600030101010101" pitchFamily="2" charset="-122"/>
                        <a:ea typeface="宋体" panose="02010600030101010101" pitchFamily="2" charset="-122"/>
                      </a:endParaRPr>
                    </a:p>
                  </a:txBody>
                  <a:tcPr marL="1181" marR="1181" marT="11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275501">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900" b="0" i="0" u="none" strike="noStrike" baseline="0" dirty="0">
                          <a:solidFill>
                            <a:srgbClr val="000000"/>
                          </a:solidFill>
                          <a:effectLst/>
                          <a:latin typeface="宋体" panose="02010600030101010101" pitchFamily="2" charset="-122"/>
                          <a:ea typeface="宋体" panose="02010600030101010101" pitchFamily="2" charset="-122"/>
                        </a:rPr>
                        <a:t>带宽</a:t>
                      </a:r>
                    </a:p>
                  </a:txBody>
                  <a:tcPr marL="1181" marR="1181" marT="11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baseline="0" dirty="0">
                          <a:solidFill>
                            <a:srgbClr val="000000"/>
                          </a:solidFill>
                          <a:effectLst/>
                          <a:latin typeface="宋体" panose="02010600030101010101" pitchFamily="2" charset="-122"/>
                          <a:ea typeface="宋体" panose="02010600030101010101" pitchFamily="2" charset="-122"/>
                        </a:rPr>
                        <a:t>读：</a:t>
                      </a:r>
                      <a:r>
                        <a:rPr lang="en-US" altLang="zh-CN" sz="900" b="0" i="0" u="none" strike="noStrike" baseline="0" dirty="0">
                          <a:solidFill>
                            <a:srgbClr val="000000"/>
                          </a:solidFill>
                          <a:effectLst/>
                          <a:latin typeface="宋体" panose="02010600030101010101" pitchFamily="2" charset="-122"/>
                          <a:ea typeface="宋体" panose="02010600030101010101" pitchFamily="2" charset="-122"/>
                        </a:rPr>
                        <a:t>8000</a:t>
                      </a:r>
                      <a:r>
                        <a:rPr lang="en-US" sz="900" b="0" i="0" u="none" strike="noStrike" baseline="0" dirty="0">
                          <a:solidFill>
                            <a:srgbClr val="000000"/>
                          </a:solidFill>
                          <a:effectLst/>
                          <a:latin typeface="宋体" panose="02010600030101010101" pitchFamily="2" charset="-122"/>
                          <a:ea typeface="宋体" panose="02010600030101010101" pitchFamily="2" charset="-122"/>
                        </a:rPr>
                        <a:t>MB/S@256KB</a:t>
                      </a:r>
                      <a:br>
                        <a:rPr lang="en-US" sz="900" b="0" i="0" u="none" strike="noStrike" baseline="0" dirty="0">
                          <a:solidFill>
                            <a:srgbClr val="000000"/>
                          </a:solidFill>
                          <a:effectLst/>
                          <a:latin typeface="宋体" panose="02010600030101010101" pitchFamily="2" charset="-122"/>
                          <a:ea typeface="宋体" panose="02010600030101010101" pitchFamily="2" charset="-122"/>
                        </a:rPr>
                      </a:br>
                      <a:r>
                        <a:rPr lang="zh-CN" altLang="en-US" sz="900" b="0" i="0" u="none" strike="noStrike" baseline="0" dirty="0">
                          <a:solidFill>
                            <a:srgbClr val="000000"/>
                          </a:solidFill>
                          <a:effectLst/>
                          <a:latin typeface="宋体" panose="02010600030101010101" pitchFamily="2" charset="-122"/>
                          <a:ea typeface="宋体" panose="02010600030101010101" pitchFamily="2" charset="-122"/>
                        </a:rPr>
                        <a:t>写：</a:t>
                      </a:r>
                      <a:r>
                        <a:rPr lang="en-US" altLang="zh-CN" sz="900" b="0" i="0" u="none" strike="noStrike" baseline="0" dirty="0">
                          <a:solidFill>
                            <a:srgbClr val="000000"/>
                          </a:solidFill>
                          <a:effectLst/>
                          <a:latin typeface="宋体" panose="02010600030101010101" pitchFamily="2" charset="-122"/>
                          <a:ea typeface="宋体" panose="02010600030101010101" pitchFamily="2" charset="-122"/>
                        </a:rPr>
                        <a:t>8000</a:t>
                      </a:r>
                      <a:r>
                        <a:rPr lang="en-US" sz="900" b="0" i="0" u="none" strike="noStrike" baseline="0" dirty="0">
                          <a:solidFill>
                            <a:srgbClr val="000000"/>
                          </a:solidFill>
                          <a:effectLst/>
                          <a:latin typeface="宋体" panose="02010600030101010101" pitchFamily="2" charset="-122"/>
                          <a:ea typeface="宋体" panose="02010600030101010101" pitchFamily="2" charset="-122"/>
                        </a:rPr>
                        <a:t>MB/S@256KB</a:t>
                      </a:r>
                    </a:p>
                  </a:txBody>
                  <a:tcPr marL="1181" marR="1181" marT="11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baseline="0" dirty="0">
                          <a:solidFill>
                            <a:srgbClr val="000000"/>
                          </a:solidFill>
                          <a:effectLst/>
                          <a:latin typeface="宋体" panose="02010600030101010101" pitchFamily="2" charset="-122"/>
                          <a:ea typeface="宋体" panose="02010600030101010101" pitchFamily="2" charset="-122"/>
                        </a:rPr>
                        <a:t>读：</a:t>
                      </a:r>
                      <a:r>
                        <a:rPr lang="en-US" altLang="zh-CN" sz="900" b="0" i="0" u="none" strike="noStrike" baseline="0" dirty="0">
                          <a:solidFill>
                            <a:srgbClr val="000000"/>
                          </a:solidFill>
                          <a:effectLst/>
                          <a:latin typeface="宋体" panose="02010600030101010101" pitchFamily="2" charset="-122"/>
                          <a:ea typeface="宋体" panose="02010600030101010101" pitchFamily="2" charset="-122"/>
                        </a:rPr>
                        <a:t>8539.6MB/s@256KB</a:t>
                      </a:r>
                    </a:p>
                    <a:p>
                      <a:pPr algn="l" fontAlgn="ctr"/>
                      <a:r>
                        <a:rPr lang="zh-CN" altLang="en-US" sz="900" b="0" i="0" u="none" strike="noStrike" baseline="0" dirty="0">
                          <a:solidFill>
                            <a:srgbClr val="000000"/>
                          </a:solidFill>
                          <a:effectLst/>
                          <a:latin typeface="宋体" panose="02010600030101010101" pitchFamily="2" charset="-122"/>
                          <a:ea typeface="宋体" panose="02010600030101010101" pitchFamily="2" charset="-122"/>
                        </a:rPr>
                        <a:t>写：</a:t>
                      </a:r>
                      <a:r>
                        <a:rPr lang="en-US" altLang="zh-CN" sz="900" b="0" i="0" u="none" strike="noStrike" baseline="0" dirty="0">
                          <a:solidFill>
                            <a:srgbClr val="000000"/>
                          </a:solidFill>
                          <a:effectLst/>
                          <a:latin typeface="宋体" panose="02010600030101010101" pitchFamily="2" charset="-122"/>
                          <a:ea typeface="宋体" panose="02010600030101010101" pitchFamily="2" charset="-122"/>
                        </a:rPr>
                        <a:t>8282.7MB/s@256KB</a:t>
                      </a:r>
                      <a:endParaRPr lang="en-US" sz="900" b="0" i="0" u="none" strike="noStrike" baseline="0" dirty="0">
                        <a:solidFill>
                          <a:srgbClr val="000000"/>
                        </a:solidFill>
                        <a:effectLst/>
                        <a:latin typeface="宋体" panose="02010600030101010101" pitchFamily="2" charset="-122"/>
                        <a:ea typeface="宋体" panose="02010600030101010101" pitchFamily="2" charset="-122"/>
                      </a:endParaRPr>
                    </a:p>
                  </a:txBody>
                  <a:tcPr marL="1181" marR="1181" marT="11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900" b="0" i="0" u="none" strike="noStrike" baseline="0" dirty="0">
                          <a:solidFill>
                            <a:srgbClr val="000000"/>
                          </a:solidFill>
                          <a:effectLst/>
                          <a:latin typeface="宋体" panose="02010600030101010101" pitchFamily="2" charset="-122"/>
                          <a:ea typeface="宋体" panose="02010600030101010101" pitchFamily="2" charset="-122"/>
                        </a:rPr>
                        <a:t>读：</a:t>
                      </a:r>
                      <a:r>
                        <a:rPr lang="en-US" altLang="zh-CN" sz="900" b="0" i="0" u="none" strike="noStrike" baseline="0" dirty="0">
                          <a:solidFill>
                            <a:srgbClr val="000000"/>
                          </a:solidFill>
                          <a:effectLst/>
                          <a:latin typeface="宋体" panose="02010600030101010101" pitchFamily="2" charset="-122"/>
                          <a:ea typeface="宋体" panose="02010600030101010101" pitchFamily="2" charset="-122"/>
                        </a:rPr>
                        <a:t>8539.6MB/s@256KB</a:t>
                      </a:r>
                    </a:p>
                    <a:p>
                      <a:pPr algn="l" fontAlgn="ctr"/>
                      <a:r>
                        <a:rPr lang="zh-CN" altLang="en-US" sz="900" b="0" i="0" u="none" strike="noStrike" baseline="0" dirty="0">
                          <a:solidFill>
                            <a:srgbClr val="000000"/>
                          </a:solidFill>
                          <a:effectLst/>
                          <a:latin typeface="宋体" panose="02010600030101010101" pitchFamily="2" charset="-122"/>
                          <a:ea typeface="宋体" panose="02010600030101010101" pitchFamily="2" charset="-122"/>
                        </a:rPr>
                        <a:t>写：</a:t>
                      </a:r>
                      <a:r>
                        <a:rPr lang="en-US" altLang="zh-CN" sz="900" b="0" i="0" u="none" strike="noStrike" baseline="0" dirty="0">
                          <a:solidFill>
                            <a:srgbClr val="000000"/>
                          </a:solidFill>
                          <a:effectLst/>
                          <a:latin typeface="宋体" panose="02010600030101010101" pitchFamily="2" charset="-122"/>
                          <a:ea typeface="宋体" panose="02010600030101010101" pitchFamily="2" charset="-122"/>
                        </a:rPr>
                        <a:t>8282.7MB/s@256KB</a:t>
                      </a:r>
                      <a:endParaRPr lang="en-US" sz="900" b="0" i="0" u="none" strike="noStrike" baseline="0" dirty="0">
                        <a:solidFill>
                          <a:srgbClr val="000000"/>
                        </a:solidFill>
                        <a:effectLst/>
                        <a:latin typeface="宋体" panose="02010600030101010101" pitchFamily="2" charset="-122"/>
                        <a:ea typeface="宋体" panose="02010600030101010101" pitchFamily="2" charset="-122"/>
                      </a:endParaRPr>
                    </a:p>
                  </a:txBody>
                  <a:tcPr marL="1181" marR="1181" marT="11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bl>
          </a:graphicData>
        </a:graphic>
      </p:graphicFrame>
      <p:graphicFrame>
        <p:nvGraphicFramePr>
          <p:cNvPr id="3" name="对象 2"/>
          <p:cNvGraphicFramePr>
            <a:graphicFrameLocks noChangeAspect="1"/>
          </p:cNvGraphicFramePr>
          <p:nvPr/>
        </p:nvGraphicFramePr>
        <p:xfrm>
          <a:off x="8144435" y="1272996"/>
          <a:ext cx="419865" cy="380503"/>
        </p:xfrm>
        <a:graphic>
          <a:graphicData uri="http://schemas.openxmlformats.org/presentationml/2006/ole">
            <mc:AlternateContent xmlns:mc="http://schemas.openxmlformats.org/markup-compatibility/2006">
              <mc:Choice xmlns:v="urn:schemas-microsoft-com:vml" Requires="v">
                <p:oleObj name="工作表" showAsIcon="1" r:id="rId2" imgW="914400" imgH="828720" progId="Excel.Sheet.12">
                  <p:embed/>
                </p:oleObj>
              </mc:Choice>
              <mc:Fallback>
                <p:oleObj name="工作表" showAsIcon="1" r:id="rId2" imgW="914400" imgH="828720" progId="Excel.Sheet.12">
                  <p:embed/>
                  <p:pic>
                    <p:nvPicPr>
                      <p:cNvPr id="3" name="对象 2"/>
                      <p:cNvPicPr/>
                      <p:nvPr/>
                    </p:nvPicPr>
                    <p:blipFill>
                      <a:blip r:embed="rId3"/>
                      <a:stretch>
                        <a:fillRect/>
                      </a:stretch>
                    </p:blipFill>
                    <p:spPr>
                      <a:xfrm>
                        <a:off x="8144435" y="1272996"/>
                        <a:ext cx="419865" cy="380503"/>
                      </a:xfrm>
                      <a:prstGeom prst="rect">
                        <a:avLst/>
                      </a:prstGeom>
                    </p:spPr>
                  </p:pic>
                </p:oleObj>
              </mc:Fallback>
            </mc:AlternateContent>
          </a:graphicData>
        </a:graphic>
      </p:graphicFrame>
      <p:sp>
        <p:nvSpPr>
          <p:cNvPr id="5" name="文本框 4"/>
          <p:cNvSpPr txBox="1"/>
          <p:nvPr/>
        </p:nvSpPr>
        <p:spPr>
          <a:xfrm>
            <a:off x="7102978" y="1303423"/>
            <a:ext cx="1216823" cy="276999"/>
          </a:xfrm>
          <a:prstGeom prst="rect">
            <a:avLst/>
          </a:prstGeom>
          <a:noFill/>
        </p:spPr>
        <p:txBody>
          <a:bodyPr wrap="square" rtlCol="0">
            <a:spAutoFit/>
          </a:bodyPr>
          <a:lstStyle/>
          <a:p>
            <a:pPr>
              <a:buNone/>
            </a:pPr>
            <a:r>
              <a:rPr lang="zh-CN" altLang="en-US" sz="1200" dirty="0">
                <a:latin typeface="宋体" panose="02010600030101010101" pitchFamily="2" charset="-122"/>
              </a:rPr>
              <a:t>详细测试数据</a:t>
            </a:r>
            <a:endParaRPr lang="en-US" sz="1200" dirty="0">
              <a:latin typeface="宋体" panose="02010600030101010101" pitchFamily="2" charset="-122"/>
            </a:endParaRPr>
          </a:p>
        </p:txBody>
      </p:sp>
    </p:spTree>
    <p:extLst>
      <p:ext uri="{BB962C8B-B14F-4D97-AF65-F5344CB8AC3E}">
        <p14:creationId xmlns:p14="http://schemas.microsoft.com/office/powerpoint/2010/main" val="26017476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1">
            <a:extLst>
              <a:ext uri="{FF2B5EF4-FFF2-40B4-BE49-F238E27FC236}">
                <a16:creationId xmlns:a16="http://schemas.microsoft.com/office/drawing/2014/main" id="{3C9230DA-FF30-4E79-AA70-F8683587C916}"/>
              </a:ext>
            </a:extLst>
          </p:cNvPr>
          <p:cNvSpPr/>
          <p:nvPr/>
        </p:nvSpPr>
        <p:spPr>
          <a:xfrm rot="20936753">
            <a:off x="499707" y="3438379"/>
            <a:ext cx="7804175" cy="1534528"/>
          </a:xfrm>
          <a:custGeom>
            <a:avLst/>
            <a:gdLst>
              <a:gd name="connsiteX0" fmla="*/ 12347627 w 12347627"/>
              <a:gd name="connsiteY0" fmla="*/ 0 h 2167191"/>
              <a:gd name="connsiteX1" fmla="*/ 12296522 w 12347627"/>
              <a:gd name="connsiteY1" fmla="*/ 654973 h 2167191"/>
              <a:gd name="connsiteX2" fmla="*/ 11988921 w 12347627"/>
              <a:gd name="connsiteY2" fmla="*/ 839135 h 2167191"/>
              <a:gd name="connsiteX3" fmla="*/ 5121659 w 12347627"/>
              <a:gd name="connsiteY3" fmla="*/ 2167191 h 2167191"/>
              <a:gd name="connsiteX4" fmla="*/ 409063 w 12347627"/>
              <a:gd name="connsiteY4" fmla="*/ 1632277 h 2167191"/>
              <a:gd name="connsiteX5" fmla="*/ 0 w 12347627"/>
              <a:gd name="connsiteY5" fmla="*/ 1519620 h 2167191"/>
              <a:gd name="connsiteX6" fmla="*/ 5380 w 12347627"/>
              <a:gd name="connsiteY6" fmla="*/ 1450658 h 2167191"/>
              <a:gd name="connsiteX7" fmla="*/ 179774 w 12347627"/>
              <a:gd name="connsiteY7" fmla="*/ 1481263 h 2167191"/>
              <a:gd name="connsiteX8" fmla="*/ 4485671 w 12347627"/>
              <a:gd name="connsiteY8" fmla="*/ 1736081 h 2167191"/>
              <a:gd name="connsiteX9" fmla="*/ 12322913 w 12347627"/>
              <a:gd name="connsiteY9" fmla="*/ 17123 h 216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47627" h="2167191">
                <a:moveTo>
                  <a:pt x="12347627" y="0"/>
                </a:moveTo>
                <a:lnTo>
                  <a:pt x="12296522" y="654973"/>
                </a:lnTo>
                <a:lnTo>
                  <a:pt x="11988921" y="839135"/>
                </a:lnTo>
                <a:cubicBezTo>
                  <a:pt x="10500650" y="1640388"/>
                  <a:pt x="7980296" y="2167191"/>
                  <a:pt x="5121659" y="2167191"/>
                </a:cubicBezTo>
                <a:cubicBezTo>
                  <a:pt x="3370743" y="2167191"/>
                  <a:pt x="1746736" y="1969558"/>
                  <a:pt x="409063" y="1632277"/>
                </a:cubicBezTo>
                <a:lnTo>
                  <a:pt x="0" y="1519620"/>
                </a:lnTo>
                <a:lnTo>
                  <a:pt x="5380" y="1450658"/>
                </a:lnTo>
                <a:lnTo>
                  <a:pt x="179774" y="1481263"/>
                </a:lnTo>
                <a:cubicBezTo>
                  <a:pt x="1462740" y="1679406"/>
                  <a:pt x="2929760" y="1773976"/>
                  <a:pt x="4485671" y="1736081"/>
                </a:cubicBezTo>
                <a:cubicBezTo>
                  <a:pt x="7869774" y="1653662"/>
                  <a:pt x="10803368" y="965818"/>
                  <a:pt x="12322913" y="17123"/>
                </a:cubicBezTo>
                <a:close/>
              </a:path>
            </a:pathLst>
          </a:cu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49" dirty="0">
              <a:solidFill>
                <a:schemeClr val="tx1"/>
              </a:solidFill>
              <a:latin typeface="宋体" panose="02010600030101010101" pitchFamily="2" charset="-122"/>
              <a:ea typeface="宋体" panose="02010600030101010101" pitchFamily="2" charset="-122"/>
              <a:sym typeface="Arial" panose="020B0604020202020204" pitchFamily="34" charset="0"/>
            </a:endParaRPr>
          </a:p>
        </p:txBody>
      </p:sp>
      <p:grpSp>
        <p:nvGrpSpPr>
          <p:cNvPr id="10" name="组合 9"/>
          <p:cNvGrpSpPr/>
          <p:nvPr/>
        </p:nvGrpSpPr>
        <p:grpSpPr>
          <a:xfrm>
            <a:off x="552739" y="4979436"/>
            <a:ext cx="448048" cy="448046"/>
            <a:chOff x="1136084" y="2758851"/>
            <a:chExt cx="752969" cy="752969"/>
          </a:xfrm>
        </p:grpSpPr>
        <p:sp>
          <p:nvSpPr>
            <p:cNvPr id="11" name="椭圆 10"/>
            <p:cNvSpPr/>
            <p:nvPr/>
          </p:nvSpPr>
          <p:spPr>
            <a:xfrm>
              <a:off x="1136084" y="2758851"/>
              <a:ext cx="752969" cy="752969"/>
            </a:xfrm>
            <a:prstGeom prst="ellipse">
              <a:avLst/>
            </a:prstGeom>
            <a:solidFill>
              <a:srgbClr val="C5C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99" dirty="0">
                <a:solidFill>
                  <a:schemeClr val="tx1"/>
                </a:solidFill>
                <a:latin typeface="宋体" panose="02010600030101010101" pitchFamily="2" charset="-122"/>
                <a:ea typeface="宋体" panose="02010600030101010101" pitchFamily="2" charset="-122"/>
                <a:cs typeface="Arial" panose="020B0604020202020204" pitchFamily="34" charset="0"/>
                <a:sym typeface="Arial" panose="020B0604020202020204" pitchFamily="34" charset="0"/>
              </a:endParaRPr>
            </a:p>
          </p:txBody>
        </p:sp>
        <p:sp>
          <p:nvSpPr>
            <p:cNvPr id="12" name="TextBox 51"/>
            <p:cNvSpPr txBox="1">
              <a:spLocks noChangeArrowheads="1"/>
            </p:cNvSpPr>
            <p:nvPr/>
          </p:nvSpPr>
          <p:spPr bwMode="auto">
            <a:xfrm>
              <a:off x="1150088" y="3018957"/>
              <a:ext cx="724959" cy="232756"/>
            </a:xfrm>
            <a:prstGeom prst="rect">
              <a:avLst/>
            </a:prstGeom>
            <a:noFill/>
            <a:ln>
              <a:noFill/>
            </a:ln>
            <a:extLst>
              <a:ext uri="{909E8E84-426E-40DD-AFC4-6F175D3DCCD1}">
                <a14:hiddenFill xmlns:a14="http://schemas.microsoft.com/office/drawing/2010/main">
                  <a:solidFill>
                    <a:srgbClr val="D9D9D9"/>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700">
                  <a:solidFill>
                    <a:srgbClr val="990000"/>
                  </a:solidFill>
                  <a:latin typeface="FrutigerNext LT Medium" pitchFamily="34" charset="0"/>
                  <a:ea typeface="宋体" pitchFamily="2" charset="-122"/>
                </a:defRPr>
              </a:lvl1pPr>
              <a:lvl2pPr marL="742950" indent="-285750" eaLnBrk="0" hangingPunct="0">
                <a:defRPr sz="2700">
                  <a:solidFill>
                    <a:srgbClr val="990000"/>
                  </a:solidFill>
                  <a:latin typeface="FrutigerNext LT Medium" pitchFamily="34" charset="0"/>
                  <a:ea typeface="宋体" pitchFamily="2" charset="-122"/>
                </a:defRPr>
              </a:lvl2pPr>
              <a:lvl3pPr marL="1143000" indent="-228600" eaLnBrk="0" hangingPunct="0">
                <a:defRPr sz="2700">
                  <a:solidFill>
                    <a:srgbClr val="990000"/>
                  </a:solidFill>
                  <a:latin typeface="FrutigerNext LT Medium" pitchFamily="34" charset="0"/>
                  <a:ea typeface="宋体" pitchFamily="2" charset="-122"/>
                </a:defRPr>
              </a:lvl3pPr>
              <a:lvl4pPr marL="1600200" indent="-228600" eaLnBrk="0" hangingPunct="0">
                <a:defRPr sz="2700">
                  <a:solidFill>
                    <a:srgbClr val="990000"/>
                  </a:solidFill>
                  <a:latin typeface="FrutigerNext LT Medium" pitchFamily="34" charset="0"/>
                  <a:ea typeface="宋体" pitchFamily="2" charset="-122"/>
                </a:defRPr>
              </a:lvl4pPr>
              <a:lvl5pPr marL="2057400" indent="-228600" eaLnBrk="0" hangingPunct="0">
                <a:defRPr sz="2700">
                  <a:solidFill>
                    <a:srgbClr val="990000"/>
                  </a:solidFill>
                  <a:latin typeface="FrutigerNext LT Medium" pitchFamily="34" charset="0"/>
                  <a:ea typeface="宋体" pitchFamily="2" charset="-122"/>
                </a:defRPr>
              </a:lvl5pPr>
              <a:lvl6pPr marL="25146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algn="ctr" defTabSz="685526" eaLnBrk="1" hangingPunct="1">
                <a:defRPr/>
              </a:pPr>
              <a:r>
                <a:rPr lang="en-US" altLang="zh-CN" sz="900" b="1" kern="0" dirty="0">
                  <a:solidFill>
                    <a:schemeClr val="tx1"/>
                  </a:solidFill>
                  <a:latin typeface="宋体" panose="02010600030101010101" pitchFamily="2" charset="-122"/>
                  <a:cs typeface="Arial" panose="020B0604020202020204" pitchFamily="34" charset="0"/>
                  <a:sym typeface="Arial" panose="020B0604020202020204" pitchFamily="34" charset="0"/>
                </a:rPr>
                <a:t>1991</a:t>
              </a:r>
              <a:endParaRPr lang="zh-CN" altLang="en-US" sz="900" b="1" kern="0" dirty="0">
                <a:solidFill>
                  <a:schemeClr val="tx1"/>
                </a:solidFill>
                <a:latin typeface="宋体" panose="02010600030101010101" pitchFamily="2" charset="-122"/>
                <a:cs typeface="Arial" panose="020B0604020202020204" pitchFamily="34" charset="0"/>
                <a:sym typeface="Arial" panose="020B0604020202020204" pitchFamily="34" charset="0"/>
              </a:endParaRPr>
            </a:p>
          </p:txBody>
        </p:sp>
      </p:grpSp>
      <p:grpSp>
        <p:nvGrpSpPr>
          <p:cNvPr id="13" name="组合 12"/>
          <p:cNvGrpSpPr/>
          <p:nvPr/>
        </p:nvGrpSpPr>
        <p:grpSpPr>
          <a:xfrm>
            <a:off x="1947528" y="4929178"/>
            <a:ext cx="475572" cy="475571"/>
            <a:chOff x="3316263" y="2758851"/>
            <a:chExt cx="752969" cy="752969"/>
          </a:xfrm>
        </p:grpSpPr>
        <p:sp>
          <p:nvSpPr>
            <p:cNvPr id="14" name="椭圆 13"/>
            <p:cNvSpPr/>
            <p:nvPr/>
          </p:nvSpPr>
          <p:spPr>
            <a:xfrm>
              <a:off x="3316263" y="2758851"/>
              <a:ext cx="752969" cy="752969"/>
            </a:xfrm>
            <a:prstGeom prst="ellipse">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99" dirty="0">
                <a:solidFill>
                  <a:schemeClr val="tx1"/>
                </a:solidFill>
                <a:latin typeface="宋体" panose="02010600030101010101" pitchFamily="2" charset="-122"/>
                <a:ea typeface="宋体" panose="02010600030101010101" pitchFamily="2" charset="-122"/>
                <a:cs typeface="Arial" panose="020B0604020202020204" pitchFamily="34" charset="0"/>
                <a:sym typeface="Arial" panose="020B0604020202020204" pitchFamily="34" charset="0"/>
              </a:endParaRPr>
            </a:p>
          </p:txBody>
        </p:sp>
        <p:sp>
          <p:nvSpPr>
            <p:cNvPr id="15" name="TextBox 52"/>
            <p:cNvSpPr txBox="1">
              <a:spLocks noChangeArrowheads="1"/>
            </p:cNvSpPr>
            <p:nvPr/>
          </p:nvSpPr>
          <p:spPr bwMode="auto">
            <a:xfrm>
              <a:off x="3330267" y="3007520"/>
              <a:ext cx="724961" cy="255629"/>
            </a:xfrm>
            <a:prstGeom prst="rect">
              <a:avLst/>
            </a:prstGeom>
            <a:noFill/>
            <a:ln>
              <a:noFill/>
            </a:ln>
            <a:extLst>
              <a:ext uri="{909E8E84-426E-40DD-AFC4-6F175D3DCCD1}">
                <a14:hiddenFill xmlns:a14="http://schemas.microsoft.com/office/drawing/2010/main">
                  <a:solidFill>
                    <a:srgbClr val="D9D9D9"/>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700">
                  <a:solidFill>
                    <a:srgbClr val="990000"/>
                  </a:solidFill>
                  <a:latin typeface="FrutigerNext LT Medium" pitchFamily="34" charset="0"/>
                  <a:ea typeface="宋体" pitchFamily="2" charset="-122"/>
                </a:defRPr>
              </a:lvl1pPr>
              <a:lvl2pPr marL="742950" indent="-285750" eaLnBrk="0" hangingPunct="0">
                <a:defRPr sz="2700">
                  <a:solidFill>
                    <a:srgbClr val="990000"/>
                  </a:solidFill>
                  <a:latin typeface="FrutigerNext LT Medium" pitchFamily="34" charset="0"/>
                  <a:ea typeface="宋体" pitchFamily="2" charset="-122"/>
                </a:defRPr>
              </a:lvl2pPr>
              <a:lvl3pPr marL="1143000" indent="-228600" eaLnBrk="0" hangingPunct="0">
                <a:defRPr sz="2700">
                  <a:solidFill>
                    <a:srgbClr val="990000"/>
                  </a:solidFill>
                  <a:latin typeface="FrutigerNext LT Medium" pitchFamily="34" charset="0"/>
                  <a:ea typeface="宋体" pitchFamily="2" charset="-122"/>
                </a:defRPr>
              </a:lvl3pPr>
              <a:lvl4pPr marL="1600200" indent="-228600" eaLnBrk="0" hangingPunct="0">
                <a:defRPr sz="2700">
                  <a:solidFill>
                    <a:srgbClr val="990000"/>
                  </a:solidFill>
                  <a:latin typeface="FrutigerNext LT Medium" pitchFamily="34" charset="0"/>
                  <a:ea typeface="宋体" pitchFamily="2" charset="-122"/>
                </a:defRPr>
              </a:lvl4pPr>
              <a:lvl5pPr marL="2057400" indent="-228600" eaLnBrk="0" hangingPunct="0">
                <a:defRPr sz="2700">
                  <a:solidFill>
                    <a:srgbClr val="990000"/>
                  </a:solidFill>
                  <a:latin typeface="FrutigerNext LT Medium" pitchFamily="34" charset="0"/>
                  <a:ea typeface="宋体" pitchFamily="2" charset="-122"/>
                </a:defRPr>
              </a:lvl5pPr>
              <a:lvl6pPr marL="25146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algn="ctr" defTabSz="685526" eaLnBrk="1" hangingPunct="1">
                <a:defRPr/>
              </a:pPr>
              <a:r>
                <a:rPr lang="en-US" altLang="zh-CN" sz="1049" b="1" kern="0" dirty="0">
                  <a:solidFill>
                    <a:schemeClr val="tx1"/>
                  </a:solidFill>
                  <a:latin typeface="宋体" panose="02010600030101010101" pitchFamily="2" charset="-122"/>
                  <a:cs typeface="Arial" panose="020B0604020202020204" pitchFamily="34" charset="0"/>
                  <a:sym typeface="Arial" panose="020B0604020202020204" pitchFamily="34" charset="0"/>
                </a:rPr>
                <a:t>2005</a:t>
              </a:r>
              <a:endParaRPr lang="zh-CN" altLang="en-US" sz="1049" b="1" kern="0" dirty="0">
                <a:solidFill>
                  <a:schemeClr val="tx1"/>
                </a:solidFill>
                <a:latin typeface="宋体" panose="02010600030101010101" pitchFamily="2" charset="-122"/>
                <a:cs typeface="Arial" panose="020B0604020202020204" pitchFamily="34" charset="0"/>
                <a:sym typeface="Arial" panose="020B0604020202020204" pitchFamily="34" charset="0"/>
              </a:endParaRPr>
            </a:p>
          </p:txBody>
        </p:sp>
      </p:grpSp>
      <p:grpSp>
        <p:nvGrpSpPr>
          <p:cNvPr id="16" name="组合 15"/>
          <p:cNvGrpSpPr/>
          <p:nvPr/>
        </p:nvGrpSpPr>
        <p:grpSpPr>
          <a:xfrm>
            <a:off x="3369842" y="4722971"/>
            <a:ext cx="503097" cy="503096"/>
            <a:chOff x="4831275" y="2758851"/>
            <a:chExt cx="752969" cy="752969"/>
          </a:xfrm>
        </p:grpSpPr>
        <p:sp>
          <p:nvSpPr>
            <p:cNvPr id="17" name="椭圆 16"/>
            <p:cNvSpPr/>
            <p:nvPr/>
          </p:nvSpPr>
          <p:spPr>
            <a:xfrm>
              <a:off x="4831275" y="2758851"/>
              <a:ext cx="752969" cy="752969"/>
            </a:xfrm>
            <a:prstGeom prst="ellipse">
              <a:avLst/>
            </a:prstGeom>
            <a:solidFill>
              <a:srgbClr val="C5C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99" dirty="0">
                <a:solidFill>
                  <a:schemeClr val="tx1"/>
                </a:solidFill>
                <a:latin typeface="宋体" panose="02010600030101010101" pitchFamily="2" charset="-122"/>
                <a:ea typeface="宋体" panose="02010600030101010101" pitchFamily="2" charset="-122"/>
                <a:cs typeface="Arial" panose="020B0604020202020204" pitchFamily="34" charset="0"/>
                <a:sym typeface="Arial" panose="020B0604020202020204" pitchFamily="34" charset="0"/>
              </a:endParaRPr>
            </a:p>
          </p:txBody>
        </p:sp>
        <p:sp>
          <p:nvSpPr>
            <p:cNvPr id="18" name="TextBox 53"/>
            <p:cNvSpPr txBox="1">
              <a:spLocks noChangeArrowheads="1"/>
            </p:cNvSpPr>
            <p:nvPr/>
          </p:nvSpPr>
          <p:spPr bwMode="auto">
            <a:xfrm>
              <a:off x="4845279" y="3014515"/>
              <a:ext cx="724960" cy="241643"/>
            </a:xfrm>
            <a:prstGeom prst="rect">
              <a:avLst/>
            </a:prstGeom>
            <a:noFill/>
            <a:ln>
              <a:noFill/>
            </a:ln>
            <a:extLst>
              <a:ext uri="{909E8E84-426E-40DD-AFC4-6F175D3DCCD1}">
                <a14:hiddenFill xmlns:a14="http://schemas.microsoft.com/office/drawing/2010/main">
                  <a:solidFill>
                    <a:srgbClr val="D9D9D9"/>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700">
                  <a:solidFill>
                    <a:srgbClr val="990000"/>
                  </a:solidFill>
                  <a:latin typeface="FrutigerNext LT Medium" pitchFamily="34" charset="0"/>
                  <a:ea typeface="宋体" pitchFamily="2" charset="-122"/>
                </a:defRPr>
              </a:lvl1pPr>
              <a:lvl2pPr marL="742950" indent="-285750" eaLnBrk="0" hangingPunct="0">
                <a:defRPr sz="2700">
                  <a:solidFill>
                    <a:srgbClr val="990000"/>
                  </a:solidFill>
                  <a:latin typeface="FrutigerNext LT Medium" pitchFamily="34" charset="0"/>
                  <a:ea typeface="宋体" pitchFamily="2" charset="-122"/>
                </a:defRPr>
              </a:lvl2pPr>
              <a:lvl3pPr marL="1143000" indent="-228600" eaLnBrk="0" hangingPunct="0">
                <a:defRPr sz="2700">
                  <a:solidFill>
                    <a:srgbClr val="990000"/>
                  </a:solidFill>
                  <a:latin typeface="FrutigerNext LT Medium" pitchFamily="34" charset="0"/>
                  <a:ea typeface="宋体" pitchFamily="2" charset="-122"/>
                </a:defRPr>
              </a:lvl3pPr>
              <a:lvl4pPr marL="1600200" indent="-228600" eaLnBrk="0" hangingPunct="0">
                <a:defRPr sz="2700">
                  <a:solidFill>
                    <a:srgbClr val="990000"/>
                  </a:solidFill>
                  <a:latin typeface="FrutigerNext LT Medium" pitchFamily="34" charset="0"/>
                  <a:ea typeface="宋体" pitchFamily="2" charset="-122"/>
                </a:defRPr>
              </a:lvl4pPr>
              <a:lvl5pPr marL="2057400" indent="-228600" eaLnBrk="0" hangingPunct="0">
                <a:defRPr sz="2700">
                  <a:solidFill>
                    <a:srgbClr val="990000"/>
                  </a:solidFill>
                  <a:latin typeface="FrutigerNext LT Medium" pitchFamily="34" charset="0"/>
                  <a:ea typeface="宋体" pitchFamily="2" charset="-122"/>
                </a:defRPr>
              </a:lvl5pPr>
              <a:lvl6pPr marL="25146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algn="ctr" defTabSz="685526" eaLnBrk="1" hangingPunct="1">
                <a:defRPr/>
              </a:pPr>
              <a:r>
                <a:rPr lang="en-US" altLang="zh-CN" sz="1049" b="1" kern="0" dirty="0">
                  <a:solidFill>
                    <a:schemeClr val="tx1"/>
                  </a:solidFill>
                  <a:latin typeface="宋体" panose="02010600030101010101" pitchFamily="2" charset="-122"/>
                  <a:cs typeface="Arial" panose="020B0604020202020204" pitchFamily="34" charset="0"/>
                  <a:sym typeface="Arial" panose="020B0604020202020204" pitchFamily="34" charset="0"/>
                </a:rPr>
                <a:t>2009</a:t>
              </a:r>
              <a:endParaRPr lang="zh-CN" altLang="en-US" sz="1049" b="1" kern="0" dirty="0">
                <a:solidFill>
                  <a:schemeClr val="tx1"/>
                </a:solidFill>
                <a:latin typeface="宋体" panose="02010600030101010101" pitchFamily="2" charset="-122"/>
                <a:cs typeface="Arial" panose="020B0604020202020204" pitchFamily="34" charset="0"/>
                <a:sym typeface="Arial" panose="020B0604020202020204" pitchFamily="34" charset="0"/>
              </a:endParaRPr>
            </a:p>
          </p:txBody>
        </p:sp>
      </p:grpSp>
      <p:grpSp>
        <p:nvGrpSpPr>
          <p:cNvPr id="19" name="组合 18"/>
          <p:cNvGrpSpPr/>
          <p:nvPr/>
        </p:nvGrpSpPr>
        <p:grpSpPr>
          <a:xfrm>
            <a:off x="4771456" y="4341872"/>
            <a:ext cx="530621" cy="530619"/>
            <a:chOff x="6512388" y="2758851"/>
            <a:chExt cx="752969" cy="752969"/>
          </a:xfrm>
        </p:grpSpPr>
        <p:sp>
          <p:nvSpPr>
            <p:cNvPr id="20" name="椭圆 19"/>
            <p:cNvSpPr/>
            <p:nvPr/>
          </p:nvSpPr>
          <p:spPr>
            <a:xfrm>
              <a:off x="6512388" y="2758851"/>
              <a:ext cx="752969" cy="752969"/>
            </a:xfrm>
            <a:prstGeom prst="ellipse">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49" dirty="0">
                <a:solidFill>
                  <a:schemeClr val="tx1"/>
                </a:solidFill>
                <a:latin typeface="宋体" panose="02010600030101010101" pitchFamily="2" charset="-122"/>
                <a:ea typeface="宋体" panose="02010600030101010101" pitchFamily="2" charset="-122"/>
                <a:cs typeface="Arial" panose="020B0604020202020204" pitchFamily="34" charset="0"/>
                <a:sym typeface="Arial" panose="020B0604020202020204" pitchFamily="34" charset="0"/>
              </a:endParaRPr>
            </a:p>
          </p:txBody>
        </p:sp>
        <p:sp>
          <p:nvSpPr>
            <p:cNvPr id="21" name="TextBox 76"/>
            <p:cNvSpPr txBox="1">
              <a:spLocks noChangeArrowheads="1"/>
            </p:cNvSpPr>
            <p:nvPr/>
          </p:nvSpPr>
          <p:spPr bwMode="auto">
            <a:xfrm>
              <a:off x="6526392" y="3004401"/>
              <a:ext cx="724960" cy="261867"/>
            </a:xfrm>
            <a:prstGeom prst="rect">
              <a:avLst/>
            </a:prstGeom>
            <a:noFill/>
            <a:ln>
              <a:noFill/>
            </a:ln>
            <a:extLst>
              <a:ext uri="{909E8E84-426E-40DD-AFC4-6F175D3DCCD1}">
                <a14:hiddenFill xmlns:a14="http://schemas.microsoft.com/office/drawing/2010/main">
                  <a:solidFill>
                    <a:srgbClr val="D9D9D9"/>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700">
                  <a:solidFill>
                    <a:srgbClr val="990000"/>
                  </a:solidFill>
                  <a:latin typeface="FrutigerNext LT Medium" pitchFamily="34" charset="0"/>
                  <a:ea typeface="宋体" pitchFamily="2" charset="-122"/>
                </a:defRPr>
              </a:lvl1pPr>
              <a:lvl2pPr marL="742950" indent="-285750" eaLnBrk="0" hangingPunct="0">
                <a:defRPr sz="2700">
                  <a:solidFill>
                    <a:srgbClr val="990000"/>
                  </a:solidFill>
                  <a:latin typeface="FrutigerNext LT Medium" pitchFamily="34" charset="0"/>
                  <a:ea typeface="宋体" pitchFamily="2" charset="-122"/>
                </a:defRPr>
              </a:lvl2pPr>
              <a:lvl3pPr marL="1143000" indent="-228600" eaLnBrk="0" hangingPunct="0">
                <a:defRPr sz="2700">
                  <a:solidFill>
                    <a:srgbClr val="990000"/>
                  </a:solidFill>
                  <a:latin typeface="FrutigerNext LT Medium" pitchFamily="34" charset="0"/>
                  <a:ea typeface="宋体" pitchFamily="2" charset="-122"/>
                </a:defRPr>
              </a:lvl3pPr>
              <a:lvl4pPr marL="1600200" indent="-228600" eaLnBrk="0" hangingPunct="0">
                <a:defRPr sz="2700">
                  <a:solidFill>
                    <a:srgbClr val="990000"/>
                  </a:solidFill>
                  <a:latin typeface="FrutigerNext LT Medium" pitchFamily="34" charset="0"/>
                  <a:ea typeface="宋体" pitchFamily="2" charset="-122"/>
                </a:defRPr>
              </a:lvl4pPr>
              <a:lvl5pPr marL="2057400" indent="-228600" eaLnBrk="0" hangingPunct="0">
                <a:defRPr sz="2700">
                  <a:solidFill>
                    <a:srgbClr val="990000"/>
                  </a:solidFill>
                  <a:latin typeface="FrutigerNext LT Medium" pitchFamily="34" charset="0"/>
                  <a:ea typeface="宋体" pitchFamily="2" charset="-122"/>
                </a:defRPr>
              </a:lvl5pPr>
              <a:lvl6pPr marL="25146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algn="ctr" defTabSz="685526" eaLnBrk="1" hangingPunct="1">
                <a:defRPr/>
              </a:pPr>
              <a:r>
                <a:rPr lang="en-US" altLang="zh-CN" sz="1199" b="1" kern="0" dirty="0">
                  <a:solidFill>
                    <a:schemeClr val="tx1"/>
                  </a:solidFill>
                  <a:latin typeface="宋体" panose="02010600030101010101" pitchFamily="2" charset="-122"/>
                  <a:cs typeface="Arial" panose="020B0604020202020204" pitchFamily="34" charset="0"/>
                  <a:sym typeface="Arial" panose="020B0604020202020204" pitchFamily="34" charset="0"/>
                </a:rPr>
                <a:t>2014</a:t>
              </a:r>
              <a:endParaRPr lang="zh-CN" altLang="en-US" sz="1199" b="1" kern="0" dirty="0">
                <a:solidFill>
                  <a:schemeClr val="tx1"/>
                </a:solidFill>
                <a:latin typeface="宋体" panose="02010600030101010101" pitchFamily="2" charset="-122"/>
                <a:cs typeface="Arial" panose="020B0604020202020204" pitchFamily="34" charset="0"/>
                <a:sym typeface="Arial" panose="020B0604020202020204" pitchFamily="34" charset="0"/>
              </a:endParaRPr>
            </a:p>
          </p:txBody>
        </p:sp>
      </p:grpSp>
      <p:grpSp>
        <p:nvGrpSpPr>
          <p:cNvPr id="22" name="组合 21"/>
          <p:cNvGrpSpPr/>
          <p:nvPr/>
        </p:nvGrpSpPr>
        <p:grpSpPr>
          <a:xfrm>
            <a:off x="6382561" y="3689012"/>
            <a:ext cx="571203" cy="571202"/>
            <a:chOff x="8146307" y="2754386"/>
            <a:chExt cx="761902" cy="761900"/>
          </a:xfrm>
        </p:grpSpPr>
        <p:sp>
          <p:nvSpPr>
            <p:cNvPr id="23" name="椭圆 22"/>
            <p:cNvSpPr/>
            <p:nvPr/>
          </p:nvSpPr>
          <p:spPr>
            <a:xfrm>
              <a:off x="8146307" y="2754386"/>
              <a:ext cx="761902" cy="761900"/>
            </a:xfrm>
            <a:prstGeom prst="ellipse">
              <a:avLst/>
            </a:prstGeom>
            <a:solidFill>
              <a:srgbClr val="C5C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49" dirty="0">
                <a:solidFill>
                  <a:schemeClr val="tx1"/>
                </a:solidFill>
                <a:latin typeface="宋体" panose="02010600030101010101" pitchFamily="2" charset="-122"/>
                <a:ea typeface="宋体" panose="02010600030101010101" pitchFamily="2" charset="-122"/>
                <a:cs typeface="Arial" panose="020B0604020202020204" pitchFamily="34" charset="0"/>
                <a:sym typeface="Arial" panose="020B0604020202020204" pitchFamily="34" charset="0"/>
              </a:endParaRPr>
            </a:p>
          </p:txBody>
        </p:sp>
        <p:sp>
          <p:nvSpPr>
            <p:cNvPr id="24" name="TextBox 77"/>
            <p:cNvSpPr txBox="1">
              <a:spLocks noChangeArrowheads="1"/>
            </p:cNvSpPr>
            <p:nvPr/>
          </p:nvSpPr>
          <p:spPr bwMode="auto">
            <a:xfrm>
              <a:off x="8164777" y="3012263"/>
              <a:ext cx="724960" cy="246147"/>
            </a:xfrm>
            <a:prstGeom prst="rect">
              <a:avLst/>
            </a:prstGeom>
            <a:noFill/>
            <a:ln>
              <a:noFill/>
            </a:ln>
            <a:extLst>
              <a:ext uri="{909E8E84-426E-40DD-AFC4-6F175D3DCCD1}">
                <a14:hiddenFill xmlns:a14="http://schemas.microsoft.com/office/drawing/2010/main">
                  <a:solidFill>
                    <a:srgbClr val="D9D9D9"/>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700">
                  <a:solidFill>
                    <a:srgbClr val="990000"/>
                  </a:solidFill>
                  <a:latin typeface="FrutigerNext LT Medium" pitchFamily="34" charset="0"/>
                  <a:ea typeface="宋体" pitchFamily="2" charset="-122"/>
                </a:defRPr>
              </a:lvl1pPr>
              <a:lvl2pPr marL="742950" indent="-285750" eaLnBrk="0" hangingPunct="0">
                <a:defRPr sz="2700">
                  <a:solidFill>
                    <a:srgbClr val="990000"/>
                  </a:solidFill>
                  <a:latin typeface="FrutigerNext LT Medium" pitchFamily="34" charset="0"/>
                  <a:ea typeface="宋体" pitchFamily="2" charset="-122"/>
                </a:defRPr>
              </a:lvl2pPr>
              <a:lvl3pPr marL="1143000" indent="-228600" eaLnBrk="0" hangingPunct="0">
                <a:defRPr sz="2700">
                  <a:solidFill>
                    <a:srgbClr val="990000"/>
                  </a:solidFill>
                  <a:latin typeface="FrutigerNext LT Medium" pitchFamily="34" charset="0"/>
                  <a:ea typeface="宋体" pitchFamily="2" charset="-122"/>
                </a:defRPr>
              </a:lvl3pPr>
              <a:lvl4pPr marL="1600200" indent="-228600" eaLnBrk="0" hangingPunct="0">
                <a:defRPr sz="2700">
                  <a:solidFill>
                    <a:srgbClr val="990000"/>
                  </a:solidFill>
                  <a:latin typeface="FrutigerNext LT Medium" pitchFamily="34" charset="0"/>
                  <a:ea typeface="宋体" pitchFamily="2" charset="-122"/>
                </a:defRPr>
              </a:lvl4pPr>
              <a:lvl5pPr marL="2057400" indent="-228600" eaLnBrk="0" hangingPunct="0">
                <a:defRPr sz="2700">
                  <a:solidFill>
                    <a:srgbClr val="990000"/>
                  </a:solidFill>
                  <a:latin typeface="FrutigerNext LT Medium" pitchFamily="34" charset="0"/>
                  <a:ea typeface="宋体" pitchFamily="2" charset="-122"/>
                </a:defRPr>
              </a:lvl5pPr>
              <a:lvl6pPr marL="25146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algn="ctr" defTabSz="685526" eaLnBrk="1" hangingPunct="1">
                <a:defRPr/>
              </a:pPr>
              <a:r>
                <a:rPr lang="en-US" altLang="zh-CN" sz="1199" b="1" kern="0" dirty="0">
                  <a:solidFill>
                    <a:schemeClr val="tx1"/>
                  </a:solidFill>
                  <a:latin typeface="宋体" panose="02010600030101010101" pitchFamily="2" charset="-122"/>
                  <a:cs typeface="Arial" panose="020B0604020202020204" pitchFamily="34" charset="0"/>
                  <a:sym typeface="Arial" panose="020B0604020202020204" pitchFamily="34" charset="0"/>
                </a:rPr>
                <a:t>2016</a:t>
              </a:r>
              <a:endParaRPr lang="zh-CN" altLang="en-US" sz="1199" b="1" kern="0" dirty="0">
                <a:solidFill>
                  <a:schemeClr val="tx1"/>
                </a:solidFill>
                <a:latin typeface="宋体" panose="02010600030101010101" pitchFamily="2" charset="-122"/>
                <a:cs typeface="Arial" panose="020B0604020202020204" pitchFamily="34" charset="0"/>
                <a:sym typeface="Arial" panose="020B0604020202020204" pitchFamily="34" charset="0"/>
              </a:endParaRPr>
            </a:p>
          </p:txBody>
        </p:sp>
      </p:grpSp>
      <p:grpSp>
        <p:nvGrpSpPr>
          <p:cNvPr id="25" name="组合 24"/>
          <p:cNvGrpSpPr/>
          <p:nvPr/>
        </p:nvGrpSpPr>
        <p:grpSpPr>
          <a:xfrm>
            <a:off x="7722620" y="2676403"/>
            <a:ext cx="611783" cy="611783"/>
            <a:chOff x="9688687" y="2758851"/>
            <a:chExt cx="752969" cy="752969"/>
          </a:xfrm>
        </p:grpSpPr>
        <p:sp>
          <p:nvSpPr>
            <p:cNvPr id="26" name="椭圆 25"/>
            <p:cNvSpPr/>
            <p:nvPr/>
          </p:nvSpPr>
          <p:spPr>
            <a:xfrm>
              <a:off x="9688687" y="2758851"/>
              <a:ext cx="752969" cy="752969"/>
            </a:xfrm>
            <a:prstGeom prst="ellipse">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49" dirty="0">
                <a:solidFill>
                  <a:schemeClr val="tx1"/>
                </a:solidFill>
                <a:latin typeface="宋体" panose="02010600030101010101" pitchFamily="2" charset="-122"/>
                <a:ea typeface="宋体" panose="02010600030101010101" pitchFamily="2" charset="-122"/>
                <a:cs typeface="Arial" panose="020B0604020202020204" pitchFamily="34" charset="0"/>
                <a:sym typeface="Arial" panose="020B0604020202020204" pitchFamily="34" charset="0"/>
              </a:endParaRPr>
            </a:p>
          </p:txBody>
        </p:sp>
        <p:sp>
          <p:nvSpPr>
            <p:cNvPr id="27" name="TextBox 117"/>
            <p:cNvSpPr txBox="1">
              <a:spLocks noChangeArrowheads="1"/>
            </p:cNvSpPr>
            <p:nvPr/>
          </p:nvSpPr>
          <p:spPr bwMode="auto">
            <a:xfrm>
              <a:off x="9702692" y="3007567"/>
              <a:ext cx="724960" cy="255535"/>
            </a:xfrm>
            <a:prstGeom prst="rect">
              <a:avLst/>
            </a:prstGeom>
            <a:noFill/>
            <a:ln>
              <a:noFill/>
            </a:ln>
            <a:extLst>
              <a:ext uri="{909E8E84-426E-40DD-AFC4-6F175D3DCCD1}">
                <a14:hiddenFill xmlns:a14="http://schemas.microsoft.com/office/drawing/2010/main">
                  <a:solidFill>
                    <a:srgbClr val="D9D9D9"/>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700">
                  <a:solidFill>
                    <a:srgbClr val="990000"/>
                  </a:solidFill>
                  <a:latin typeface="FrutigerNext LT Medium" pitchFamily="34" charset="0"/>
                  <a:ea typeface="宋体" pitchFamily="2" charset="-122"/>
                </a:defRPr>
              </a:lvl1pPr>
              <a:lvl2pPr marL="742950" indent="-285750" eaLnBrk="0" hangingPunct="0">
                <a:defRPr sz="2700">
                  <a:solidFill>
                    <a:srgbClr val="990000"/>
                  </a:solidFill>
                  <a:latin typeface="FrutigerNext LT Medium" pitchFamily="34" charset="0"/>
                  <a:ea typeface="宋体" pitchFamily="2" charset="-122"/>
                </a:defRPr>
              </a:lvl2pPr>
              <a:lvl3pPr marL="1143000" indent="-228600" eaLnBrk="0" hangingPunct="0">
                <a:defRPr sz="2700">
                  <a:solidFill>
                    <a:srgbClr val="990000"/>
                  </a:solidFill>
                  <a:latin typeface="FrutigerNext LT Medium" pitchFamily="34" charset="0"/>
                  <a:ea typeface="宋体" pitchFamily="2" charset="-122"/>
                </a:defRPr>
              </a:lvl3pPr>
              <a:lvl4pPr marL="1600200" indent="-228600" eaLnBrk="0" hangingPunct="0">
                <a:defRPr sz="2700">
                  <a:solidFill>
                    <a:srgbClr val="990000"/>
                  </a:solidFill>
                  <a:latin typeface="FrutigerNext LT Medium" pitchFamily="34" charset="0"/>
                  <a:ea typeface="宋体" pitchFamily="2" charset="-122"/>
                </a:defRPr>
              </a:lvl4pPr>
              <a:lvl5pPr marL="2057400" indent="-228600" eaLnBrk="0" hangingPunct="0">
                <a:defRPr sz="2700">
                  <a:solidFill>
                    <a:srgbClr val="990000"/>
                  </a:solidFill>
                  <a:latin typeface="FrutigerNext LT Medium" pitchFamily="34" charset="0"/>
                  <a:ea typeface="宋体" pitchFamily="2" charset="-122"/>
                </a:defRPr>
              </a:lvl5pPr>
              <a:lvl6pPr marL="25146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algn="ctr" defTabSz="685526" eaLnBrk="1" hangingPunct="1">
                <a:defRPr/>
              </a:pPr>
              <a:r>
                <a:rPr lang="en-US" altLang="zh-CN" sz="1349" b="1" kern="0" dirty="0">
                  <a:solidFill>
                    <a:schemeClr val="tx1"/>
                  </a:solidFill>
                  <a:latin typeface="宋体" panose="02010600030101010101" pitchFamily="2" charset="-122"/>
                  <a:cs typeface="Arial" panose="020B0604020202020204" pitchFamily="34" charset="0"/>
                  <a:sym typeface="Arial" panose="020B0604020202020204" pitchFamily="34" charset="0"/>
                </a:rPr>
                <a:t>2019</a:t>
              </a:r>
              <a:endParaRPr lang="zh-CN" altLang="en-US" sz="1349" b="1" kern="0" dirty="0">
                <a:solidFill>
                  <a:schemeClr val="tx1"/>
                </a:solidFill>
                <a:latin typeface="宋体" panose="02010600030101010101" pitchFamily="2" charset="-122"/>
                <a:cs typeface="Arial" panose="020B0604020202020204" pitchFamily="34" charset="0"/>
                <a:sym typeface="Arial" panose="020B0604020202020204" pitchFamily="34" charset="0"/>
              </a:endParaRPr>
            </a:p>
          </p:txBody>
        </p:sp>
      </p:grpSp>
      <p:sp>
        <p:nvSpPr>
          <p:cNvPr id="28" name="Text Box 24"/>
          <p:cNvSpPr txBox="1">
            <a:spLocks noChangeArrowheads="1"/>
          </p:cNvSpPr>
          <p:nvPr/>
        </p:nvSpPr>
        <p:spPr bwMode="auto">
          <a:xfrm>
            <a:off x="574363" y="4643976"/>
            <a:ext cx="963535" cy="320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defTabSz="998538" eaLnBrk="0" hangingPunct="0">
              <a:defRPr sz="2700">
                <a:solidFill>
                  <a:srgbClr val="990000"/>
                </a:solidFill>
                <a:latin typeface="FrutigerNext LT Medium" pitchFamily="34" charset="0"/>
                <a:ea typeface="宋体" pitchFamily="2" charset="-122"/>
              </a:defRPr>
            </a:lvl1pPr>
            <a:lvl2pPr marL="742950" indent="-285750" defTabSz="998538" eaLnBrk="0" hangingPunct="0">
              <a:defRPr sz="2700">
                <a:solidFill>
                  <a:srgbClr val="990000"/>
                </a:solidFill>
                <a:latin typeface="FrutigerNext LT Medium" pitchFamily="34" charset="0"/>
                <a:ea typeface="宋体" pitchFamily="2" charset="-122"/>
              </a:defRPr>
            </a:lvl2pPr>
            <a:lvl3pPr marL="1143000" indent="-228600" defTabSz="998538" eaLnBrk="0" hangingPunct="0">
              <a:defRPr sz="2700">
                <a:solidFill>
                  <a:srgbClr val="990000"/>
                </a:solidFill>
                <a:latin typeface="FrutigerNext LT Medium" pitchFamily="34" charset="0"/>
                <a:ea typeface="宋体" pitchFamily="2" charset="-122"/>
              </a:defRPr>
            </a:lvl3pPr>
            <a:lvl4pPr marL="1600200" indent="-228600" defTabSz="998538" eaLnBrk="0" hangingPunct="0">
              <a:defRPr sz="2700">
                <a:solidFill>
                  <a:srgbClr val="990000"/>
                </a:solidFill>
                <a:latin typeface="FrutigerNext LT Medium" pitchFamily="34" charset="0"/>
                <a:ea typeface="宋体" pitchFamily="2" charset="-122"/>
              </a:defRPr>
            </a:lvl4pPr>
            <a:lvl5pPr marL="2057400" indent="-228600" defTabSz="998538" eaLnBrk="0" hangingPunct="0">
              <a:defRPr sz="2700">
                <a:solidFill>
                  <a:srgbClr val="990000"/>
                </a:solidFill>
                <a:latin typeface="FrutigerNext LT Medium" pitchFamily="34" charset="0"/>
                <a:ea typeface="宋体" pitchFamily="2" charset="-122"/>
              </a:defRPr>
            </a:lvl5pPr>
            <a:lvl6pPr marL="25146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marL="128588" lvl="1" indent="-128588" defTabSz="914088" eaLnBrk="1" hangingPunct="1">
              <a:lnSpc>
                <a:spcPct val="120000"/>
              </a:lnSpc>
              <a:spcBef>
                <a:spcPts val="225"/>
              </a:spcBef>
              <a:buSzPct val="60000"/>
              <a:buFont typeface="Wingdings" panose="05000000000000000000" pitchFamily="2" charset="2"/>
              <a:buChar char="l"/>
              <a:defRPr/>
            </a:pPr>
            <a:r>
              <a:rPr lang="zh-CN" altLang="en-US" sz="900" dirty="0">
                <a:solidFill>
                  <a:schemeClr val="tx1"/>
                </a:solidFill>
                <a:latin typeface="宋体" panose="02010600030101010101" pitchFamily="2" charset="-122"/>
                <a:cs typeface="+mn-ea"/>
                <a:sym typeface="Arial" panose="020B0604020202020204" pitchFamily="34" charset="0"/>
              </a:rPr>
              <a:t>第一颗传输网络的</a:t>
            </a:r>
            <a:r>
              <a:rPr lang="en-US" altLang="zh-CN" sz="900" dirty="0">
                <a:solidFill>
                  <a:schemeClr val="tx1"/>
                </a:solidFill>
                <a:latin typeface="宋体" panose="02010600030101010101" pitchFamily="2" charset="-122"/>
                <a:cs typeface="+mn-ea"/>
                <a:sym typeface="Arial" panose="020B0604020202020204" pitchFamily="34" charset="0"/>
              </a:rPr>
              <a:t>ASIC</a:t>
            </a:r>
            <a:r>
              <a:rPr lang="zh-CN" altLang="en-US" sz="900" dirty="0">
                <a:solidFill>
                  <a:schemeClr val="tx1"/>
                </a:solidFill>
                <a:latin typeface="宋体" panose="02010600030101010101" pitchFamily="2" charset="-122"/>
                <a:cs typeface="+mn-ea"/>
                <a:sym typeface="Arial" panose="020B0604020202020204" pitchFamily="34" charset="0"/>
              </a:rPr>
              <a:t>芯片</a:t>
            </a:r>
          </a:p>
        </p:txBody>
      </p:sp>
      <p:sp>
        <p:nvSpPr>
          <p:cNvPr id="29" name="Text Box 24"/>
          <p:cNvSpPr txBox="1">
            <a:spLocks noChangeArrowheads="1"/>
          </p:cNvSpPr>
          <p:nvPr/>
        </p:nvSpPr>
        <p:spPr bwMode="auto">
          <a:xfrm>
            <a:off x="1694935" y="4571415"/>
            <a:ext cx="1017560" cy="320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defTabSz="998538" eaLnBrk="0" hangingPunct="0">
              <a:defRPr sz="2700">
                <a:solidFill>
                  <a:srgbClr val="990000"/>
                </a:solidFill>
                <a:latin typeface="FrutigerNext LT Medium" pitchFamily="34" charset="0"/>
                <a:ea typeface="宋体" pitchFamily="2" charset="-122"/>
              </a:defRPr>
            </a:lvl1pPr>
            <a:lvl2pPr marL="742950" indent="-285750" defTabSz="998538" eaLnBrk="0" hangingPunct="0">
              <a:defRPr sz="2700">
                <a:solidFill>
                  <a:srgbClr val="990000"/>
                </a:solidFill>
                <a:latin typeface="FrutigerNext LT Medium" pitchFamily="34" charset="0"/>
                <a:ea typeface="宋体" pitchFamily="2" charset="-122"/>
              </a:defRPr>
            </a:lvl2pPr>
            <a:lvl3pPr marL="1143000" indent="-228600" defTabSz="998538" eaLnBrk="0" hangingPunct="0">
              <a:defRPr sz="2700">
                <a:solidFill>
                  <a:srgbClr val="990000"/>
                </a:solidFill>
                <a:latin typeface="FrutigerNext LT Medium" pitchFamily="34" charset="0"/>
                <a:ea typeface="宋体" pitchFamily="2" charset="-122"/>
              </a:defRPr>
            </a:lvl3pPr>
            <a:lvl4pPr marL="1600200" indent="-228600" defTabSz="998538" eaLnBrk="0" hangingPunct="0">
              <a:defRPr sz="2700">
                <a:solidFill>
                  <a:srgbClr val="990000"/>
                </a:solidFill>
                <a:latin typeface="FrutigerNext LT Medium" pitchFamily="34" charset="0"/>
                <a:ea typeface="宋体" pitchFamily="2" charset="-122"/>
              </a:defRPr>
            </a:lvl4pPr>
            <a:lvl5pPr marL="2057400" indent="-228600" defTabSz="998538" eaLnBrk="0" hangingPunct="0">
              <a:defRPr sz="2700">
                <a:solidFill>
                  <a:srgbClr val="990000"/>
                </a:solidFill>
                <a:latin typeface="FrutigerNext LT Medium" pitchFamily="34" charset="0"/>
                <a:ea typeface="宋体" pitchFamily="2" charset="-122"/>
              </a:defRPr>
            </a:lvl5pPr>
            <a:lvl6pPr marL="25146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marL="128588" lvl="1" indent="-128588" defTabSz="914088" eaLnBrk="1" hangingPunct="1">
              <a:lnSpc>
                <a:spcPct val="120000"/>
              </a:lnSpc>
              <a:spcBef>
                <a:spcPts val="225"/>
              </a:spcBef>
              <a:buSzPct val="60000"/>
              <a:buFont typeface="Wingdings" panose="05000000000000000000" pitchFamily="2" charset="2"/>
              <a:buChar char="l"/>
              <a:defRPr/>
            </a:pPr>
            <a:r>
              <a:rPr lang="zh-CN" altLang="en-US" sz="900" dirty="0">
                <a:solidFill>
                  <a:schemeClr val="tx1"/>
                </a:solidFill>
                <a:latin typeface="宋体" panose="02010600030101010101" pitchFamily="2" charset="-122"/>
                <a:cs typeface="+mn-ea"/>
                <a:sym typeface="Arial" panose="020B0604020202020204" pitchFamily="34" charset="0"/>
              </a:rPr>
              <a:t>第一颗基于</a:t>
            </a:r>
            <a:r>
              <a:rPr lang="en-US" altLang="zh-CN" sz="900" dirty="0">
                <a:solidFill>
                  <a:schemeClr val="tx1"/>
                </a:solidFill>
                <a:latin typeface="宋体" panose="02010600030101010101" pitchFamily="2" charset="-122"/>
                <a:cs typeface="+mn-ea"/>
                <a:sym typeface="Arial" panose="020B0604020202020204" pitchFamily="34" charset="0"/>
              </a:rPr>
              <a:t>ARM</a:t>
            </a:r>
            <a:r>
              <a:rPr lang="zh-CN" altLang="en-US" sz="900" dirty="0">
                <a:solidFill>
                  <a:schemeClr val="tx1"/>
                </a:solidFill>
                <a:latin typeface="宋体" panose="02010600030101010101" pitchFamily="2" charset="-122"/>
                <a:cs typeface="+mn-ea"/>
                <a:sym typeface="Arial" panose="020B0604020202020204" pitchFamily="34" charset="0"/>
              </a:rPr>
              <a:t>的无线基站芯片</a:t>
            </a:r>
          </a:p>
        </p:txBody>
      </p:sp>
      <p:sp>
        <p:nvSpPr>
          <p:cNvPr id="30" name="Text Box 24"/>
          <p:cNvSpPr txBox="1">
            <a:spLocks noChangeArrowheads="1"/>
          </p:cNvSpPr>
          <p:nvPr/>
        </p:nvSpPr>
        <p:spPr bwMode="auto">
          <a:xfrm>
            <a:off x="3166896" y="4367080"/>
            <a:ext cx="999017" cy="320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defTabSz="998538" eaLnBrk="0" hangingPunct="0">
              <a:defRPr sz="2700">
                <a:solidFill>
                  <a:srgbClr val="990000"/>
                </a:solidFill>
                <a:latin typeface="FrutigerNext LT Medium" pitchFamily="34" charset="0"/>
                <a:ea typeface="宋体" pitchFamily="2" charset="-122"/>
              </a:defRPr>
            </a:lvl1pPr>
            <a:lvl2pPr marL="742950" indent="-285750" defTabSz="998538" eaLnBrk="0" hangingPunct="0">
              <a:defRPr sz="2700">
                <a:solidFill>
                  <a:srgbClr val="990000"/>
                </a:solidFill>
                <a:latin typeface="FrutigerNext LT Medium" pitchFamily="34" charset="0"/>
                <a:ea typeface="宋体" pitchFamily="2" charset="-122"/>
              </a:defRPr>
            </a:lvl2pPr>
            <a:lvl3pPr marL="1143000" indent="-228600" defTabSz="998538" eaLnBrk="0" hangingPunct="0">
              <a:defRPr sz="2700">
                <a:solidFill>
                  <a:srgbClr val="990000"/>
                </a:solidFill>
                <a:latin typeface="FrutigerNext LT Medium" pitchFamily="34" charset="0"/>
                <a:ea typeface="宋体" pitchFamily="2" charset="-122"/>
              </a:defRPr>
            </a:lvl3pPr>
            <a:lvl4pPr marL="1600200" indent="-228600" defTabSz="998538" eaLnBrk="0" hangingPunct="0">
              <a:defRPr sz="2700">
                <a:solidFill>
                  <a:srgbClr val="990000"/>
                </a:solidFill>
                <a:latin typeface="FrutigerNext LT Medium" pitchFamily="34" charset="0"/>
                <a:ea typeface="宋体" pitchFamily="2" charset="-122"/>
              </a:defRPr>
            </a:lvl4pPr>
            <a:lvl5pPr marL="2057400" indent="-228600" defTabSz="998538" eaLnBrk="0" hangingPunct="0">
              <a:defRPr sz="2700">
                <a:solidFill>
                  <a:srgbClr val="990000"/>
                </a:solidFill>
                <a:latin typeface="FrutigerNext LT Medium" pitchFamily="34" charset="0"/>
                <a:ea typeface="宋体" pitchFamily="2" charset="-122"/>
              </a:defRPr>
            </a:lvl5pPr>
            <a:lvl6pPr marL="25146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marL="128588" lvl="1" indent="-128588" defTabSz="914088" eaLnBrk="1" hangingPunct="1">
              <a:lnSpc>
                <a:spcPct val="120000"/>
              </a:lnSpc>
              <a:spcBef>
                <a:spcPts val="225"/>
              </a:spcBef>
              <a:buSzPct val="60000"/>
              <a:buFont typeface="Wingdings" panose="05000000000000000000" pitchFamily="2" charset="2"/>
              <a:buChar char="l"/>
              <a:defRPr/>
            </a:pPr>
            <a:r>
              <a:rPr lang="zh-CN" altLang="en-US" sz="900" dirty="0">
                <a:solidFill>
                  <a:schemeClr val="tx1"/>
                </a:solidFill>
                <a:latin typeface="宋体" panose="02010600030101010101" pitchFamily="2" charset="-122"/>
                <a:cs typeface="+mn-ea"/>
                <a:sym typeface="Arial" panose="020B0604020202020204" pitchFamily="34" charset="0"/>
              </a:rPr>
              <a:t>第一颗基于</a:t>
            </a:r>
            <a:r>
              <a:rPr lang="en-US" altLang="zh-CN" sz="900" dirty="0">
                <a:solidFill>
                  <a:schemeClr val="tx1"/>
                </a:solidFill>
                <a:latin typeface="宋体" panose="02010600030101010101" pitchFamily="2" charset="-122"/>
                <a:cs typeface="+mn-ea"/>
                <a:sym typeface="Arial" panose="020B0604020202020204" pitchFamily="34" charset="0"/>
              </a:rPr>
              <a:t>ARM</a:t>
            </a:r>
            <a:r>
              <a:rPr lang="zh-CN" altLang="en-US" sz="900" dirty="0">
                <a:solidFill>
                  <a:schemeClr val="tx1"/>
                </a:solidFill>
                <a:latin typeface="宋体" panose="02010600030101010101" pitchFamily="2" charset="-122"/>
                <a:cs typeface="+mn-ea"/>
                <a:sym typeface="Arial" panose="020B0604020202020204" pitchFamily="34" charset="0"/>
              </a:rPr>
              <a:t>的移动端处理器</a:t>
            </a:r>
            <a:endParaRPr lang="en-US" altLang="zh-CN" sz="900" dirty="0">
              <a:solidFill>
                <a:schemeClr val="tx1"/>
              </a:solidFill>
              <a:latin typeface="宋体" panose="02010600030101010101" pitchFamily="2" charset="-122"/>
              <a:cs typeface="+mn-ea"/>
              <a:sym typeface="Arial" panose="020B0604020202020204" pitchFamily="34" charset="0"/>
            </a:endParaRPr>
          </a:p>
        </p:txBody>
      </p:sp>
      <p:sp>
        <p:nvSpPr>
          <p:cNvPr id="31" name="Text Box 24"/>
          <p:cNvSpPr txBox="1">
            <a:spLocks noChangeArrowheads="1"/>
          </p:cNvSpPr>
          <p:nvPr/>
        </p:nvSpPr>
        <p:spPr bwMode="auto">
          <a:xfrm>
            <a:off x="4572000" y="3983015"/>
            <a:ext cx="966931" cy="320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defTabSz="998538" eaLnBrk="0" hangingPunct="0">
              <a:defRPr sz="2700">
                <a:solidFill>
                  <a:srgbClr val="990000"/>
                </a:solidFill>
                <a:latin typeface="FrutigerNext LT Medium" pitchFamily="34" charset="0"/>
                <a:ea typeface="宋体" pitchFamily="2" charset="-122"/>
              </a:defRPr>
            </a:lvl1pPr>
            <a:lvl2pPr marL="742950" indent="-285750" defTabSz="998538" eaLnBrk="0" hangingPunct="0">
              <a:defRPr sz="2700">
                <a:solidFill>
                  <a:srgbClr val="990000"/>
                </a:solidFill>
                <a:latin typeface="FrutigerNext LT Medium" pitchFamily="34" charset="0"/>
                <a:ea typeface="宋体" pitchFamily="2" charset="-122"/>
              </a:defRPr>
            </a:lvl2pPr>
            <a:lvl3pPr marL="1143000" indent="-228600" defTabSz="998538" eaLnBrk="0" hangingPunct="0">
              <a:defRPr sz="2700">
                <a:solidFill>
                  <a:srgbClr val="990000"/>
                </a:solidFill>
                <a:latin typeface="FrutigerNext LT Medium" pitchFamily="34" charset="0"/>
                <a:ea typeface="宋体" pitchFamily="2" charset="-122"/>
              </a:defRPr>
            </a:lvl3pPr>
            <a:lvl4pPr marL="1600200" indent="-228600" defTabSz="998538" eaLnBrk="0" hangingPunct="0">
              <a:defRPr sz="2700">
                <a:solidFill>
                  <a:srgbClr val="990000"/>
                </a:solidFill>
                <a:latin typeface="FrutigerNext LT Medium" pitchFamily="34" charset="0"/>
                <a:ea typeface="宋体" pitchFamily="2" charset="-122"/>
              </a:defRPr>
            </a:lvl4pPr>
            <a:lvl5pPr marL="2057400" indent="-228600" defTabSz="998538" eaLnBrk="0" hangingPunct="0">
              <a:defRPr sz="2700">
                <a:solidFill>
                  <a:srgbClr val="990000"/>
                </a:solidFill>
                <a:latin typeface="FrutigerNext LT Medium" pitchFamily="34" charset="0"/>
                <a:ea typeface="宋体" pitchFamily="2" charset="-122"/>
              </a:defRPr>
            </a:lvl5pPr>
            <a:lvl6pPr marL="25146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marL="128588" lvl="1" indent="-128588" defTabSz="914088" eaLnBrk="1" hangingPunct="1">
              <a:lnSpc>
                <a:spcPct val="120000"/>
              </a:lnSpc>
              <a:spcBef>
                <a:spcPts val="225"/>
              </a:spcBef>
              <a:buSzPct val="60000"/>
              <a:buFont typeface="Wingdings" panose="05000000000000000000" pitchFamily="2" charset="2"/>
              <a:buChar char="l"/>
              <a:defRPr/>
            </a:pPr>
            <a:r>
              <a:rPr lang="zh-CN" altLang="en-US" sz="900" dirty="0">
                <a:solidFill>
                  <a:schemeClr val="tx1"/>
                </a:solidFill>
                <a:latin typeface="宋体" panose="02010600030101010101" pitchFamily="2" charset="-122"/>
                <a:cs typeface="+mn-ea"/>
                <a:sym typeface="Arial" panose="020B0604020202020204" pitchFamily="34" charset="0"/>
              </a:rPr>
              <a:t>第一颗基于</a:t>
            </a:r>
            <a:r>
              <a:rPr lang="en-US" altLang="zh-CN" sz="900" dirty="0">
                <a:solidFill>
                  <a:schemeClr val="tx1"/>
                </a:solidFill>
                <a:latin typeface="宋体" panose="02010600030101010101" pitchFamily="2" charset="-122"/>
                <a:cs typeface="+mn-ea"/>
                <a:sym typeface="Arial" panose="020B0604020202020204" pitchFamily="34" charset="0"/>
              </a:rPr>
              <a:t>ARM</a:t>
            </a:r>
            <a:r>
              <a:rPr lang="zh-CN" altLang="en-US" sz="900" dirty="0">
                <a:solidFill>
                  <a:schemeClr val="tx1"/>
                </a:solidFill>
                <a:latin typeface="宋体" panose="02010600030101010101" pitchFamily="2" charset="-122"/>
                <a:cs typeface="+mn-ea"/>
                <a:sym typeface="Arial" panose="020B0604020202020204" pitchFamily="34" charset="0"/>
              </a:rPr>
              <a:t>的</a:t>
            </a:r>
            <a:r>
              <a:rPr lang="en-US" altLang="zh-CN" sz="900" dirty="0">
                <a:solidFill>
                  <a:schemeClr val="tx1"/>
                </a:solidFill>
                <a:latin typeface="宋体" panose="02010600030101010101" pitchFamily="2" charset="-122"/>
                <a:cs typeface="+mn-ea"/>
                <a:sym typeface="Arial" panose="020B0604020202020204" pitchFamily="34" charset="0"/>
              </a:rPr>
              <a:t>64</a:t>
            </a:r>
            <a:r>
              <a:rPr lang="zh-CN" altLang="en-US" sz="900" dirty="0">
                <a:solidFill>
                  <a:schemeClr val="tx1"/>
                </a:solidFill>
                <a:latin typeface="宋体" panose="02010600030101010101" pitchFamily="2" charset="-122"/>
                <a:cs typeface="+mn-ea"/>
                <a:sym typeface="Arial" panose="020B0604020202020204" pitchFamily="34" charset="0"/>
              </a:rPr>
              <a:t>位处理器</a:t>
            </a:r>
            <a:endParaRPr lang="en-US" altLang="zh-CN" sz="900" dirty="0">
              <a:solidFill>
                <a:schemeClr val="tx1"/>
              </a:solidFill>
              <a:latin typeface="宋体" panose="02010600030101010101" pitchFamily="2" charset="-122"/>
              <a:cs typeface="+mn-ea"/>
              <a:sym typeface="Arial" panose="020B0604020202020204" pitchFamily="34" charset="0"/>
            </a:endParaRPr>
          </a:p>
        </p:txBody>
      </p:sp>
      <p:sp>
        <p:nvSpPr>
          <p:cNvPr id="32" name="Text Box 24"/>
          <p:cNvSpPr txBox="1">
            <a:spLocks noChangeArrowheads="1"/>
          </p:cNvSpPr>
          <p:nvPr/>
        </p:nvSpPr>
        <p:spPr bwMode="auto">
          <a:xfrm>
            <a:off x="5775234" y="3371131"/>
            <a:ext cx="1017776" cy="320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defTabSz="998538" eaLnBrk="0" hangingPunct="0">
              <a:defRPr sz="2700">
                <a:solidFill>
                  <a:srgbClr val="990000"/>
                </a:solidFill>
                <a:latin typeface="FrutigerNext LT Medium" pitchFamily="34" charset="0"/>
                <a:ea typeface="宋体" pitchFamily="2" charset="-122"/>
              </a:defRPr>
            </a:lvl1pPr>
            <a:lvl2pPr marL="742950" indent="-285750" defTabSz="998538" eaLnBrk="0" hangingPunct="0">
              <a:defRPr sz="2700">
                <a:solidFill>
                  <a:srgbClr val="990000"/>
                </a:solidFill>
                <a:latin typeface="FrutigerNext LT Medium" pitchFamily="34" charset="0"/>
                <a:ea typeface="宋体" pitchFamily="2" charset="-122"/>
              </a:defRPr>
            </a:lvl2pPr>
            <a:lvl3pPr marL="1143000" indent="-228600" defTabSz="998538" eaLnBrk="0" hangingPunct="0">
              <a:defRPr sz="2700">
                <a:solidFill>
                  <a:srgbClr val="990000"/>
                </a:solidFill>
                <a:latin typeface="FrutigerNext LT Medium" pitchFamily="34" charset="0"/>
                <a:ea typeface="宋体" pitchFamily="2" charset="-122"/>
              </a:defRPr>
            </a:lvl3pPr>
            <a:lvl4pPr marL="1600200" indent="-228600" defTabSz="998538" eaLnBrk="0" hangingPunct="0">
              <a:defRPr sz="2700">
                <a:solidFill>
                  <a:srgbClr val="990000"/>
                </a:solidFill>
                <a:latin typeface="FrutigerNext LT Medium" pitchFamily="34" charset="0"/>
                <a:ea typeface="宋体" pitchFamily="2" charset="-122"/>
              </a:defRPr>
            </a:lvl4pPr>
            <a:lvl5pPr marL="2057400" indent="-228600" defTabSz="998538" eaLnBrk="0" hangingPunct="0">
              <a:defRPr sz="2700">
                <a:solidFill>
                  <a:srgbClr val="990000"/>
                </a:solidFill>
                <a:latin typeface="FrutigerNext LT Medium" pitchFamily="34" charset="0"/>
                <a:ea typeface="宋体" pitchFamily="2" charset="-122"/>
              </a:defRPr>
            </a:lvl5pPr>
            <a:lvl6pPr marL="25146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marL="128588" lvl="1" indent="-128588" defTabSz="914088" eaLnBrk="1" hangingPunct="1">
              <a:lnSpc>
                <a:spcPct val="120000"/>
              </a:lnSpc>
              <a:spcBef>
                <a:spcPts val="225"/>
              </a:spcBef>
              <a:buSzPct val="60000"/>
              <a:buFont typeface="Wingdings" panose="05000000000000000000" pitchFamily="2" charset="2"/>
              <a:buChar char="l"/>
              <a:defRPr/>
            </a:pPr>
            <a:r>
              <a:rPr lang="zh-CN" altLang="en-US" sz="900" dirty="0">
                <a:solidFill>
                  <a:schemeClr val="tx1"/>
                </a:solidFill>
                <a:latin typeface="宋体" panose="02010600030101010101" pitchFamily="2" charset="-122"/>
                <a:cs typeface="+mn-ea"/>
                <a:sym typeface="Arial" panose="020B0604020202020204" pitchFamily="34" charset="0"/>
              </a:rPr>
              <a:t>业界第一颗支持多路</a:t>
            </a:r>
            <a:r>
              <a:rPr lang="en-US" altLang="zh-CN" sz="900" dirty="0">
                <a:solidFill>
                  <a:schemeClr val="tx1"/>
                </a:solidFill>
                <a:latin typeface="宋体" panose="02010600030101010101" pitchFamily="2" charset="-122"/>
                <a:cs typeface="+mn-ea"/>
                <a:sym typeface="Arial" panose="020B0604020202020204" pitchFamily="34" charset="0"/>
              </a:rPr>
              <a:t>ARM </a:t>
            </a:r>
            <a:r>
              <a:rPr lang="zh-CN" altLang="en-US" sz="900" dirty="0">
                <a:solidFill>
                  <a:schemeClr val="tx1"/>
                </a:solidFill>
                <a:latin typeface="宋体" panose="02010600030101010101" pitchFamily="2" charset="-122"/>
                <a:cs typeface="+mn-ea"/>
                <a:sym typeface="Arial" panose="020B0604020202020204" pitchFamily="34" charset="0"/>
              </a:rPr>
              <a:t>处理器</a:t>
            </a:r>
            <a:endParaRPr lang="en-US" altLang="zh-CN" sz="900" dirty="0">
              <a:solidFill>
                <a:schemeClr val="tx1"/>
              </a:solidFill>
              <a:latin typeface="宋体" panose="02010600030101010101" pitchFamily="2" charset="-122"/>
              <a:cs typeface="+mn-ea"/>
              <a:sym typeface="Arial" panose="020B0604020202020204" pitchFamily="34" charset="0"/>
            </a:endParaRPr>
          </a:p>
        </p:txBody>
      </p:sp>
      <p:sp>
        <p:nvSpPr>
          <p:cNvPr id="33" name="Text Box 24"/>
          <p:cNvSpPr txBox="1">
            <a:spLocks noChangeArrowheads="1"/>
          </p:cNvSpPr>
          <p:nvPr/>
        </p:nvSpPr>
        <p:spPr bwMode="auto">
          <a:xfrm>
            <a:off x="7408062" y="2339664"/>
            <a:ext cx="970535" cy="320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defTabSz="998538" eaLnBrk="0" hangingPunct="0">
              <a:defRPr sz="2700">
                <a:solidFill>
                  <a:srgbClr val="990000"/>
                </a:solidFill>
                <a:latin typeface="FrutigerNext LT Medium" pitchFamily="34" charset="0"/>
                <a:ea typeface="宋体" pitchFamily="2" charset="-122"/>
              </a:defRPr>
            </a:lvl1pPr>
            <a:lvl2pPr marL="742950" indent="-285750" defTabSz="998538" eaLnBrk="0" hangingPunct="0">
              <a:defRPr sz="2700">
                <a:solidFill>
                  <a:srgbClr val="990000"/>
                </a:solidFill>
                <a:latin typeface="FrutigerNext LT Medium" pitchFamily="34" charset="0"/>
                <a:ea typeface="宋体" pitchFamily="2" charset="-122"/>
              </a:defRPr>
            </a:lvl2pPr>
            <a:lvl3pPr marL="1143000" indent="-228600" defTabSz="998538" eaLnBrk="0" hangingPunct="0">
              <a:defRPr sz="2700">
                <a:solidFill>
                  <a:srgbClr val="990000"/>
                </a:solidFill>
                <a:latin typeface="FrutigerNext LT Medium" pitchFamily="34" charset="0"/>
                <a:ea typeface="宋体" pitchFamily="2" charset="-122"/>
              </a:defRPr>
            </a:lvl3pPr>
            <a:lvl4pPr marL="1600200" indent="-228600" defTabSz="998538" eaLnBrk="0" hangingPunct="0">
              <a:defRPr sz="2700">
                <a:solidFill>
                  <a:srgbClr val="990000"/>
                </a:solidFill>
                <a:latin typeface="FrutigerNext LT Medium" pitchFamily="34" charset="0"/>
                <a:ea typeface="宋体" pitchFamily="2" charset="-122"/>
              </a:defRPr>
            </a:lvl4pPr>
            <a:lvl5pPr marL="2057400" indent="-228600" defTabSz="998538" eaLnBrk="0" hangingPunct="0">
              <a:defRPr sz="2700">
                <a:solidFill>
                  <a:srgbClr val="990000"/>
                </a:solidFill>
                <a:latin typeface="FrutigerNext LT Medium" pitchFamily="34" charset="0"/>
                <a:ea typeface="宋体" pitchFamily="2" charset="-122"/>
              </a:defRPr>
            </a:lvl5pPr>
            <a:lvl6pPr marL="25146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marL="128588" lvl="1" indent="-128588" defTabSz="914088" eaLnBrk="1" hangingPunct="1">
              <a:lnSpc>
                <a:spcPct val="120000"/>
              </a:lnSpc>
              <a:spcBef>
                <a:spcPts val="225"/>
              </a:spcBef>
              <a:buSzPct val="60000"/>
              <a:buFont typeface="Wingdings" panose="05000000000000000000" pitchFamily="2" charset="2"/>
              <a:buChar char="l"/>
              <a:defRPr/>
            </a:pPr>
            <a:r>
              <a:rPr lang="zh-CN" altLang="en-US" sz="900" dirty="0">
                <a:solidFill>
                  <a:schemeClr val="tx1"/>
                </a:solidFill>
                <a:latin typeface="宋体" panose="02010600030101010101" pitchFamily="2" charset="-122"/>
                <a:cs typeface="+mn-ea"/>
                <a:sym typeface="Arial" panose="020B0604020202020204" pitchFamily="34" charset="0"/>
              </a:rPr>
              <a:t>业界第一颗</a:t>
            </a:r>
            <a:r>
              <a:rPr lang="en-US" altLang="zh-CN" sz="900" dirty="0">
                <a:solidFill>
                  <a:schemeClr val="tx1"/>
                </a:solidFill>
                <a:latin typeface="宋体" panose="02010600030101010101" pitchFamily="2" charset="-122"/>
                <a:cs typeface="+mn-ea"/>
                <a:sym typeface="Arial" panose="020B0604020202020204" pitchFamily="34" charset="0"/>
              </a:rPr>
              <a:t>7nm</a:t>
            </a:r>
            <a:r>
              <a:rPr lang="zh-CN" altLang="en-US" sz="900" dirty="0">
                <a:solidFill>
                  <a:schemeClr val="tx1"/>
                </a:solidFill>
                <a:latin typeface="宋体" panose="02010600030101010101" pitchFamily="2" charset="-122"/>
                <a:cs typeface="+mn-ea"/>
                <a:sym typeface="Arial" panose="020B0604020202020204" pitchFamily="34" charset="0"/>
              </a:rPr>
              <a:t>数据中心处理器</a:t>
            </a:r>
            <a:endParaRPr lang="en-US" altLang="zh-CN" sz="900" dirty="0">
              <a:solidFill>
                <a:schemeClr val="tx1"/>
              </a:solidFill>
              <a:latin typeface="宋体" panose="02010600030101010101" pitchFamily="2" charset="-122"/>
              <a:cs typeface="+mn-ea"/>
              <a:sym typeface="Arial" panose="020B0604020202020204" pitchFamily="34" charset="0"/>
            </a:endParaRPr>
          </a:p>
        </p:txBody>
      </p:sp>
      <p:sp>
        <p:nvSpPr>
          <p:cNvPr id="34" name="Hi1380"/>
          <p:cNvSpPr txBox="1"/>
          <p:nvPr/>
        </p:nvSpPr>
        <p:spPr>
          <a:xfrm>
            <a:off x="3161664" y="4073858"/>
            <a:ext cx="1225930" cy="348290"/>
          </a:xfrm>
          <a:prstGeom prst="rect">
            <a:avLst/>
          </a:prstGeom>
          <a:ln w="12700">
            <a:miter lim="400000"/>
          </a:ln>
        </p:spPr>
        <p:txBody>
          <a:bodyPr wrap="square" lIns="53557" tIns="53557" rIns="53557" bIns="53557" anchor="ctr">
            <a:spAutoFit/>
          </a:bodyPr>
          <a:lstStyle/>
          <a:p>
            <a:pPr lvl="1" defTabSz="342763">
              <a:lnSpc>
                <a:spcPct val="120000"/>
              </a:lnSpc>
              <a:defRPr sz="3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en-US" sz="1499" dirty="0">
                <a:latin typeface="宋体" panose="02010600030101010101" pitchFamily="2" charset="-122"/>
                <a:cs typeface="Arial" panose="020B0604020202020204" pitchFamily="34" charset="0"/>
              </a:rPr>
              <a:t>K3</a:t>
            </a:r>
          </a:p>
        </p:txBody>
      </p:sp>
      <p:sp>
        <p:nvSpPr>
          <p:cNvPr id="35" name="Hi1380"/>
          <p:cNvSpPr txBox="1"/>
          <p:nvPr/>
        </p:nvSpPr>
        <p:spPr>
          <a:xfrm>
            <a:off x="4286541" y="3707399"/>
            <a:ext cx="1225930" cy="348290"/>
          </a:xfrm>
          <a:prstGeom prst="rect">
            <a:avLst/>
          </a:prstGeom>
          <a:ln w="12700">
            <a:miter lim="400000"/>
          </a:ln>
        </p:spPr>
        <p:txBody>
          <a:bodyPr wrap="square" lIns="53557" tIns="53557" rIns="53557" bIns="53557" anchor="ctr">
            <a:spAutoFit/>
          </a:bodyPr>
          <a:lstStyle/>
          <a:p>
            <a:pPr lvl="1" defTabSz="342763">
              <a:lnSpc>
                <a:spcPct val="120000"/>
              </a:lnSpc>
              <a:defRPr sz="3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en-US" altLang="zh-CN" sz="1499" dirty="0">
                <a:latin typeface="宋体" panose="02010600030101010101" pitchFamily="2" charset="-122"/>
                <a:cs typeface="Arial" panose="020B0604020202020204" pitchFamily="34" charset="0"/>
              </a:rPr>
              <a:t>Hi1612</a:t>
            </a:r>
            <a:endParaRPr lang="en-US" sz="1499" dirty="0">
              <a:latin typeface="宋体" panose="02010600030101010101" pitchFamily="2" charset="-122"/>
              <a:cs typeface="Arial" panose="020B0604020202020204" pitchFamily="34" charset="0"/>
            </a:endParaRPr>
          </a:p>
        </p:txBody>
      </p:sp>
      <p:sp>
        <p:nvSpPr>
          <p:cNvPr id="37" name="Hi1380"/>
          <p:cNvSpPr txBox="1"/>
          <p:nvPr/>
        </p:nvSpPr>
        <p:spPr>
          <a:xfrm>
            <a:off x="7169718" y="2042636"/>
            <a:ext cx="1537534" cy="365475"/>
          </a:xfrm>
          <a:prstGeom prst="rect">
            <a:avLst/>
          </a:prstGeom>
          <a:ln w="12700">
            <a:miter lim="400000"/>
          </a:ln>
        </p:spPr>
        <p:txBody>
          <a:bodyPr wrap="square" lIns="53557" tIns="53557" rIns="53557" bIns="53557" anchor="ctr">
            <a:spAutoFit/>
          </a:bodyPr>
          <a:lstStyle/>
          <a:p>
            <a:pPr lvl="1" defTabSz="342763">
              <a:lnSpc>
                <a:spcPct val="120000"/>
              </a:lnSpc>
              <a:defRPr sz="3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zh-CN" altLang="en-US" sz="1499" dirty="0">
                <a:latin typeface="宋体" panose="02010600030101010101" pitchFamily="2" charset="-122"/>
                <a:cs typeface="Arial" panose="020B0604020202020204" pitchFamily="34" charset="0"/>
              </a:rPr>
              <a:t>鲲鹏</a:t>
            </a:r>
            <a:r>
              <a:rPr lang="en-US" altLang="zh-CN" sz="1499" dirty="0">
                <a:latin typeface="宋体" panose="02010600030101010101" pitchFamily="2" charset="-122"/>
                <a:cs typeface="Arial" panose="020B0604020202020204" pitchFamily="34" charset="0"/>
              </a:rPr>
              <a:t>920</a:t>
            </a:r>
            <a:endParaRPr lang="en-US" sz="1499" dirty="0">
              <a:latin typeface="宋体" panose="02010600030101010101" pitchFamily="2" charset="-122"/>
              <a:cs typeface="Arial" panose="020B0604020202020204" pitchFamily="34" charset="0"/>
            </a:endParaRPr>
          </a:p>
        </p:txBody>
      </p:sp>
      <p:pic>
        <p:nvPicPr>
          <p:cNvPr id="39" name="图片 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59230" y="3429001"/>
            <a:ext cx="302376" cy="301400"/>
          </a:xfrm>
          <a:prstGeom prst="rect">
            <a:avLst/>
          </a:prstGeom>
        </p:spPr>
      </p:pic>
      <p:pic>
        <p:nvPicPr>
          <p:cNvPr id="42" name="图片 41"/>
          <p:cNvPicPr>
            <a:picLocks noChangeAspect="1"/>
          </p:cNvPicPr>
          <p:nvPr/>
        </p:nvPicPr>
        <p:blipFill rotWithShape="1">
          <a:blip r:embed="rId3" cstate="print">
            <a:extLst>
              <a:ext uri="{28A0092B-C50C-407E-A947-70E740481C1C}">
                <a14:useLocalDpi xmlns:a14="http://schemas.microsoft.com/office/drawing/2010/main" val="0"/>
              </a:ext>
            </a:extLst>
          </a:blip>
          <a:srcRect l="-3688" t="2778" r="53742" b="64584"/>
          <a:stretch/>
        </p:blipFill>
        <p:spPr>
          <a:xfrm>
            <a:off x="3465675" y="3742013"/>
            <a:ext cx="385612" cy="352602"/>
          </a:xfrm>
          <a:prstGeom prst="rect">
            <a:avLst/>
          </a:prstGeom>
        </p:spPr>
      </p:pic>
      <p:sp>
        <p:nvSpPr>
          <p:cNvPr id="48" name="文本框 47"/>
          <p:cNvSpPr txBox="1"/>
          <p:nvPr/>
        </p:nvSpPr>
        <p:spPr>
          <a:xfrm>
            <a:off x="4408012" y="1779760"/>
            <a:ext cx="1887449" cy="374846"/>
          </a:xfrm>
          <a:prstGeom prst="rect">
            <a:avLst/>
          </a:prstGeom>
          <a:noFill/>
        </p:spPr>
        <p:txBody>
          <a:bodyPr wrap="square" rtlCol="0">
            <a:spAutoFit/>
          </a:bodyPr>
          <a:lstStyle/>
          <a:p>
            <a:pPr>
              <a:lnSpc>
                <a:spcPts val="2579"/>
              </a:lnSpc>
            </a:pPr>
            <a:r>
              <a:rPr lang="zh-CN" altLang="en-US" sz="1499" b="1" dirty="0">
                <a:latin typeface="宋体" panose="02010600030101010101" pitchFamily="2" charset="-122"/>
                <a:sym typeface="Arial" panose="020B0604020202020204" pitchFamily="34" charset="0"/>
              </a:rPr>
              <a:t>开放生态</a:t>
            </a:r>
            <a:endParaRPr lang="en-US" altLang="zh-CN" sz="1499" b="1" dirty="0">
              <a:latin typeface="宋体" panose="02010600030101010101" pitchFamily="2" charset="-122"/>
              <a:sym typeface="Arial" panose="020B0604020202020204" pitchFamily="34" charset="0"/>
            </a:endParaRPr>
          </a:p>
        </p:txBody>
      </p:sp>
      <p:sp>
        <p:nvSpPr>
          <p:cNvPr id="49" name="文本框 48"/>
          <p:cNvSpPr txBox="1"/>
          <p:nvPr/>
        </p:nvSpPr>
        <p:spPr>
          <a:xfrm>
            <a:off x="4421104" y="2303699"/>
            <a:ext cx="1861265" cy="987771"/>
          </a:xfrm>
          <a:prstGeom prst="rect">
            <a:avLst/>
          </a:prstGeom>
          <a:noFill/>
        </p:spPr>
        <p:txBody>
          <a:bodyPr wrap="square" rtlCol="0">
            <a:spAutoFit/>
          </a:bodyPr>
          <a:lstStyle/>
          <a:p>
            <a:pPr>
              <a:lnSpc>
                <a:spcPts val="1799"/>
              </a:lnSpc>
            </a:pPr>
            <a:r>
              <a:rPr lang="zh-CN" altLang="en-US" sz="900" dirty="0">
                <a:latin typeface="宋体" panose="02010600030101010101" pitchFamily="2" charset="-122"/>
                <a:cs typeface="Arial" panose="020B0604020202020204" pitchFamily="34" charset="0"/>
                <a:sym typeface="Arial" panose="020B0604020202020204" pitchFamily="34" charset="0"/>
              </a:rPr>
              <a:t>开放平台，支持业界主流软硬件；构建鲲鹏生态，与开发者、伙伴和产业组织共同打造智能计算新底座</a:t>
            </a:r>
          </a:p>
        </p:txBody>
      </p:sp>
      <p:cxnSp>
        <p:nvCxnSpPr>
          <p:cNvPr id="50" name="直接连接符 49"/>
          <p:cNvCxnSpPr/>
          <p:nvPr/>
        </p:nvCxnSpPr>
        <p:spPr>
          <a:xfrm>
            <a:off x="4463800" y="2193116"/>
            <a:ext cx="1818569" cy="0"/>
          </a:xfrm>
          <a:prstGeom prst="line">
            <a:avLst/>
          </a:prstGeom>
          <a:ln w="22225">
            <a:solidFill>
              <a:srgbClr val="0B9CE5"/>
            </a:solidFill>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2444575" y="1766720"/>
            <a:ext cx="1887449" cy="374846"/>
          </a:xfrm>
          <a:prstGeom prst="rect">
            <a:avLst/>
          </a:prstGeom>
          <a:noFill/>
        </p:spPr>
        <p:txBody>
          <a:bodyPr wrap="square" rtlCol="0">
            <a:spAutoFit/>
          </a:bodyPr>
          <a:lstStyle/>
          <a:p>
            <a:pPr>
              <a:lnSpc>
                <a:spcPts val="2579"/>
              </a:lnSpc>
            </a:pPr>
            <a:r>
              <a:rPr lang="zh-CN" altLang="en-US" sz="1499" b="1" dirty="0">
                <a:latin typeface="宋体" panose="02010600030101010101" pitchFamily="2" charset="-122"/>
                <a:sym typeface="Arial" panose="020B0604020202020204" pitchFamily="34" charset="0"/>
              </a:rPr>
              <a:t>安全可靠</a:t>
            </a:r>
            <a:endParaRPr lang="en-US" altLang="zh-CN" sz="1499" b="1" dirty="0">
              <a:latin typeface="宋体" panose="02010600030101010101" pitchFamily="2" charset="-122"/>
              <a:sym typeface="Arial" panose="020B0604020202020204" pitchFamily="34" charset="0"/>
            </a:endParaRPr>
          </a:p>
        </p:txBody>
      </p:sp>
      <p:sp>
        <p:nvSpPr>
          <p:cNvPr id="52" name="文本框 51"/>
          <p:cNvSpPr txBox="1"/>
          <p:nvPr/>
        </p:nvSpPr>
        <p:spPr>
          <a:xfrm>
            <a:off x="2435654" y="2303699"/>
            <a:ext cx="1991743" cy="987771"/>
          </a:xfrm>
          <a:prstGeom prst="rect">
            <a:avLst/>
          </a:prstGeom>
          <a:noFill/>
        </p:spPr>
        <p:txBody>
          <a:bodyPr wrap="square" rtlCol="0">
            <a:spAutoFit/>
          </a:bodyPr>
          <a:lstStyle/>
          <a:p>
            <a:pPr>
              <a:lnSpc>
                <a:spcPts val="1799"/>
              </a:lnSpc>
            </a:pPr>
            <a:r>
              <a:rPr lang="zh-CN" altLang="en-US" sz="900" dirty="0">
                <a:latin typeface="宋体" panose="02010600030101010101" pitchFamily="2" charset="-122"/>
                <a:cs typeface="Arial" panose="020B0604020202020204" pitchFamily="34" charset="0"/>
                <a:sym typeface="Arial" panose="020B0604020202020204" pitchFamily="34" charset="0"/>
              </a:rPr>
              <a:t>鲲鹏处理器基于自研内核，</a:t>
            </a:r>
            <a:r>
              <a:rPr lang="en-US" altLang="zh-CN" sz="900" dirty="0">
                <a:latin typeface="宋体" panose="02010600030101010101" pitchFamily="2" charset="-122"/>
                <a:cs typeface="Arial" panose="020B0604020202020204" pitchFamily="34" charset="0"/>
                <a:sym typeface="Arial" panose="020B0604020202020204" pitchFamily="34" charset="0"/>
              </a:rPr>
              <a:t>TaiShan</a:t>
            </a:r>
            <a:r>
              <a:rPr lang="zh-CN" altLang="en-US" sz="900" dirty="0">
                <a:latin typeface="宋体" panose="02010600030101010101" pitchFamily="2" charset="-122"/>
                <a:cs typeface="Arial" panose="020B0604020202020204" pitchFamily="34" charset="0"/>
                <a:sym typeface="Arial" panose="020B0604020202020204" pitchFamily="34" charset="0"/>
              </a:rPr>
              <a:t>服务器计算芯片全自研</a:t>
            </a:r>
            <a:endParaRPr lang="en-US" altLang="zh-CN" sz="900" dirty="0">
              <a:latin typeface="宋体" panose="02010600030101010101" pitchFamily="2" charset="-122"/>
              <a:cs typeface="Arial" panose="020B0604020202020204" pitchFamily="34" charset="0"/>
              <a:sym typeface="Arial" panose="020B0604020202020204" pitchFamily="34" charset="0"/>
            </a:endParaRPr>
          </a:p>
          <a:p>
            <a:pPr>
              <a:lnSpc>
                <a:spcPts val="1799"/>
              </a:lnSpc>
            </a:pPr>
            <a:r>
              <a:rPr lang="en-US" altLang="zh-CN" sz="900" dirty="0">
                <a:latin typeface="宋体" panose="02010600030101010101" pitchFamily="2" charset="-122"/>
                <a:cs typeface="Arial" panose="020B0604020202020204" pitchFamily="34" charset="0"/>
                <a:sym typeface="Arial" panose="020B0604020202020204" pitchFamily="34" charset="0"/>
              </a:rPr>
              <a:t>17</a:t>
            </a:r>
            <a:r>
              <a:rPr lang="zh-CN" altLang="en-US" sz="900" dirty="0">
                <a:latin typeface="宋体" panose="02010600030101010101" pitchFamily="2" charset="-122"/>
                <a:cs typeface="Arial" panose="020B0604020202020204" pitchFamily="34" charset="0"/>
                <a:sym typeface="Arial" panose="020B0604020202020204" pitchFamily="34" charset="0"/>
              </a:rPr>
              <a:t>年计算创新铸就稳如泰山的高品质</a:t>
            </a:r>
          </a:p>
        </p:txBody>
      </p:sp>
      <p:cxnSp>
        <p:nvCxnSpPr>
          <p:cNvPr id="53" name="直接连接符 52"/>
          <p:cNvCxnSpPr/>
          <p:nvPr/>
        </p:nvCxnSpPr>
        <p:spPr>
          <a:xfrm>
            <a:off x="2503369" y="2201387"/>
            <a:ext cx="1818569" cy="0"/>
          </a:xfrm>
          <a:prstGeom prst="line">
            <a:avLst/>
          </a:prstGeom>
          <a:ln w="22225">
            <a:solidFill>
              <a:srgbClr val="0B9CE5"/>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526806" y="1779760"/>
            <a:ext cx="1887449" cy="374846"/>
          </a:xfrm>
          <a:prstGeom prst="rect">
            <a:avLst/>
          </a:prstGeom>
          <a:noFill/>
        </p:spPr>
        <p:txBody>
          <a:bodyPr wrap="square" rtlCol="0">
            <a:spAutoFit/>
          </a:bodyPr>
          <a:lstStyle/>
          <a:p>
            <a:pPr>
              <a:lnSpc>
                <a:spcPts val="2579"/>
              </a:lnSpc>
            </a:pPr>
            <a:r>
              <a:rPr lang="zh-CN" altLang="en-US" sz="1499" b="1" dirty="0">
                <a:latin typeface="宋体" panose="02010600030101010101" pitchFamily="2" charset="-122"/>
                <a:sym typeface="Arial" panose="020B0604020202020204" pitchFamily="34" charset="0"/>
              </a:rPr>
              <a:t>高效能计算</a:t>
            </a:r>
            <a:endParaRPr lang="en-US" altLang="zh-CN" sz="1499" b="1" dirty="0">
              <a:latin typeface="宋体" panose="02010600030101010101" pitchFamily="2" charset="-122"/>
              <a:sym typeface="Arial" panose="020B0604020202020204" pitchFamily="34" charset="0"/>
            </a:endParaRPr>
          </a:p>
        </p:txBody>
      </p:sp>
      <p:sp>
        <p:nvSpPr>
          <p:cNvPr id="55" name="文本框 54"/>
          <p:cNvSpPr txBox="1"/>
          <p:nvPr/>
        </p:nvSpPr>
        <p:spPr>
          <a:xfrm>
            <a:off x="528224" y="2290830"/>
            <a:ext cx="1863236" cy="756938"/>
          </a:xfrm>
          <a:prstGeom prst="rect">
            <a:avLst/>
          </a:prstGeom>
          <a:noFill/>
        </p:spPr>
        <p:txBody>
          <a:bodyPr wrap="square" rtlCol="0">
            <a:spAutoFit/>
          </a:bodyPr>
          <a:lstStyle/>
          <a:p>
            <a:pPr>
              <a:lnSpc>
                <a:spcPts val="1799"/>
              </a:lnSpc>
            </a:pPr>
            <a:r>
              <a:rPr lang="zh-CN" altLang="en-US" sz="900" dirty="0">
                <a:latin typeface="宋体" panose="02010600030101010101" pitchFamily="2" charset="-122"/>
                <a:cs typeface="Arial" panose="020B0604020202020204" pitchFamily="34" charset="0"/>
                <a:sym typeface="Arial" panose="020B0604020202020204" pitchFamily="34" charset="0"/>
              </a:rPr>
              <a:t>提供兼容</a:t>
            </a:r>
            <a:r>
              <a:rPr lang="en-US" altLang="zh-CN" sz="900" dirty="0">
                <a:latin typeface="宋体" panose="02010600030101010101" pitchFamily="2" charset="-122"/>
                <a:cs typeface="Arial" panose="020B0604020202020204" pitchFamily="34" charset="0"/>
                <a:sym typeface="Arial" panose="020B0604020202020204" pitchFamily="34" charset="0"/>
              </a:rPr>
              <a:t>ARM</a:t>
            </a:r>
            <a:r>
              <a:rPr lang="zh-CN" altLang="en-US" sz="900" dirty="0">
                <a:latin typeface="宋体" panose="02010600030101010101" pitchFamily="2" charset="-122"/>
                <a:cs typeface="Arial" panose="020B0604020202020204" pitchFamily="34" charset="0"/>
                <a:sym typeface="Arial" panose="020B0604020202020204" pitchFamily="34" charset="0"/>
              </a:rPr>
              <a:t>架构的高性能鲲鹏处理器、</a:t>
            </a:r>
            <a:r>
              <a:rPr lang="en-US" altLang="zh-CN" sz="900" dirty="0">
                <a:latin typeface="宋体" panose="02010600030101010101" pitchFamily="2" charset="-122"/>
                <a:cs typeface="Arial" panose="020B0604020202020204" pitchFamily="34" charset="0"/>
                <a:sym typeface="Arial" panose="020B0604020202020204" pitchFamily="34" charset="0"/>
              </a:rPr>
              <a:t>TaiShan</a:t>
            </a:r>
            <a:r>
              <a:rPr lang="zh-CN" altLang="en-US" sz="900" dirty="0">
                <a:latin typeface="宋体" panose="02010600030101010101" pitchFamily="2" charset="-122"/>
                <a:cs typeface="Arial" panose="020B0604020202020204" pitchFamily="34" charset="0"/>
                <a:sym typeface="Arial" panose="020B0604020202020204" pitchFamily="34" charset="0"/>
              </a:rPr>
              <a:t>服务器和解决方案，将高效能计算带入数据中心。</a:t>
            </a:r>
            <a:endParaRPr lang="en-US" altLang="zh-CN" sz="900" dirty="0">
              <a:latin typeface="宋体" panose="02010600030101010101" pitchFamily="2" charset="-122"/>
              <a:cs typeface="Arial" panose="020B0604020202020204" pitchFamily="34" charset="0"/>
              <a:sym typeface="Arial" panose="020B0604020202020204" pitchFamily="34" charset="0"/>
            </a:endParaRPr>
          </a:p>
        </p:txBody>
      </p:sp>
      <p:cxnSp>
        <p:nvCxnSpPr>
          <p:cNvPr id="56" name="直接连接符 55"/>
          <p:cNvCxnSpPr/>
          <p:nvPr/>
        </p:nvCxnSpPr>
        <p:spPr>
          <a:xfrm>
            <a:off x="572891" y="2201387"/>
            <a:ext cx="1818569" cy="0"/>
          </a:xfrm>
          <a:prstGeom prst="line">
            <a:avLst/>
          </a:prstGeom>
          <a:ln w="22225">
            <a:solidFill>
              <a:srgbClr val="0B9CE5"/>
            </a:solidFill>
          </a:ln>
        </p:spPr>
        <p:style>
          <a:lnRef idx="1">
            <a:schemeClr val="accent1"/>
          </a:lnRef>
          <a:fillRef idx="0">
            <a:schemeClr val="accent1"/>
          </a:fillRef>
          <a:effectRef idx="0">
            <a:schemeClr val="accent1"/>
          </a:effectRef>
          <a:fontRef idx="minor">
            <a:schemeClr val="tx1"/>
          </a:fontRef>
        </p:style>
      </p:cxnSp>
      <p:pic>
        <p:nvPicPr>
          <p:cNvPr id="62" name="图片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11214" y="1638129"/>
            <a:ext cx="564230" cy="452060"/>
          </a:xfrm>
          <a:prstGeom prst="rect">
            <a:avLst/>
          </a:prstGeom>
        </p:spPr>
      </p:pic>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32855" y="2552412"/>
            <a:ext cx="579772" cy="600915"/>
          </a:xfrm>
          <a:prstGeom prst="rect">
            <a:avLst/>
          </a:prstGeom>
        </p:spPr>
      </p:pic>
      <p:sp>
        <p:nvSpPr>
          <p:cNvPr id="9" name="标题 8"/>
          <p:cNvSpPr>
            <a:spLocks noGrp="1"/>
          </p:cNvSpPr>
          <p:nvPr>
            <p:ph type="title"/>
          </p:nvPr>
        </p:nvSpPr>
        <p:spPr>
          <a:xfrm>
            <a:off x="583333" y="377454"/>
            <a:ext cx="8046244" cy="485982"/>
          </a:xfrm>
        </p:spPr>
        <p:txBody>
          <a:bodyPr>
            <a:normAutofit/>
          </a:bodyPr>
          <a:lstStyle/>
          <a:p>
            <a:pPr eaLnBrk="1" hangingPunct="1"/>
            <a:r>
              <a:rPr lang="zh-CN" altLang="en-US" sz="3100" b="1" dirty="0">
                <a:solidFill>
                  <a:srgbClr val="0000FF"/>
                </a:solidFill>
                <a:latin typeface="+mj-lt"/>
                <a:ea typeface="+mj-ea"/>
              </a:rPr>
              <a:t>鲲鹏系列处理器发展历程</a:t>
            </a:r>
          </a:p>
        </p:txBody>
      </p:sp>
      <p:sp>
        <p:nvSpPr>
          <p:cNvPr id="5" name="文本框 4"/>
          <p:cNvSpPr txBox="1"/>
          <p:nvPr/>
        </p:nvSpPr>
        <p:spPr>
          <a:xfrm>
            <a:off x="6182132" y="3111374"/>
            <a:ext cx="862737" cy="323165"/>
          </a:xfrm>
          <a:prstGeom prst="rect">
            <a:avLst/>
          </a:prstGeom>
          <a:noFill/>
        </p:spPr>
        <p:txBody>
          <a:bodyPr wrap="none" rtlCol="0">
            <a:spAutoFit/>
          </a:bodyPr>
          <a:lstStyle/>
          <a:p>
            <a:r>
              <a:rPr lang="zh-CN" altLang="en-US" sz="1500" dirty="0">
                <a:latin typeface="宋体" panose="02010600030101010101" pitchFamily="2" charset="-122"/>
                <a:cs typeface="Arial" panose="020B0604020202020204" pitchFamily="34" charset="0"/>
              </a:rPr>
              <a:t>鲲鹏</a:t>
            </a:r>
            <a:r>
              <a:rPr lang="en-US" altLang="zh-CN" sz="1500" dirty="0">
                <a:latin typeface="宋体" panose="02010600030101010101" pitchFamily="2" charset="-122"/>
                <a:cs typeface="Arial" panose="020B0604020202020204" pitchFamily="34" charset="0"/>
              </a:rPr>
              <a:t>916</a:t>
            </a:r>
            <a:endParaRPr lang="zh-CN" altLang="en-US" sz="1500" dirty="0"/>
          </a:p>
        </p:txBody>
      </p:sp>
    </p:spTree>
    <p:extLst>
      <p:ext uri="{BB962C8B-B14F-4D97-AF65-F5344CB8AC3E}">
        <p14:creationId xmlns:p14="http://schemas.microsoft.com/office/powerpoint/2010/main" val="25844584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2" descr="C:\Users\z00124665\Downloads\VCG21gic16548966副本.png"/>
          <p:cNvPicPr>
            <a:picLocks noChangeArrowheads="1"/>
          </p:cNvPicPr>
          <p:nvPr/>
        </p:nvPicPr>
        <p:blipFill rotWithShape="1">
          <a:blip r:embed="rId3" cstate="email">
            <a:extLst>
              <a:ext uri="{28A0092B-C50C-407E-A947-70E740481C1C}">
                <a14:useLocalDpi xmlns:a14="http://schemas.microsoft.com/office/drawing/2010/main"/>
              </a:ext>
            </a:extLst>
          </a:blip>
          <a:srcRect t="379" b="379"/>
          <a:stretch/>
        </p:blipFill>
        <p:spPr bwMode="auto">
          <a:xfrm>
            <a:off x="4160211" y="2466740"/>
            <a:ext cx="753006" cy="753006"/>
          </a:xfrm>
          <a:prstGeom prst="ellipse">
            <a:avLst/>
          </a:prstGeom>
          <a:ln>
            <a:noFill/>
          </a:ln>
        </p:spPr>
      </p:pic>
      <p:pic>
        <p:nvPicPr>
          <p:cNvPr id="59" name="Picture 3" descr="D:\Z.主打胶片\2015年7月主打胶片改版\13.案例相关材料\互联网企业调色.jpg"/>
          <p:cNvPicPr>
            <a:picLocks noChangeArrowheads="1"/>
          </p:cNvPicPr>
          <p:nvPr/>
        </p:nvPicPr>
        <p:blipFill rotWithShape="1">
          <a:blip r:embed="rId4" cstate="email">
            <a:extLst>
              <a:ext uri="{28A0092B-C50C-407E-A947-70E740481C1C}">
                <a14:useLocalDpi xmlns:a14="http://schemas.microsoft.com/office/drawing/2010/main"/>
              </a:ext>
            </a:extLst>
          </a:blip>
          <a:srcRect l="6075" t="6431" r="7240" b="7587"/>
          <a:stretch/>
        </p:blipFill>
        <p:spPr bwMode="auto">
          <a:xfrm>
            <a:off x="7462031" y="2462264"/>
            <a:ext cx="753006" cy="753006"/>
          </a:xfrm>
          <a:prstGeom prst="ellipse">
            <a:avLst/>
          </a:prstGeom>
          <a:blipFill dpi="0" rotWithShape="1">
            <a:blip r:embed="rId5" cstate="screen">
              <a:extLst>
                <a:ext uri="{28A0092B-C50C-407E-A947-70E740481C1C}">
                  <a14:useLocalDpi xmlns:a14="http://schemas.microsoft.com/office/drawing/2010/main"/>
                </a:ext>
              </a:extLst>
            </a:blip>
            <a:srcRect/>
            <a:stretch>
              <a:fillRect/>
            </a:stretch>
          </a:blipFill>
          <a:ln>
            <a:solidFill>
              <a:schemeClr val="bg1">
                <a:lumMod val="75000"/>
              </a:schemeClr>
            </a:solidFill>
          </a:ln>
          <a:effectLst>
            <a:outerShdw blurRad="63500" sx="102000" sy="102000" algn="ctr" rotWithShape="0">
              <a:prstClr val="black">
                <a:alpha val="40000"/>
              </a:prstClr>
            </a:outerShdw>
          </a:effectLst>
        </p:spPr>
      </p:pic>
      <p:sp>
        <p:nvSpPr>
          <p:cNvPr id="57" name="椭圆 56"/>
          <p:cNvSpPr/>
          <p:nvPr/>
        </p:nvSpPr>
        <p:spPr>
          <a:xfrm>
            <a:off x="884930" y="2466740"/>
            <a:ext cx="753006" cy="753006"/>
          </a:xfrm>
          <a:prstGeom prst="ellipse">
            <a:avLst/>
          </a:prstGeom>
          <a:blipFill dpi="0" rotWithShape="0">
            <a:blip r:embed="rId6" cstate="email">
              <a:extLst>
                <a:ext uri="{28A0092B-C50C-407E-A947-70E740481C1C}">
                  <a14:useLocalDpi xmlns:a14="http://schemas.microsoft.com/office/drawing/2010/main"/>
                </a:ext>
              </a:extLst>
            </a:blip>
            <a:srcRect/>
            <a:stretch>
              <a:fillRect/>
            </a:stretch>
          </a:blip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36" tIns="19036" rIns="19036" bIns="19036" numCol="1" spcCol="38100" rtlCol="0" anchor="ctr">
            <a:noAutofit/>
          </a:bodyPr>
          <a:lstStyle/>
          <a:p>
            <a:pPr algn="ctr" defTabSz="309374" hangingPunct="0"/>
            <a:endParaRPr lang="zh-CN" altLang="en-US" sz="1012" dirty="0">
              <a:solidFill>
                <a:srgbClr val="000000"/>
              </a:solidFill>
              <a:latin typeface="宋体" panose="02010600030101010101" pitchFamily="2" charset="-122"/>
              <a:cs typeface="Helvetica"/>
              <a:sym typeface="Arial" panose="020B0604020202020204" pitchFamily="34" charset="0"/>
            </a:endParaRPr>
          </a:p>
        </p:txBody>
      </p:sp>
      <p:pic>
        <p:nvPicPr>
          <p:cNvPr id="56" name="图片 33"/>
          <p:cNvPicPr>
            <a:picLocks/>
          </p:cNvPicPr>
          <p:nvPr/>
        </p:nvPicPr>
        <p:blipFill rotWithShape="1">
          <a:blip r:embed="rId7" cstate="print">
            <a:extLst>
              <a:ext uri="{28A0092B-C50C-407E-A947-70E740481C1C}">
                <a14:useLocalDpi xmlns:a14="http://schemas.microsoft.com/office/drawing/2010/main"/>
              </a:ext>
            </a:extLst>
          </a:blip>
          <a:srcRect/>
          <a:stretch/>
        </p:blipFill>
        <p:spPr bwMode="auto">
          <a:xfrm>
            <a:off x="2526017" y="2466740"/>
            <a:ext cx="753006" cy="753006"/>
          </a:xfrm>
          <a:prstGeom prst="ellipse">
            <a:avLst/>
          </a:prstGeom>
          <a:blipFill dpi="0" rotWithShape="1">
            <a:blip r:embed="rId8" cstate="screen">
              <a:extLst>
                <a:ext uri="{28A0092B-C50C-407E-A947-70E740481C1C}">
                  <a14:useLocalDpi xmlns:a14="http://schemas.microsoft.com/office/drawing/2010/main"/>
                </a:ext>
              </a:extLst>
            </a:blip>
            <a:srcRect/>
            <a:stretch>
              <a:fillRect l="-24843" t="-1552" r="-25119" b="1552"/>
            </a:stretch>
          </a:blipFill>
          <a:ln>
            <a:solidFill>
              <a:schemeClr val="bg1">
                <a:lumMod val="75000"/>
              </a:schemeClr>
            </a:solidFill>
          </a:ln>
          <a:effectLst>
            <a:outerShdw blurRad="63500" sx="102000" sy="102000" algn="ctr" rotWithShape="0">
              <a:prstClr val="black">
                <a:alpha val="40000"/>
              </a:prstClr>
            </a:outerShdw>
          </a:effectLst>
        </p:spPr>
      </p:pic>
      <p:pic>
        <p:nvPicPr>
          <p:cNvPr id="55" name="图片 54"/>
          <p:cNvPicPr>
            <a:picLocks/>
          </p:cNvPicPr>
          <p:nvPr/>
        </p:nvPicPr>
        <p:blipFill>
          <a:blip r:embed="rId9"/>
          <a:stretch>
            <a:fillRect/>
          </a:stretch>
        </p:blipFill>
        <p:spPr>
          <a:xfrm>
            <a:off x="5796483" y="2459597"/>
            <a:ext cx="753006" cy="753006"/>
          </a:xfrm>
          <a:prstGeom prst="ellipse">
            <a:avLst/>
          </a:prstGeom>
          <a:blipFill dpi="0" rotWithShape="1">
            <a:blip r:embed="rId10" cstate="screen">
              <a:extLst>
                <a:ext uri="{28A0092B-C50C-407E-A947-70E740481C1C}">
                  <a14:useLocalDpi xmlns:a14="http://schemas.microsoft.com/office/drawing/2010/main"/>
                </a:ext>
              </a:extLst>
            </a:blip>
            <a:srcRect/>
            <a:stretch>
              <a:fillRect/>
            </a:stretch>
          </a:blipFill>
          <a:ln>
            <a:solidFill>
              <a:schemeClr val="bg1">
                <a:lumMod val="75000"/>
              </a:schemeClr>
            </a:solidFill>
          </a:ln>
          <a:effectLst>
            <a:outerShdw blurRad="63500" sx="102000" sy="102000" algn="ctr" rotWithShape="0">
              <a:prstClr val="black">
                <a:alpha val="40000"/>
              </a:prstClr>
            </a:outerShdw>
          </a:effectLst>
        </p:spPr>
      </p:pic>
      <p:sp>
        <p:nvSpPr>
          <p:cNvPr id="70" name="文本框 69">
            <a:extLst>
              <a:ext uri="{FF2B5EF4-FFF2-40B4-BE49-F238E27FC236}">
                <a16:creationId xmlns:a16="http://schemas.microsoft.com/office/drawing/2014/main" id="{5BE35141-BEEE-462E-8A3B-16816D878510}"/>
              </a:ext>
            </a:extLst>
          </p:cNvPr>
          <p:cNvSpPr txBox="1"/>
          <p:nvPr/>
        </p:nvSpPr>
        <p:spPr>
          <a:xfrm>
            <a:off x="3859967" y="3239449"/>
            <a:ext cx="1435578" cy="978025"/>
          </a:xfrm>
          <a:prstGeom prst="rect">
            <a:avLst/>
          </a:prstGeom>
          <a:noFill/>
        </p:spPr>
        <p:txBody>
          <a:bodyPr wrap="square" rtlCol="0">
            <a:spAutoFit/>
          </a:bodyPr>
          <a:lstStyle/>
          <a:p>
            <a:pPr marL="108000" indent="-108000">
              <a:lnSpc>
                <a:spcPct val="130000"/>
              </a:lnSpc>
              <a:buSzPct val="60000"/>
              <a:buFont typeface="Wingdings" panose="05000000000000000000" pitchFamily="2" charset="2"/>
              <a:buChar char="l"/>
            </a:pPr>
            <a:r>
              <a:rPr lang="en-US" altLang="zh-CN" sz="900" dirty="0">
                <a:latin typeface="宋体" panose="02010600030101010101" pitchFamily="2" charset="-122"/>
              </a:rPr>
              <a:t>AI</a:t>
            </a:r>
            <a:r>
              <a:rPr lang="zh-CN" altLang="en-US" sz="900" dirty="0">
                <a:latin typeface="宋体" panose="02010600030101010101" pitchFamily="2" charset="-122"/>
              </a:rPr>
              <a:t>边缘，</a:t>
            </a:r>
            <a:r>
              <a:rPr lang="en-US" altLang="zh-CN" sz="900" dirty="0">
                <a:latin typeface="宋体" panose="02010600030101010101" pitchFamily="2" charset="-122"/>
              </a:rPr>
              <a:t>5G</a:t>
            </a:r>
            <a:r>
              <a:rPr lang="zh-CN" altLang="en-US" sz="900" dirty="0">
                <a:latin typeface="宋体" panose="02010600030101010101" pitchFamily="2" charset="-122"/>
              </a:rPr>
              <a:t>移动边缘场景</a:t>
            </a:r>
            <a:endParaRPr lang="en-US" altLang="zh-CN" sz="900" dirty="0">
              <a:latin typeface="宋体" panose="02010600030101010101" pitchFamily="2" charset="-122"/>
            </a:endParaRPr>
          </a:p>
          <a:p>
            <a:pPr marL="108000" indent="-108000">
              <a:lnSpc>
                <a:spcPct val="130000"/>
              </a:lnSpc>
              <a:buSzPct val="60000"/>
              <a:buFont typeface="Wingdings" panose="05000000000000000000" pitchFamily="2" charset="2"/>
              <a:buChar char="l"/>
            </a:pPr>
            <a:r>
              <a:rPr lang="zh-CN" altLang="en-US" sz="900" dirty="0">
                <a:latin typeface="宋体" panose="02010600030101010101" pitchFamily="2" charset="-122"/>
              </a:rPr>
              <a:t>电信、交通边缘计算场景</a:t>
            </a:r>
            <a:endParaRPr lang="en-US" altLang="zh-CN" sz="900" dirty="0">
              <a:latin typeface="宋体" panose="02010600030101010101" pitchFamily="2" charset="-122"/>
            </a:endParaRPr>
          </a:p>
          <a:p>
            <a:pPr marL="161099" indent="-161099">
              <a:lnSpc>
                <a:spcPct val="130000"/>
              </a:lnSpc>
              <a:buFont typeface="Arial" panose="020B0604020202020204" pitchFamily="34" charset="0"/>
              <a:buChar char="•"/>
            </a:pPr>
            <a:endParaRPr lang="en-US" altLang="zh-CN" sz="900" dirty="0">
              <a:latin typeface="宋体" panose="02010600030101010101" pitchFamily="2" charset="-122"/>
            </a:endParaRPr>
          </a:p>
        </p:txBody>
      </p:sp>
      <p:sp>
        <p:nvSpPr>
          <p:cNvPr id="71" name="文本框 70">
            <a:extLst>
              <a:ext uri="{FF2B5EF4-FFF2-40B4-BE49-F238E27FC236}">
                <a16:creationId xmlns:a16="http://schemas.microsoft.com/office/drawing/2014/main" id="{AA7553F9-4246-4C34-A0F2-D7F852FF390D}"/>
              </a:ext>
            </a:extLst>
          </p:cNvPr>
          <p:cNvSpPr txBox="1"/>
          <p:nvPr/>
        </p:nvSpPr>
        <p:spPr>
          <a:xfrm>
            <a:off x="7093198" y="3239449"/>
            <a:ext cx="1536951" cy="901209"/>
          </a:xfrm>
          <a:prstGeom prst="rect">
            <a:avLst/>
          </a:prstGeom>
          <a:noFill/>
        </p:spPr>
        <p:txBody>
          <a:bodyPr wrap="square" rtlCol="0">
            <a:spAutoFit/>
          </a:bodyPr>
          <a:lstStyle/>
          <a:p>
            <a:pPr marL="108000" indent="-108000">
              <a:lnSpc>
                <a:spcPct val="150000"/>
              </a:lnSpc>
              <a:buSzPct val="60000"/>
              <a:buFont typeface="Wingdings" panose="05000000000000000000" pitchFamily="2" charset="2"/>
              <a:buChar char="l"/>
            </a:pPr>
            <a:r>
              <a:rPr lang="zh-CN" altLang="en-US" sz="900" dirty="0">
                <a:latin typeface="宋体" panose="02010600030101010101" pitchFamily="2" charset="-122"/>
              </a:rPr>
              <a:t>鲲鹏</a:t>
            </a:r>
            <a:r>
              <a:rPr lang="en-US" altLang="zh-CN" sz="900" dirty="0">
                <a:latin typeface="宋体" panose="02010600030101010101" pitchFamily="2" charset="-122"/>
              </a:rPr>
              <a:t>RSA</a:t>
            </a:r>
            <a:r>
              <a:rPr lang="zh-CN" altLang="en-US" sz="900" dirty="0">
                <a:latin typeface="宋体" panose="02010600030101010101" pitchFamily="2" charset="-122"/>
              </a:rPr>
              <a:t>安全加解密加速引擎</a:t>
            </a:r>
            <a:endParaRPr lang="en-US" altLang="zh-CN" sz="900" dirty="0">
              <a:latin typeface="宋体" panose="02010600030101010101" pitchFamily="2" charset="-122"/>
            </a:endParaRPr>
          </a:p>
          <a:p>
            <a:pPr marL="108000" indent="-108000">
              <a:lnSpc>
                <a:spcPct val="150000"/>
              </a:lnSpc>
              <a:buSzPct val="60000"/>
              <a:buFont typeface="Wingdings" panose="05000000000000000000" pitchFamily="2" charset="2"/>
              <a:buChar char="l"/>
            </a:pPr>
            <a:r>
              <a:rPr lang="zh-CN" altLang="en-US" sz="900" dirty="0">
                <a:latin typeface="宋体" panose="02010600030101010101" pitchFamily="2" charset="-122"/>
              </a:rPr>
              <a:t>互联网</a:t>
            </a:r>
            <a:r>
              <a:rPr lang="en-US" altLang="zh-CN" sz="900" dirty="0">
                <a:latin typeface="宋体" panose="02010600030101010101" pitchFamily="2" charset="-122"/>
              </a:rPr>
              <a:t>Web</a:t>
            </a:r>
            <a:r>
              <a:rPr lang="zh-CN" altLang="en-US" sz="900" dirty="0">
                <a:latin typeface="宋体" panose="02010600030101010101" pitchFamily="2" charset="-122"/>
              </a:rPr>
              <a:t> </a:t>
            </a:r>
            <a:r>
              <a:rPr lang="en-US" altLang="zh-CN" sz="900" dirty="0">
                <a:latin typeface="宋体" panose="02010600030101010101" pitchFamily="2" charset="-122"/>
              </a:rPr>
              <a:t>HTTPS</a:t>
            </a:r>
            <a:r>
              <a:rPr lang="zh-CN" altLang="en-US" sz="900" dirty="0">
                <a:latin typeface="宋体" panose="02010600030101010101" pitchFamily="2" charset="-122"/>
              </a:rPr>
              <a:t>连接加速</a:t>
            </a:r>
            <a:endParaRPr lang="en-US" altLang="zh-CN" sz="900" dirty="0">
              <a:latin typeface="宋体" panose="02010600030101010101" pitchFamily="2" charset="-122"/>
            </a:endParaRPr>
          </a:p>
        </p:txBody>
      </p:sp>
      <p:sp>
        <p:nvSpPr>
          <p:cNvPr id="72" name="文本框 71">
            <a:extLst>
              <a:ext uri="{FF2B5EF4-FFF2-40B4-BE49-F238E27FC236}">
                <a16:creationId xmlns:a16="http://schemas.microsoft.com/office/drawing/2014/main" id="{83050F63-DE5B-49FD-96C7-762E16423A77}"/>
              </a:ext>
            </a:extLst>
          </p:cNvPr>
          <p:cNvSpPr txBox="1"/>
          <p:nvPr/>
        </p:nvSpPr>
        <p:spPr>
          <a:xfrm>
            <a:off x="652605" y="3202293"/>
            <a:ext cx="1393771" cy="880434"/>
          </a:xfrm>
          <a:prstGeom prst="rect">
            <a:avLst/>
          </a:prstGeom>
          <a:noFill/>
        </p:spPr>
        <p:txBody>
          <a:bodyPr wrap="square" rtlCol="0">
            <a:spAutoFit/>
          </a:bodyPr>
          <a:lstStyle/>
          <a:p>
            <a:pPr marL="108000" indent="-108000">
              <a:lnSpc>
                <a:spcPct val="150000"/>
              </a:lnSpc>
              <a:buSzPct val="60000"/>
              <a:buFont typeface="Wingdings" panose="05000000000000000000" pitchFamily="2" charset="2"/>
              <a:buChar char="l"/>
            </a:pPr>
            <a:r>
              <a:rPr lang="zh-CN" altLang="en-US" sz="900" dirty="0">
                <a:latin typeface="宋体" panose="02010600030101010101" pitchFamily="2" charset="-122"/>
              </a:rPr>
              <a:t>电信、政务、金审、金税等行业云</a:t>
            </a:r>
            <a:endParaRPr lang="en-US" altLang="zh-CN" sz="900" dirty="0">
              <a:latin typeface="宋体" panose="02010600030101010101" pitchFamily="2" charset="-122"/>
            </a:endParaRPr>
          </a:p>
          <a:p>
            <a:pPr marL="108000" indent="-108000">
              <a:lnSpc>
                <a:spcPct val="150000"/>
              </a:lnSpc>
              <a:buSzPct val="60000"/>
              <a:buFont typeface="Wingdings" panose="05000000000000000000" pitchFamily="2" charset="2"/>
              <a:buChar char="l"/>
            </a:pPr>
            <a:r>
              <a:rPr lang="zh-CN" altLang="en-US" sz="900" dirty="0">
                <a:latin typeface="宋体" panose="02010600030101010101" pitchFamily="2" charset="-122"/>
              </a:rPr>
              <a:t>虚拟化性能优越</a:t>
            </a:r>
            <a:endParaRPr lang="en-US" altLang="zh-CN" sz="900" dirty="0">
              <a:latin typeface="宋体" panose="02010600030101010101" pitchFamily="2" charset="-122"/>
            </a:endParaRPr>
          </a:p>
          <a:p>
            <a:pPr marL="108000" indent="-108000">
              <a:lnSpc>
                <a:spcPct val="130000"/>
              </a:lnSpc>
              <a:buSzPct val="60000"/>
              <a:buFont typeface="Wingdings" panose="05000000000000000000" pitchFamily="2" charset="2"/>
              <a:buChar char="l"/>
            </a:pPr>
            <a:r>
              <a:rPr lang="zh-CN" altLang="en-US" sz="900" dirty="0">
                <a:latin typeface="宋体" panose="02010600030101010101" pitchFamily="2" charset="-122"/>
              </a:rPr>
              <a:t>实时音视频极致体验</a:t>
            </a:r>
            <a:endParaRPr lang="en-US" altLang="zh-CN" sz="900" dirty="0">
              <a:latin typeface="宋体" panose="02010600030101010101" pitchFamily="2" charset="-122"/>
            </a:endParaRPr>
          </a:p>
        </p:txBody>
      </p:sp>
      <p:sp>
        <p:nvSpPr>
          <p:cNvPr id="73" name="文本框 72">
            <a:extLst>
              <a:ext uri="{FF2B5EF4-FFF2-40B4-BE49-F238E27FC236}">
                <a16:creationId xmlns:a16="http://schemas.microsoft.com/office/drawing/2014/main" id="{1FF2DA18-2C3A-40F3-9AAE-012811E8562D}"/>
              </a:ext>
            </a:extLst>
          </p:cNvPr>
          <p:cNvSpPr txBox="1"/>
          <p:nvPr/>
        </p:nvSpPr>
        <p:spPr>
          <a:xfrm>
            <a:off x="2236955" y="3239449"/>
            <a:ext cx="1386705" cy="693460"/>
          </a:xfrm>
          <a:prstGeom prst="rect">
            <a:avLst/>
          </a:prstGeom>
          <a:noFill/>
        </p:spPr>
        <p:txBody>
          <a:bodyPr wrap="square" rtlCol="0">
            <a:spAutoFit/>
          </a:bodyPr>
          <a:lstStyle/>
          <a:p>
            <a:pPr marL="108000" indent="-108000">
              <a:lnSpc>
                <a:spcPct val="150000"/>
              </a:lnSpc>
              <a:buSzPct val="60000"/>
              <a:buFont typeface="Wingdings" panose="05000000000000000000" pitchFamily="2" charset="2"/>
              <a:buChar char="l"/>
            </a:pPr>
            <a:r>
              <a:rPr lang="zh-CN" altLang="en-US" sz="900" dirty="0">
                <a:latin typeface="宋体" panose="02010600030101010101" pitchFamily="2" charset="-122"/>
              </a:rPr>
              <a:t>鲲鹏</a:t>
            </a:r>
            <a:r>
              <a:rPr lang="en-US" altLang="zh-CN" sz="900" dirty="0">
                <a:latin typeface="宋体" panose="02010600030101010101" pitchFamily="2" charset="-122"/>
              </a:rPr>
              <a:t>+</a:t>
            </a:r>
            <a:r>
              <a:rPr lang="zh-CN" altLang="en-US" sz="900" dirty="0">
                <a:latin typeface="宋体" panose="02010600030101010101" pitchFamily="2" charset="-122"/>
              </a:rPr>
              <a:t>昇腾协同加速使能</a:t>
            </a:r>
            <a:r>
              <a:rPr lang="en-US" altLang="zh-CN" sz="900" dirty="0">
                <a:latin typeface="宋体" panose="02010600030101010101" pitchFamily="2" charset="-122"/>
              </a:rPr>
              <a:t>AI</a:t>
            </a:r>
            <a:r>
              <a:rPr lang="zh-CN" altLang="en-US" sz="900" dirty="0">
                <a:latin typeface="宋体" panose="02010600030101010101" pitchFamily="2" charset="-122"/>
              </a:rPr>
              <a:t>应用：人脸识别、车牌识别等</a:t>
            </a:r>
          </a:p>
        </p:txBody>
      </p:sp>
      <p:sp>
        <p:nvSpPr>
          <p:cNvPr id="74" name="文本框 73">
            <a:extLst>
              <a:ext uri="{FF2B5EF4-FFF2-40B4-BE49-F238E27FC236}">
                <a16:creationId xmlns:a16="http://schemas.microsoft.com/office/drawing/2014/main" id="{A876BA73-D07C-4F7A-B8D8-5C468CAC63C2}"/>
              </a:ext>
            </a:extLst>
          </p:cNvPr>
          <p:cNvSpPr txBox="1"/>
          <p:nvPr/>
        </p:nvSpPr>
        <p:spPr>
          <a:xfrm>
            <a:off x="5474627" y="3239450"/>
            <a:ext cx="1486562" cy="693460"/>
          </a:xfrm>
          <a:prstGeom prst="rect">
            <a:avLst/>
          </a:prstGeom>
          <a:noFill/>
        </p:spPr>
        <p:txBody>
          <a:bodyPr wrap="square" rtlCol="0">
            <a:spAutoFit/>
          </a:bodyPr>
          <a:lstStyle/>
          <a:p>
            <a:pPr marL="108000" indent="-108000">
              <a:lnSpc>
                <a:spcPct val="150000"/>
              </a:lnSpc>
              <a:buSzPct val="60000"/>
              <a:buFont typeface="Wingdings" panose="05000000000000000000" pitchFamily="2" charset="2"/>
              <a:buChar char="l"/>
            </a:pPr>
            <a:r>
              <a:rPr lang="zh-CN" altLang="en-US" sz="900" dirty="0">
                <a:latin typeface="宋体" panose="02010600030101010101" pitchFamily="2" charset="-122"/>
              </a:rPr>
              <a:t>业界首款兼容</a:t>
            </a:r>
            <a:r>
              <a:rPr lang="en-US" altLang="zh-CN" sz="900" dirty="0">
                <a:latin typeface="宋体" panose="02010600030101010101" pitchFamily="2" charset="-122"/>
              </a:rPr>
              <a:t>ARM</a:t>
            </a:r>
            <a:r>
              <a:rPr lang="zh-CN" altLang="en-US" sz="900" dirty="0">
                <a:latin typeface="宋体" panose="02010600030101010101" pitchFamily="2" charset="-122"/>
              </a:rPr>
              <a:t>的四路服务器，超强算力</a:t>
            </a:r>
            <a:endParaRPr lang="en-US" altLang="zh-CN" sz="900" dirty="0">
              <a:latin typeface="宋体" panose="02010600030101010101" pitchFamily="2" charset="-122"/>
            </a:endParaRPr>
          </a:p>
          <a:p>
            <a:pPr marL="108000" indent="-108000">
              <a:lnSpc>
                <a:spcPct val="150000"/>
              </a:lnSpc>
              <a:buSzPct val="60000"/>
              <a:buFont typeface="Wingdings" panose="05000000000000000000" pitchFamily="2" charset="2"/>
              <a:buChar char="l"/>
            </a:pPr>
            <a:r>
              <a:rPr lang="en-US" altLang="zh-CN" sz="900" dirty="0">
                <a:latin typeface="宋体" panose="02010600030101010101" pitchFamily="2" charset="-122"/>
              </a:rPr>
              <a:t>32</a:t>
            </a:r>
            <a:r>
              <a:rPr lang="zh-CN" altLang="en-US" sz="900" dirty="0">
                <a:latin typeface="宋体" panose="02010600030101010101" pitchFamily="2" charset="-122"/>
              </a:rPr>
              <a:t>个</a:t>
            </a:r>
            <a:r>
              <a:rPr lang="en-US" altLang="zh-CN" sz="900" dirty="0">
                <a:latin typeface="宋体" panose="02010600030101010101" pitchFamily="2" charset="-122"/>
              </a:rPr>
              <a:t>DDR4</a:t>
            </a:r>
            <a:r>
              <a:rPr lang="zh-CN" altLang="en-US" sz="900" dirty="0">
                <a:latin typeface="宋体" panose="02010600030101010101" pitchFamily="2" charset="-122"/>
              </a:rPr>
              <a:t>超大内存</a:t>
            </a:r>
            <a:endParaRPr lang="en-US" altLang="zh-CN" sz="900" dirty="0">
              <a:latin typeface="宋体" panose="02010600030101010101" pitchFamily="2" charset="-122"/>
            </a:endParaRPr>
          </a:p>
        </p:txBody>
      </p:sp>
      <p:sp>
        <p:nvSpPr>
          <p:cNvPr id="28" name="矩形 27"/>
          <p:cNvSpPr/>
          <p:nvPr/>
        </p:nvSpPr>
        <p:spPr>
          <a:xfrm>
            <a:off x="548878" y="4287907"/>
            <a:ext cx="8046245" cy="1026977"/>
          </a:xfrm>
          <a:prstGeom prst="rect">
            <a:avLst/>
          </a:prstGeom>
          <a:gradFill rotWithShape="1">
            <a:gsLst>
              <a:gs pos="0">
                <a:schemeClr val="bg2"/>
              </a:gs>
              <a:gs pos="50000">
                <a:srgbClr val="FFFFFF"/>
              </a:gs>
              <a:gs pos="100000">
                <a:schemeClr val="bg2"/>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89189" tIns="44597" rIns="89189" bIns="44597" anchor="ctr"/>
          <a:lstStyle/>
          <a:p>
            <a:pPr defTabSz="891822"/>
            <a:endParaRPr lang="zh-CN" altLang="en-US" sz="1199" b="1" kern="0" dirty="0">
              <a:solidFill>
                <a:srgbClr val="C00000"/>
              </a:solidFill>
              <a:latin typeface="宋体" panose="02010600030101010101" pitchFamily="2" charset="-122"/>
              <a:sym typeface="Arial" panose="020B0604020202020204" pitchFamily="34" charset="0"/>
            </a:endParaRPr>
          </a:p>
        </p:txBody>
      </p:sp>
      <p:grpSp>
        <p:nvGrpSpPr>
          <p:cNvPr id="29" name="组合 28"/>
          <p:cNvGrpSpPr/>
          <p:nvPr/>
        </p:nvGrpSpPr>
        <p:grpSpPr>
          <a:xfrm>
            <a:off x="2663792" y="4394923"/>
            <a:ext cx="1727325" cy="646381"/>
            <a:chOff x="3341384" y="5088866"/>
            <a:chExt cx="2304000" cy="862176"/>
          </a:xfrm>
        </p:grpSpPr>
        <p:sp>
          <p:nvSpPr>
            <p:cNvPr id="30" name="TextBox 5"/>
            <p:cNvSpPr txBox="1"/>
            <p:nvPr/>
          </p:nvSpPr>
          <p:spPr>
            <a:xfrm>
              <a:off x="3578686" y="5555310"/>
              <a:ext cx="1862776" cy="395732"/>
            </a:xfrm>
            <a:prstGeom prst="rect">
              <a:avLst/>
            </a:prstGeom>
            <a:noFill/>
          </p:spPr>
          <p:txBody>
            <a:bodyPr wrap="none" rtlCol="0">
              <a:spAutoFit/>
            </a:bodyPr>
            <a:lstStyle/>
            <a:p>
              <a:pPr algn="ctr" defTabSz="457109">
                <a:lnSpc>
                  <a:spcPct val="150000"/>
                </a:lnSpc>
                <a:defRPr/>
              </a:pPr>
              <a:r>
                <a:rPr lang="zh-CN" altLang="en-US" sz="1049" b="1" kern="0" dirty="0">
                  <a:solidFill>
                    <a:srgbClr val="666666"/>
                  </a:solidFill>
                  <a:latin typeface="宋体" panose="02010600030101010101" pitchFamily="2" charset="-122"/>
                  <a:cs typeface="Arial" panose="020B0604020202020204" pitchFamily="34" charset="0"/>
                  <a:sym typeface="Arial" panose="020B0604020202020204" pitchFamily="34" charset="0"/>
                </a:rPr>
                <a:t>车辆通行告别收费站</a:t>
              </a:r>
            </a:p>
          </p:txBody>
        </p:sp>
        <p:cxnSp>
          <p:nvCxnSpPr>
            <p:cNvPr id="31" name="直接连接符 30"/>
            <p:cNvCxnSpPr/>
            <p:nvPr/>
          </p:nvCxnSpPr>
          <p:spPr>
            <a:xfrm flipV="1">
              <a:off x="3341384" y="5554280"/>
              <a:ext cx="2304000" cy="231"/>
            </a:xfrm>
            <a:prstGeom prst="line">
              <a:avLst/>
            </a:prstGeom>
            <a:ln/>
          </p:spPr>
          <p:style>
            <a:lnRef idx="1">
              <a:schemeClr val="accent2"/>
            </a:lnRef>
            <a:fillRef idx="0">
              <a:schemeClr val="accent2"/>
            </a:fillRef>
            <a:effectRef idx="0">
              <a:schemeClr val="accent2"/>
            </a:effectRef>
            <a:fontRef idx="minor">
              <a:schemeClr val="tx1"/>
            </a:fontRef>
          </p:style>
        </p:cxnSp>
        <p:sp>
          <p:nvSpPr>
            <p:cNvPr id="32" name="TextBox 2"/>
            <p:cNvSpPr txBox="1"/>
            <p:nvPr/>
          </p:nvSpPr>
          <p:spPr>
            <a:xfrm>
              <a:off x="3446533" y="5088866"/>
              <a:ext cx="2093699" cy="492634"/>
            </a:xfrm>
            <a:prstGeom prst="rect">
              <a:avLst/>
            </a:prstGeom>
            <a:noFill/>
          </p:spPr>
          <p:txBody>
            <a:bodyPr wrap="none" rtlCol="0">
              <a:spAutoFit/>
            </a:bodyPr>
            <a:lstStyle/>
            <a:p>
              <a:pPr algn="ctr" defTabSz="457109">
                <a:defRPr/>
              </a:pPr>
              <a:r>
                <a:rPr lang="zh-CN" altLang="en-US" b="1" kern="0" dirty="0">
                  <a:solidFill>
                    <a:srgbClr val="C00000"/>
                  </a:solidFill>
                  <a:latin typeface="宋体" panose="02010600030101010101" pitchFamily="2" charset="-122"/>
                  <a:cs typeface="Arial" panose="020B0604020202020204" pitchFamily="34" charset="0"/>
                  <a:sym typeface="Arial" panose="020B0604020202020204" pitchFamily="34" charset="0"/>
                </a:rPr>
                <a:t>省际高速公路</a:t>
              </a:r>
            </a:p>
          </p:txBody>
        </p:sp>
      </p:grpSp>
      <p:grpSp>
        <p:nvGrpSpPr>
          <p:cNvPr id="33" name="组合 32"/>
          <p:cNvGrpSpPr/>
          <p:nvPr/>
        </p:nvGrpSpPr>
        <p:grpSpPr>
          <a:xfrm>
            <a:off x="4696421" y="4385238"/>
            <a:ext cx="1733167" cy="646381"/>
            <a:chOff x="6186687" y="5088866"/>
            <a:chExt cx="2311791" cy="862176"/>
          </a:xfrm>
        </p:grpSpPr>
        <p:sp>
          <p:nvSpPr>
            <p:cNvPr id="34" name="TextBox 9"/>
            <p:cNvSpPr txBox="1"/>
            <p:nvPr/>
          </p:nvSpPr>
          <p:spPr>
            <a:xfrm>
              <a:off x="6186687" y="5555310"/>
              <a:ext cx="2311791" cy="395732"/>
            </a:xfrm>
            <a:prstGeom prst="rect">
              <a:avLst/>
            </a:prstGeom>
            <a:noFill/>
          </p:spPr>
          <p:txBody>
            <a:bodyPr wrap="none" rtlCol="0">
              <a:spAutoFit/>
            </a:bodyPr>
            <a:lstStyle/>
            <a:p>
              <a:pPr algn="ctr" defTabSz="457109">
                <a:lnSpc>
                  <a:spcPct val="150000"/>
                </a:lnSpc>
                <a:defRPr/>
              </a:pPr>
              <a:r>
                <a:rPr lang="zh-CN" altLang="en-US" sz="1049" b="1" kern="0" dirty="0">
                  <a:solidFill>
                    <a:srgbClr val="666666"/>
                  </a:solidFill>
                  <a:latin typeface="宋体" panose="02010600030101010101" pitchFamily="2" charset="-122"/>
                  <a:cs typeface="Arial" panose="020B0604020202020204" pitchFamily="34" charset="0"/>
                  <a:sym typeface="Arial" panose="020B0604020202020204" pitchFamily="34" charset="0"/>
                </a:rPr>
                <a:t>打造</a:t>
              </a:r>
              <a:r>
                <a:rPr lang="en-US" altLang="zh-CN" sz="1049" b="1" kern="0" dirty="0">
                  <a:solidFill>
                    <a:srgbClr val="666666"/>
                  </a:solidFill>
                  <a:latin typeface="宋体" panose="02010600030101010101" pitchFamily="2" charset="-122"/>
                  <a:cs typeface="Arial" panose="020B0604020202020204" pitchFamily="34" charset="0"/>
                  <a:sym typeface="Arial" panose="020B0604020202020204" pitchFamily="34" charset="0"/>
                </a:rPr>
                <a:t>SKA</a:t>
              </a:r>
              <a:r>
                <a:rPr lang="zh-CN" altLang="en-US" sz="1049" b="1" kern="0" dirty="0">
                  <a:solidFill>
                    <a:srgbClr val="666666"/>
                  </a:solidFill>
                  <a:latin typeface="宋体" panose="02010600030101010101" pitchFamily="2" charset="-122"/>
                  <a:cs typeface="Arial" panose="020B0604020202020204" pitchFamily="34" charset="0"/>
                  <a:sym typeface="Arial" panose="020B0604020202020204" pitchFamily="34" charset="0"/>
                </a:rPr>
                <a:t>区域中心原型系统</a:t>
              </a:r>
            </a:p>
          </p:txBody>
        </p:sp>
        <p:sp>
          <p:nvSpPr>
            <p:cNvPr id="35" name="TextBox 8"/>
            <p:cNvSpPr txBox="1"/>
            <p:nvPr/>
          </p:nvSpPr>
          <p:spPr>
            <a:xfrm>
              <a:off x="6757578" y="5088866"/>
              <a:ext cx="1170008" cy="492634"/>
            </a:xfrm>
            <a:prstGeom prst="rect">
              <a:avLst/>
            </a:prstGeom>
            <a:noFill/>
          </p:spPr>
          <p:txBody>
            <a:bodyPr wrap="none" rtlCol="0">
              <a:spAutoFit/>
            </a:bodyPr>
            <a:lstStyle/>
            <a:p>
              <a:pPr algn="ctr" defTabSz="457109">
                <a:defRPr/>
              </a:pPr>
              <a:r>
                <a:rPr lang="zh-CN" altLang="en-US" b="1" kern="0" dirty="0">
                  <a:solidFill>
                    <a:srgbClr val="C00000"/>
                  </a:solidFill>
                  <a:latin typeface="宋体" panose="02010600030101010101" pitchFamily="2" charset="-122"/>
                  <a:cs typeface="Arial" panose="020B0604020202020204" pitchFamily="34" charset="0"/>
                  <a:sym typeface="Arial" panose="020B0604020202020204" pitchFamily="34" charset="0"/>
                </a:rPr>
                <a:t>天文台</a:t>
              </a:r>
            </a:p>
          </p:txBody>
        </p:sp>
        <p:cxnSp>
          <p:nvCxnSpPr>
            <p:cNvPr id="36" name="直接连接符 35"/>
            <p:cNvCxnSpPr/>
            <p:nvPr/>
          </p:nvCxnSpPr>
          <p:spPr>
            <a:xfrm flipV="1">
              <a:off x="6190582" y="5554280"/>
              <a:ext cx="2304000" cy="231"/>
            </a:xfrm>
            <a:prstGeom prst="line">
              <a:avLst/>
            </a:prstGeom>
            <a:ln/>
          </p:spPr>
          <p:style>
            <a:lnRef idx="1">
              <a:schemeClr val="accent2"/>
            </a:lnRef>
            <a:fillRef idx="0">
              <a:schemeClr val="accent2"/>
            </a:fillRef>
            <a:effectRef idx="0">
              <a:schemeClr val="accent2"/>
            </a:effectRef>
            <a:fontRef idx="minor">
              <a:schemeClr val="tx1"/>
            </a:fontRef>
          </p:style>
        </p:cxnSp>
      </p:grpSp>
      <p:grpSp>
        <p:nvGrpSpPr>
          <p:cNvPr id="37" name="组合 36"/>
          <p:cNvGrpSpPr/>
          <p:nvPr/>
        </p:nvGrpSpPr>
        <p:grpSpPr>
          <a:xfrm>
            <a:off x="6695619" y="4394912"/>
            <a:ext cx="1935145" cy="645463"/>
            <a:chOff x="9343588" y="5088866"/>
            <a:chExt cx="2581200" cy="860953"/>
          </a:xfrm>
        </p:grpSpPr>
        <p:sp>
          <p:nvSpPr>
            <p:cNvPr id="38" name="TextBox 10"/>
            <p:cNvSpPr txBox="1"/>
            <p:nvPr/>
          </p:nvSpPr>
          <p:spPr>
            <a:xfrm>
              <a:off x="10193042" y="5088866"/>
              <a:ext cx="862111" cy="492634"/>
            </a:xfrm>
            <a:prstGeom prst="rect">
              <a:avLst/>
            </a:prstGeom>
            <a:noFill/>
          </p:spPr>
          <p:txBody>
            <a:bodyPr wrap="none" rtlCol="0">
              <a:spAutoFit/>
            </a:bodyPr>
            <a:lstStyle/>
            <a:p>
              <a:pPr defTabSz="685805" hangingPunct="0"/>
              <a:r>
                <a:rPr lang="zh-CN" altLang="en-US" b="1" kern="0" dirty="0">
                  <a:solidFill>
                    <a:srgbClr val="C00000"/>
                  </a:solidFill>
                  <a:latin typeface="宋体" panose="02010600030101010101" pitchFamily="2" charset="-122"/>
                  <a:cs typeface="Calibri"/>
                  <a:sym typeface="Calibri"/>
                </a:rPr>
                <a:t>电商</a:t>
              </a:r>
              <a:endParaRPr lang="en-US" altLang="zh-CN" b="1" kern="0" dirty="0">
                <a:solidFill>
                  <a:srgbClr val="C00000"/>
                </a:solidFill>
                <a:latin typeface="宋体" panose="02010600030101010101" pitchFamily="2" charset="-122"/>
                <a:cs typeface="Calibri"/>
                <a:sym typeface="Calibri"/>
              </a:endParaRPr>
            </a:p>
          </p:txBody>
        </p:sp>
        <p:sp>
          <p:nvSpPr>
            <p:cNvPr id="39" name="TextBox 11"/>
            <p:cNvSpPr txBox="1"/>
            <p:nvPr/>
          </p:nvSpPr>
          <p:spPr>
            <a:xfrm>
              <a:off x="9343588" y="5554086"/>
              <a:ext cx="2581200" cy="395733"/>
            </a:xfrm>
            <a:prstGeom prst="rect">
              <a:avLst/>
            </a:prstGeom>
            <a:noFill/>
          </p:spPr>
          <p:txBody>
            <a:bodyPr wrap="none" rtlCol="0">
              <a:spAutoFit/>
            </a:bodyPr>
            <a:lstStyle/>
            <a:p>
              <a:pPr algn="ctr" defTabSz="457109">
                <a:lnSpc>
                  <a:spcPct val="150000"/>
                </a:lnSpc>
                <a:defRPr/>
              </a:pPr>
              <a:r>
                <a:rPr lang="zh-CN" altLang="en-US" sz="1049" b="1" kern="0" dirty="0">
                  <a:solidFill>
                    <a:srgbClr val="666666"/>
                  </a:solidFill>
                  <a:latin typeface="宋体" panose="02010600030101010101" pitchFamily="2" charset="-122"/>
                  <a:cs typeface="Arial" panose="020B0604020202020204" pitchFamily="34" charset="0"/>
                  <a:sym typeface="Arial" panose="020B0604020202020204" pitchFamily="34" charset="0"/>
                </a:rPr>
                <a:t>互联网更快速的安全连接体验</a:t>
              </a:r>
              <a:endParaRPr lang="en-US" altLang="zh-CN" sz="1049" b="1" kern="0" dirty="0">
                <a:solidFill>
                  <a:srgbClr val="666666"/>
                </a:solidFill>
                <a:latin typeface="宋体" panose="02010600030101010101" pitchFamily="2" charset="-122"/>
                <a:cs typeface="Arial" panose="020B0604020202020204" pitchFamily="34" charset="0"/>
                <a:sym typeface="Arial" panose="020B0604020202020204" pitchFamily="34" charset="0"/>
              </a:endParaRPr>
            </a:p>
          </p:txBody>
        </p:sp>
        <p:cxnSp>
          <p:nvCxnSpPr>
            <p:cNvPr id="40" name="直接连接符 39"/>
            <p:cNvCxnSpPr/>
            <p:nvPr/>
          </p:nvCxnSpPr>
          <p:spPr>
            <a:xfrm flipV="1">
              <a:off x="9389855" y="5554280"/>
              <a:ext cx="2304000" cy="231"/>
            </a:xfrm>
            <a:prstGeom prst="line">
              <a:avLst/>
            </a:prstGeom>
            <a:ln/>
          </p:spPr>
          <p:style>
            <a:lnRef idx="1">
              <a:schemeClr val="accent2"/>
            </a:lnRef>
            <a:fillRef idx="0">
              <a:schemeClr val="accent2"/>
            </a:fillRef>
            <a:effectRef idx="0">
              <a:schemeClr val="accent2"/>
            </a:effectRef>
            <a:fontRef idx="minor">
              <a:schemeClr val="tx1"/>
            </a:fontRef>
          </p:style>
        </p:cxnSp>
      </p:grpSp>
      <p:grpSp>
        <p:nvGrpSpPr>
          <p:cNvPr id="41" name="组合 40"/>
          <p:cNvGrpSpPr/>
          <p:nvPr/>
        </p:nvGrpSpPr>
        <p:grpSpPr>
          <a:xfrm>
            <a:off x="583685" y="4395833"/>
            <a:ext cx="1867819" cy="645609"/>
            <a:chOff x="633900" y="5088866"/>
            <a:chExt cx="2491398" cy="861148"/>
          </a:xfrm>
        </p:grpSpPr>
        <p:sp>
          <p:nvSpPr>
            <p:cNvPr id="42" name="TextBox 5"/>
            <p:cNvSpPr txBox="1"/>
            <p:nvPr/>
          </p:nvSpPr>
          <p:spPr>
            <a:xfrm>
              <a:off x="633900" y="5554281"/>
              <a:ext cx="2491398" cy="395733"/>
            </a:xfrm>
            <a:prstGeom prst="rect">
              <a:avLst/>
            </a:prstGeom>
            <a:noFill/>
          </p:spPr>
          <p:txBody>
            <a:bodyPr wrap="none" rtlCol="0">
              <a:spAutoFit/>
            </a:bodyPr>
            <a:lstStyle/>
            <a:p>
              <a:pPr algn="ctr" defTabSz="457109">
                <a:lnSpc>
                  <a:spcPct val="150000"/>
                </a:lnSpc>
                <a:defRPr/>
              </a:pPr>
              <a:r>
                <a:rPr lang="zh-CN" altLang="en-US" sz="1049" b="1" kern="0" dirty="0">
                  <a:solidFill>
                    <a:srgbClr val="666666"/>
                  </a:solidFill>
                  <a:latin typeface="宋体" panose="02010600030101010101" pitchFamily="2" charset="-122"/>
                  <a:cs typeface="Arial" panose="020B0604020202020204" pitchFamily="34" charset="0"/>
                  <a:sym typeface="Arial" panose="020B0604020202020204" pitchFamily="34" charset="0"/>
                </a:rPr>
                <a:t>基于鲲鹏电信云的</a:t>
              </a:r>
              <a:r>
                <a:rPr lang="en-US" altLang="zh-CN" sz="1049" b="1" kern="0" dirty="0" err="1">
                  <a:solidFill>
                    <a:srgbClr val="666666"/>
                  </a:solidFill>
                  <a:latin typeface="宋体" panose="02010600030101010101" pitchFamily="2" charset="-122"/>
                  <a:cs typeface="Arial" panose="020B0604020202020204" pitchFamily="34" charset="0"/>
                  <a:sym typeface="Arial" panose="020B0604020202020204" pitchFamily="34" charset="0"/>
                </a:rPr>
                <a:t>VoLTE</a:t>
              </a:r>
              <a:r>
                <a:rPr lang="zh-CN" altLang="en-US" sz="1049" b="1" kern="0" dirty="0">
                  <a:solidFill>
                    <a:srgbClr val="666666"/>
                  </a:solidFill>
                  <a:latin typeface="宋体" panose="02010600030101010101" pitchFamily="2" charset="-122"/>
                  <a:cs typeface="Arial" panose="020B0604020202020204" pitchFamily="34" charset="0"/>
                  <a:sym typeface="Arial" panose="020B0604020202020204" pitchFamily="34" charset="0"/>
                </a:rPr>
                <a:t>首呼</a:t>
              </a:r>
            </a:p>
          </p:txBody>
        </p:sp>
        <p:cxnSp>
          <p:nvCxnSpPr>
            <p:cNvPr id="43" name="直接连接符 42"/>
            <p:cNvCxnSpPr/>
            <p:nvPr/>
          </p:nvCxnSpPr>
          <p:spPr>
            <a:xfrm flipV="1">
              <a:off x="725960" y="5554280"/>
              <a:ext cx="2304000" cy="231"/>
            </a:xfrm>
            <a:prstGeom prst="line">
              <a:avLst/>
            </a:prstGeom>
            <a:ln/>
          </p:spPr>
          <p:style>
            <a:lnRef idx="1">
              <a:schemeClr val="accent2"/>
            </a:lnRef>
            <a:fillRef idx="0">
              <a:schemeClr val="accent2"/>
            </a:fillRef>
            <a:effectRef idx="0">
              <a:schemeClr val="accent2"/>
            </a:effectRef>
            <a:fontRef idx="minor">
              <a:schemeClr val="tx1"/>
            </a:fontRef>
          </p:style>
        </p:cxnSp>
        <p:sp>
          <p:nvSpPr>
            <p:cNvPr id="44" name="TextBox 2"/>
            <p:cNvSpPr txBox="1"/>
            <p:nvPr/>
          </p:nvSpPr>
          <p:spPr>
            <a:xfrm>
              <a:off x="1292956" y="5088866"/>
              <a:ext cx="1170009" cy="492635"/>
            </a:xfrm>
            <a:prstGeom prst="rect">
              <a:avLst/>
            </a:prstGeom>
            <a:noFill/>
          </p:spPr>
          <p:txBody>
            <a:bodyPr wrap="none" rtlCol="0">
              <a:spAutoFit/>
            </a:bodyPr>
            <a:lstStyle/>
            <a:p>
              <a:pPr algn="ctr" defTabSz="457109">
                <a:defRPr/>
              </a:pPr>
              <a:r>
                <a:rPr lang="zh-CN" altLang="en-US" b="1" kern="0" dirty="0">
                  <a:solidFill>
                    <a:srgbClr val="C00000"/>
                  </a:solidFill>
                  <a:latin typeface="宋体" panose="02010600030101010101" pitchFamily="2" charset="-122"/>
                  <a:cs typeface="Arial" panose="020B0604020202020204" pitchFamily="34" charset="0"/>
                  <a:sym typeface="Arial" panose="020B0604020202020204" pitchFamily="34" charset="0"/>
                </a:rPr>
                <a:t>运营商</a:t>
              </a:r>
            </a:p>
          </p:txBody>
        </p:sp>
      </p:grpSp>
      <p:sp>
        <p:nvSpPr>
          <p:cNvPr id="49" name="大数据"/>
          <p:cNvSpPr txBox="1"/>
          <p:nvPr/>
        </p:nvSpPr>
        <p:spPr>
          <a:xfrm>
            <a:off x="918253" y="2096201"/>
            <a:ext cx="686094" cy="285211"/>
          </a:xfrm>
          <a:prstGeom prst="rect">
            <a:avLst/>
          </a:prstGeom>
          <a:ln w="12700">
            <a:miter lim="400000"/>
          </a:ln>
          <a:extLst>
            <a:ext uri="{C572A759-6A51-4108-AA02-DFA0A04FC94B}">
              <ma14:wrappingTextBoxFlag xmlns="" xmlns:ma14="http://schemas.microsoft.com/office/mac/drawingml/2011/main" val="1"/>
            </a:ext>
          </a:extLst>
        </p:spPr>
        <p:txBody>
          <a:bodyPr wrap="none" lIns="53979" tIns="26990" rIns="53979" bIns="2699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2pPr lvl="1" indent="0" defTabSz="457200">
              <a:lnSpc>
                <a:spcPts val="5400"/>
              </a:lnSpc>
              <a:defRPr sz="4500" b="0">
                <a:latin typeface="Microsoft YaHei"/>
                <a:ea typeface="Microsoft YaHei"/>
                <a:cs typeface="Microsoft YaHei"/>
              </a:defRPr>
            </a:lvl2pPr>
          </a:lstStyle>
          <a:p>
            <a:pPr marL="0" lvl="1" algn="ctr">
              <a:lnSpc>
                <a:spcPct val="100000"/>
              </a:lnSpc>
              <a:spcBef>
                <a:spcPts val="75"/>
              </a:spcBef>
              <a:spcAft>
                <a:spcPts val="75"/>
              </a:spcAft>
            </a:pPr>
            <a:r>
              <a:rPr lang="zh-CN" altLang="en-US" sz="1499" b="1" dirty="0">
                <a:latin typeface="宋体" panose="02010600030101010101" pitchFamily="2" charset="-122"/>
                <a:ea typeface="宋体" panose="02010600030101010101" pitchFamily="2" charset="-122"/>
                <a:cs typeface="Arial" panose="020B0604020202020204" pitchFamily="34" charset="0"/>
              </a:rPr>
              <a:t>行业云</a:t>
            </a:r>
            <a:endParaRPr sz="1499" b="1" dirty="0">
              <a:latin typeface="宋体" panose="02010600030101010101" pitchFamily="2" charset="-122"/>
              <a:ea typeface="宋体" panose="02010600030101010101" pitchFamily="2" charset="-122"/>
              <a:cs typeface="Arial" panose="020B0604020202020204" pitchFamily="34" charset="0"/>
            </a:endParaRPr>
          </a:p>
        </p:txBody>
      </p:sp>
      <p:sp>
        <p:nvSpPr>
          <p:cNvPr id="50" name="大数据"/>
          <p:cNvSpPr txBox="1"/>
          <p:nvPr/>
        </p:nvSpPr>
        <p:spPr>
          <a:xfrm>
            <a:off x="2559474" y="2096201"/>
            <a:ext cx="686094" cy="285211"/>
          </a:xfrm>
          <a:prstGeom prst="rect">
            <a:avLst/>
          </a:prstGeom>
          <a:ln w="12700">
            <a:miter lim="400000"/>
          </a:ln>
          <a:extLst>
            <a:ext uri="{C572A759-6A51-4108-AA02-DFA0A04FC94B}">
              <ma14:wrappingTextBoxFlag xmlns="" xmlns:ma14="http://schemas.microsoft.com/office/mac/drawingml/2011/main" val="1"/>
            </a:ext>
          </a:extLst>
        </p:spPr>
        <p:txBody>
          <a:bodyPr wrap="none" lIns="53979" tIns="26990" rIns="53979" bIns="2699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2pPr lvl="1" indent="0" defTabSz="457200">
              <a:lnSpc>
                <a:spcPts val="5400"/>
              </a:lnSpc>
              <a:defRPr sz="4500" b="0">
                <a:latin typeface="Microsoft YaHei"/>
                <a:ea typeface="Microsoft YaHei"/>
                <a:cs typeface="Microsoft YaHei"/>
              </a:defRPr>
            </a:lvl2pPr>
          </a:lstStyle>
          <a:p>
            <a:pPr marL="0" lvl="1" algn="ctr">
              <a:lnSpc>
                <a:spcPct val="100000"/>
              </a:lnSpc>
              <a:spcBef>
                <a:spcPts val="75"/>
              </a:spcBef>
              <a:spcAft>
                <a:spcPts val="75"/>
              </a:spcAft>
            </a:pPr>
            <a:r>
              <a:rPr lang="en-US" altLang="zh-CN" sz="1499" b="1" dirty="0">
                <a:latin typeface="宋体" panose="02010600030101010101" pitchFamily="2" charset="-122"/>
                <a:ea typeface="宋体" panose="02010600030101010101" pitchFamily="2" charset="-122"/>
                <a:cs typeface="Arial" panose="020B0604020202020204" pitchFamily="34" charset="0"/>
              </a:rPr>
              <a:t>AI</a:t>
            </a:r>
            <a:r>
              <a:rPr lang="zh-CN" altLang="en-US" sz="1499" b="1" dirty="0">
                <a:latin typeface="宋体" panose="02010600030101010101" pitchFamily="2" charset="-122"/>
                <a:ea typeface="宋体" panose="02010600030101010101" pitchFamily="2" charset="-122"/>
                <a:cs typeface="Arial" panose="020B0604020202020204" pitchFamily="34" charset="0"/>
              </a:rPr>
              <a:t>计算</a:t>
            </a:r>
            <a:endParaRPr sz="1499" b="1" dirty="0">
              <a:latin typeface="宋体" panose="02010600030101010101" pitchFamily="2" charset="-122"/>
              <a:ea typeface="宋体" panose="02010600030101010101" pitchFamily="2" charset="-122"/>
              <a:cs typeface="Arial" panose="020B0604020202020204" pitchFamily="34" charset="0"/>
            </a:endParaRPr>
          </a:p>
        </p:txBody>
      </p:sp>
      <p:sp>
        <p:nvSpPr>
          <p:cNvPr id="51" name="大数据"/>
          <p:cNvSpPr txBox="1"/>
          <p:nvPr/>
        </p:nvSpPr>
        <p:spPr>
          <a:xfrm>
            <a:off x="4116343" y="2088692"/>
            <a:ext cx="878454" cy="285211"/>
          </a:xfrm>
          <a:prstGeom prst="rect">
            <a:avLst/>
          </a:prstGeom>
          <a:ln w="12700">
            <a:miter lim="400000"/>
          </a:ln>
          <a:extLst>
            <a:ext uri="{C572A759-6A51-4108-AA02-DFA0A04FC94B}">
              <ma14:wrappingTextBoxFlag xmlns="" xmlns:ma14="http://schemas.microsoft.com/office/mac/drawingml/2011/main" val="1"/>
            </a:ext>
          </a:extLst>
        </p:spPr>
        <p:txBody>
          <a:bodyPr wrap="none" lIns="53979" tIns="26990" rIns="53979" bIns="2699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2pPr lvl="1" indent="0" defTabSz="457200">
              <a:lnSpc>
                <a:spcPts val="5400"/>
              </a:lnSpc>
              <a:defRPr sz="4500" b="0">
                <a:latin typeface="Microsoft YaHei"/>
                <a:ea typeface="Microsoft YaHei"/>
                <a:cs typeface="Microsoft YaHei"/>
              </a:defRPr>
            </a:lvl2pPr>
          </a:lstStyle>
          <a:p>
            <a:pPr marL="0" lvl="1" algn="ctr">
              <a:lnSpc>
                <a:spcPct val="100000"/>
              </a:lnSpc>
              <a:spcBef>
                <a:spcPts val="75"/>
              </a:spcBef>
              <a:spcAft>
                <a:spcPts val="75"/>
              </a:spcAft>
            </a:pPr>
            <a:r>
              <a:rPr lang="zh-CN" altLang="en-US" sz="1499" b="1" dirty="0">
                <a:latin typeface="宋体" panose="02010600030101010101" pitchFamily="2" charset="-122"/>
                <a:ea typeface="宋体" panose="02010600030101010101" pitchFamily="2" charset="-122"/>
                <a:cs typeface="Arial" panose="020B0604020202020204" pitchFamily="34" charset="0"/>
              </a:rPr>
              <a:t>边缘计算</a:t>
            </a:r>
            <a:endParaRPr sz="1499" b="1" dirty="0">
              <a:latin typeface="宋体" panose="02010600030101010101" pitchFamily="2" charset="-122"/>
              <a:ea typeface="宋体" panose="02010600030101010101" pitchFamily="2" charset="-122"/>
              <a:cs typeface="Arial" panose="020B0604020202020204" pitchFamily="34" charset="0"/>
            </a:endParaRPr>
          </a:p>
        </p:txBody>
      </p:sp>
      <p:sp>
        <p:nvSpPr>
          <p:cNvPr id="52" name="大数据"/>
          <p:cNvSpPr txBox="1"/>
          <p:nvPr/>
        </p:nvSpPr>
        <p:spPr>
          <a:xfrm>
            <a:off x="7460081" y="2069747"/>
            <a:ext cx="782274" cy="285211"/>
          </a:xfrm>
          <a:prstGeom prst="rect">
            <a:avLst/>
          </a:prstGeom>
          <a:ln w="12700">
            <a:miter lim="400000"/>
          </a:ln>
          <a:extLst>
            <a:ext uri="{C572A759-6A51-4108-AA02-DFA0A04FC94B}">
              <ma14:wrappingTextBoxFlag xmlns="" xmlns:ma14="http://schemas.microsoft.com/office/mac/drawingml/2011/main" val="1"/>
            </a:ext>
          </a:extLst>
        </p:spPr>
        <p:txBody>
          <a:bodyPr wrap="none" lIns="53979" tIns="26990" rIns="53979" bIns="2699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2pPr lvl="1" indent="0" defTabSz="457200">
              <a:lnSpc>
                <a:spcPts val="5400"/>
              </a:lnSpc>
              <a:defRPr sz="4500" b="0">
                <a:latin typeface="Microsoft YaHei"/>
                <a:ea typeface="Microsoft YaHei"/>
                <a:cs typeface="Microsoft YaHei"/>
              </a:defRPr>
            </a:lvl2pPr>
          </a:lstStyle>
          <a:p>
            <a:pPr marL="0" lvl="1" algn="ctr">
              <a:lnSpc>
                <a:spcPct val="100000"/>
              </a:lnSpc>
              <a:spcBef>
                <a:spcPts val="75"/>
              </a:spcBef>
              <a:spcAft>
                <a:spcPts val="75"/>
              </a:spcAft>
            </a:pPr>
            <a:r>
              <a:rPr lang="en-US" altLang="zh-CN" sz="1499" b="1" dirty="0">
                <a:latin typeface="宋体" panose="02010600030101010101" pitchFamily="2" charset="-122"/>
                <a:ea typeface="宋体" panose="02010600030101010101" pitchFamily="2" charset="-122"/>
                <a:cs typeface="Arial" panose="020B0604020202020204" pitchFamily="34" charset="0"/>
              </a:rPr>
              <a:t>Web</a:t>
            </a:r>
            <a:r>
              <a:rPr lang="zh-CN" altLang="en-US" sz="1499" b="1" dirty="0">
                <a:latin typeface="宋体" panose="02010600030101010101" pitchFamily="2" charset="-122"/>
                <a:ea typeface="宋体" panose="02010600030101010101" pitchFamily="2" charset="-122"/>
                <a:cs typeface="Arial" panose="020B0604020202020204" pitchFamily="34" charset="0"/>
              </a:rPr>
              <a:t>应用</a:t>
            </a:r>
            <a:endParaRPr sz="1499" b="1" dirty="0">
              <a:latin typeface="宋体" panose="02010600030101010101" pitchFamily="2" charset="-122"/>
              <a:ea typeface="宋体" panose="02010600030101010101" pitchFamily="2" charset="-122"/>
              <a:cs typeface="Arial" panose="020B0604020202020204" pitchFamily="34" charset="0"/>
            </a:endParaRPr>
          </a:p>
        </p:txBody>
      </p:sp>
      <p:sp>
        <p:nvSpPr>
          <p:cNvPr id="54" name="大数据"/>
          <p:cNvSpPr txBox="1"/>
          <p:nvPr/>
        </p:nvSpPr>
        <p:spPr>
          <a:xfrm>
            <a:off x="5974210" y="2073257"/>
            <a:ext cx="397553" cy="285211"/>
          </a:xfrm>
          <a:prstGeom prst="rect">
            <a:avLst/>
          </a:prstGeom>
          <a:ln w="12700">
            <a:miter lim="400000"/>
          </a:ln>
          <a:extLst>
            <a:ext uri="{C572A759-6A51-4108-AA02-DFA0A04FC94B}">
              <ma14:wrappingTextBoxFlag xmlns="" xmlns:ma14="http://schemas.microsoft.com/office/mac/drawingml/2011/main" val="1"/>
            </a:ext>
          </a:extLst>
        </p:spPr>
        <p:txBody>
          <a:bodyPr wrap="none" lIns="53979" tIns="26990" rIns="53979" bIns="2699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2pPr lvl="1" indent="0" defTabSz="457200">
              <a:lnSpc>
                <a:spcPts val="5400"/>
              </a:lnSpc>
              <a:defRPr sz="4500" b="0">
                <a:latin typeface="Microsoft YaHei"/>
                <a:ea typeface="Microsoft YaHei"/>
                <a:cs typeface="Microsoft YaHei"/>
              </a:defRPr>
            </a:lvl2pPr>
          </a:lstStyle>
          <a:p>
            <a:pPr marL="0" lvl="1" algn="ctr">
              <a:lnSpc>
                <a:spcPct val="100000"/>
              </a:lnSpc>
              <a:spcBef>
                <a:spcPts val="75"/>
              </a:spcBef>
              <a:spcAft>
                <a:spcPts val="75"/>
              </a:spcAft>
            </a:pPr>
            <a:r>
              <a:rPr lang="en-US" altLang="zh-CN" sz="1499" b="1" dirty="0">
                <a:latin typeface="宋体" panose="02010600030101010101" pitchFamily="2" charset="-122"/>
                <a:ea typeface="宋体" panose="02010600030101010101" pitchFamily="2" charset="-122"/>
                <a:cs typeface="Arial" panose="020B0604020202020204" pitchFamily="34" charset="0"/>
              </a:rPr>
              <a:t>HPC</a:t>
            </a:r>
            <a:endParaRPr sz="1499" b="1" dirty="0">
              <a:latin typeface="宋体" panose="02010600030101010101" pitchFamily="2" charset="-122"/>
              <a:ea typeface="宋体" panose="02010600030101010101" pitchFamily="2" charset="-122"/>
              <a:cs typeface="Arial" panose="020B0604020202020204" pitchFamily="34" charset="0"/>
            </a:endParaRPr>
          </a:p>
        </p:txBody>
      </p:sp>
      <p:sp>
        <p:nvSpPr>
          <p:cNvPr id="61" name="矩形: 圆角 3">
            <a:extLst>
              <a:ext uri="{FF2B5EF4-FFF2-40B4-BE49-F238E27FC236}">
                <a16:creationId xmlns:a16="http://schemas.microsoft.com/office/drawing/2014/main" id="{E48189CC-7B82-4A59-8338-CC3646AFBB70}"/>
              </a:ext>
            </a:extLst>
          </p:cNvPr>
          <p:cNvSpPr/>
          <p:nvPr/>
        </p:nvSpPr>
        <p:spPr>
          <a:xfrm>
            <a:off x="558790" y="2060658"/>
            <a:ext cx="1542281" cy="2119822"/>
          </a:xfrm>
          <a:prstGeom prst="roundRect">
            <a:avLst>
              <a:gd name="adj" fmla="val 7847"/>
            </a:avLst>
          </a:prstGeom>
          <a:noFill/>
          <a:ln w="19050">
            <a:gradFill flip="none" rotWithShape="1">
              <a:gsLst>
                <a:gs pos="0">
                  <a:schemeClr val="tx2"/>
                </a:gs>
                <a:gs pos="51000">
                  <a:schemeClr val="accent2">
                    <a:lumMod val="45000"/>
                    <a:lumOff val="55000"/>
                  </a:schemeClr>
                </a:gs>
                <a:gs pos="100000">
                  <a:schemeClr val="tx2"/>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551" tIns="25775" rIns="51551" bIns="25775" numCol="1" spcCol="0" rtlCol="0" fromWordArt="0" anchor="ctr" anchorCtr="0" forceAA="0" compatLnSpc="1">
            <a:prstTxWarp prst="textNoShape">
              <a:avLst/>
            </a:prstTxWarp>
            <a:noAutofit/>
          </a:bodyPr>
          <a:lstStyle/>
          <a:p>
            <a:pPr algn="ctr" defTabSz="253789"/>
            <a:endParaRPr lang="zh-CN" altLang="en-US" sz="2255" b="1" dirty="0">
              <a:gradFill>
                <a:gsLst>
                  <a:gs pos="0">
                    <a:srgbClr val="5BFFFF"/>
                  </a:gs>
                  <a:gs pos="100000">
                    <a:srgbClr val="1937DF"/>
                  </a:gs>
                </a:gsLst>
                <a:lin ang="5400000" scaled="1"/>
              </a:gradFill>
              <a:latin typeface="宋体" panose="02010600030101010101" pitchFamily="2" charset="-122"/>
              <a:ea typeface="宋体" panose="02010600030101010101" pitchFamily="2" charset="-122"/>
            </a:endParaRPr>
          </a:p>
        </p:txBody>
      </p:sp>
      <p:sp>
        <p:nvSpPr>
          <p:cNvPr id="62" name="矩形: 圆角 3">
            <a:extLst>
              <a:ext uri="{FF2B5EF4-FFF2-40B4-BE49-F238E27FC236}">
                <a16:creationId xmlns:a16="http://schemas.microsoft.com/office/drawing/2014/main" id="{E48189CC-7B82-4A59-8338-CC3646AFBB70}"/>
              </a:ext>
            </a:extLst>
          </p:cNvPr>
          <p:cNvSpPr/>
          <p:nvPr/>
        </p:nvSpPr>
        <p:spPr>
          <a:xfrm>
            <a:off x="2186647" y="2060658"/>
            <a:ext cx="1542281" cy="2119822"/>
          </a:xfrm>
          <a:prstGeom prst="roundRect">
            <a:avLst>
              <a:gd name="adj" fmla="val 7847"/>
            </a:avLst>
          </a:prstGeom>
          <a:noFill/>
          <a:ln w="19050">
            <a:gradFill flip="none" rotWithShape="1">
              <a:gsLst>
                <a:gs pos="0">
                  <a:schemeClr val="tx2"/>
                </a:gs>
                <a:gs pos="51000">
                  <a:schemeClr val="accent2">
                    <a:lumMod val="45000"/>
                    <a:lumOff val="55000"/>
                  </a:schemeClr>
                </a:gs>
                <a:gs pos="100000">
                  <a:schemeClr val="tx2"/>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551" tIns="25775" rIns="51551" bIns="25775" numCol="1" spcCol="0" rtlCol="0" fromWordArt="0" anchor="ctr" anchorCtr="0" forceAA="0" compatLnSpc="1">
            <a:prstTxWarp prst="textNoShape">
              <a:avLst/>
            </a:prstTxWarp>
            <a:noAutofit/>
          </a:bodyPr>
          <a:lstStyle/>
          <a:p>
            <a:pPr algn="ctr" defTabSz="253789"/>
            <a:endParaRPr lang="zh-CN" altLang="en-US" sz="2255" b="1" dirty="0">
              <a:gradFill>
                <a:gsLst>
                  <a:gs pos="0">
                    <a:srgbClr val="5BFFFF"/>
                  </a:gs>
                  <a:gs pos="100000">
                    <a:srgbClr val="1937DF"/>
                  </a:gs>
                </a:gsLst>
                <a:lin ang="5400000" scaled="1"/>
              </a:gradFill>
              <a:latin typeface="宋体" panose="02010600030101010101" pitchFamily="2" charset="-122"/>
              <a:ea typeface="宋体" panose="02010600030101010101" pitchFamily="2" charset="-122"/>
            </a:endParaRPr>
          </a:p>
        </p:txBody>
      </p:sp>
      <p:sp>
        <p:nvSpPr>
          <p:cNvPr id="64" name="矩形: 圆角 3">
            <a:extLst>
              <a:ext uri="{FF2B5EF4-FFF2-40B4-BE49-F238E27FC236}">
                <a16:creationId xmlns:a16="http://schemas.microsoft.com/office/drawing/2014/main" id="{E48189CC-7B82-4A59-8338-CC3646AFBB70}"/>
              </a:ext>
            </a:extLst>
          </p:cNvPr>
          <p:cNvSpPr/>
          <p:nvPr/>
        </p:nvSpPr>
        <p:spPr>
          <a:xfrm>
            <a:off x="3814504" y="2061079"/>
            <a:ext cx="1542281" cy="2119822"/>
          </a:xfrm>
          <a:prstGeom prst="roundRect">
            <a:avLst>
              <a:gd name="adj" fmla="val 7847"/>
            </a:avLst>
          </a:prstGeom>
          <a:noFill/>
          <a:ln w="19050">
            <a:gradFill flip="none" rotWithShape="1">
              <a:gsLst>
                <a:gs pos="0">
                  <a:schemeClr val="tx2"/>
                </a:gs>
                <a:gs pos="51000">
                  <a:schemeClr val="accent2">
                    <a:lumMod val="45000"/>
                    <a:lumOff val="55000"/>
                  </a:schemeClr>
                </a:gs>
                <a:gs pos="100000">
                  <a:schemeClr val="tx2"/>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551" tIns="25775" rIns="51551" bIns="25775" numCol="1" spcCol="0" rtlCol="0" fromWordArt="0" anchor="ctr" anchorCtr="0" forceAA="0" compatLnSpc="1">
            <a:prstTxWarp prst="textNoShape">
              <a:avLst/>
            </a:prstTxWarp>
            <a:noAutofit/>
          </a:bodyPr>
          <a:lstStyle/>
          <a:p>
            <a:pPr algn="ctr" defTabSz="253789"/>
            <a:endParaRPr lang="zh-CN" altLang="en-US" sz="2255" b="1" dirty="0">
              <a:gradFill>
                <a:gsLst>
                  <a:gs pos="0">
                    <a:srgbClr val="5BFFFF"/>
                  </a:gs>
                  <a:gs pos="100000">
                    <a:srgbClr val="1937DF"/>
                  </a:gs>
                </a:gsLst>
                <a:lin ang="5400000" scaled="1"/>
              </a:gradFill>
              <a:latin typeface="宋体" panose="02010600030101010101" pitchFamily="2" charset="-122"/>
              <a:ea typeface="宋体" panose="02010600030101010101" pitchFamily="2" charset="-122"/>
            </a:endParaRPr>
          </a:p>
        </p:txBody>
      </p:sp>
      <p:sp>
        <p:nvSpPr>
          <p:cNvPr id="65" name="矩形: 圆角 3">
            <a:extLst>
              <a:ext uri="{FF2B5EF4-FFF2-40B4-BE49-F238E27FC236}">
                <a16:creationId xmlns:a16="http://schemas.microsoft.com/office/drawing/2014/main" id="{E48189CC-7B82-4A59-8338-CC3646AFBB70}"/>
              </a:ext>
            </a:extLst>
          </p:cNvPr>
          <p:cNvSpPr/>
          <p:nvPr/>
        </p:nvSpPr>
        <p:spPr>
          <a:xfrm>
            <a:off x="5450257" y="2054389"/>
            <a:ext cx="1542281" cy="2119822"/>
          </a:xfrm>
          <a:prstGeom prst="roundRect">
            <a:avLst>
              <a:gd name="adj" fmla="val 7847"/>
            </a:avLst>
          </a:prstGeom>
          <a:noFill/>
          <a:ln w="19050">
            <a:gradFill flip="none" rotWithShape="1">
              <a:gsLst>
                <a:gs pos="0">
                  <a:schemeClr val="tx2"/>
                </a:gs>
                <a:gs pos="51000">
                  <a:schemeClr val="accent2">
                    <a:lumMod val="45000"/>
                    <a:lumOff val="55000"/>
                  </a:schemeClr>
                </a:gs>
                <a:gs pos="100000">
                  <a:schemeClr val="tx2"/>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551" tIns="25775" rIns="51551" bIns="25775" numCol="1" spcCol="0" rtlCol="0" fromWordArt="0" anchor="ctr" anchorCtr="0" forceAA="0" compatLnSpc="1">
            <a:prstTxWarp prst="textNoShape">
              <a:avLst/>
            </a:prstTxWarp>
            <a:noAutofit/>
          </a:bodyPr>
          <a:lstStyle/>
          <a:p>
            <a:pPr algn="ctr" defTabSz="253789"/>
            <a:endParaRPr lang="zh-CN" altLang="en-US" sz="2255" b="1" dirty="0">
              <a:gradFill>
                <a:gsLst>
                  <a:gs pos="0">
                    <a:srgbClr val="5BFFFF"/>
                  </a:gs>
                  <a:gs pos="100000">
                    <a:srgbClr val="1937DF"/>
                  </a:gs>
                </a:gsLst>
                <a:lin ang="5400000" scaled="1"/>
              </a:gradFill>
              <a:latin typeface="宋体" panose="02010600030101010101" pitchFamily="2" charset="-122"/>
              <a:ea typeface="宋体" panose="02010600030101010101" pitchFamily="2" charset="-122"/>
            </a:endParaRPr>
          </a:p>
        </p:txBody>
      </p:sp>
      <p:sp>
        <p:nvSpPr>
          <p:cNvPr id="66" name="矩形: 圆角 3">
            <a:extLst>
              <a:ext uri="{FF2B5EF4-FFF2-40B4-BE49-F238E27FC236}">
                <a16:creationId xmlns:a16="http://schemas.microsoft.com/office/drawing/2014/main" id="{E48189CC-7B82-4A59-8338-CC3646AFBB70}"/>
              </a:ext>
            </a:extLst>
          </p:cNvPr>
          <p:cNvSpPr/>
          <p:nvPr/>
        </p:nvSpPr>
        <p:spPr>
          <a:xfrm>
            <a:off x="7085497" y="2043702"/>
            <a:ext cx="1542281" cy="2119822"/>
          </a:xfrm>
          <a:prstGeom prst="roundRect">
            <a:avLst>
              <a:gd name="adj" fmla="val 7847"/>
            </a:avLst>
          </a:prstGeom>
          <a:noFill/>
          <a:ln w="19050">
            <a:gradFill flip="none" rotWithShape="1">
              <a:gsLst>
                <a:gs pos="0">
                  <a:schemeClr val="tx2"/>
                </a:gs>
                <a:gs pos="51000">
                  <a:schemeClr val="accent2">
                    <a:lumMod val="45000"/>
                    <a:lumOff val="55000"/>
                  </a:schemeClr>
                </a:gs>
                <a:gs pos="100000">
                  <a:schemeClr val="tx2"/>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551" tIns="25775" rIns="51551" bIns="25775" numCol="1" spcCol="0" rtlCol="0" fromWordArt="0" anchor="ctr" anchorCtr="0" forceAA="0" compatLnSpc="1">
            <a:prstTxWarp prst="textNoShape">
              <a:avLst/>
            </a:prstTxWarp>
            <a:noAutofit/>
          </a:bodyPr>
          <a:lstStyle/>
          <a:p>
            <a:pPr algn="ctr" defTabSz="253789"/>
            <a:endParaRPr lang="zh-CN" altLang="en-US" sz="2255" b="1" dirty="0">
              <a:gradFill>
                <a:gsLst>
                  <a:gs pos="0">
                    <a:srgbClr val="5BFFFF"/>
                  </a:gs>
                  <a:gs pos="100000">
                    <a:srgbClr val="1937DF"/>
                  </a:gs>
                </a:gsLst>
                <a:lin ang="5400000" scaled="1"/>
              </a:gradFill>
              <a:latin typeface="宋体" panose="02010600030101010101" pitchFamily="2" charset="-122"/>
              <a:ea typeface="宋体" panose="02010600030101010101" pitchFamily="2" charset="-122"/>
            </a:endParaRPr>
          </a:p>
        </p:txBody>
      </p:sp>
      <p:sp>
        <p:nvSpPr>
          <p:cNvPr id="2" name="标题 1"/>
          <p:cNvSpPr>
            <a:spLocks noGrp="1"/>
          </p:cNvSpPr>
          <p:nvPr>
            <p:ph type="title"/>
          </p:nvPr>
        </p:nvSpPr>
        <p:spPr>
          <a:xfrm>
            <a:off x="617226" y="404664"/>
            <a:ext cx="8046244" cy="485982"/>
          </a:xfrm>
        </p:spPr>
        <p:txBody>
          <a:bodyPr>
            <a:normAutofit/>
          </a:bodyPr>
          <a:lstStyle/>
          <a:p>
            <a:pPr eaLnBrk="1" hangingPunct="1"/>
            <a:r>
              <a:rPr lang="zh-CN" altLang="en-US" sz="3100" b="1" dirty="0">
                <a:solidFill>
                  <a:srgbClr val="0000FF"/>
                </a:solidFill>
                <a:latin typeface="+mj-lt"/>
                <a:ea typeface="+mj-ea"/>
              </a:rPr>
              <a:t>鲲鹏计算的典型应用场景</a:t>
            </a:r>
          </a:p>
        </p:txBody>
      </p:sp>
    </p:spTree>
    <p:extLst>
      <p:ext uri="{BB962C8B-B14F-4D97-AF65-F5344CB8AC3E}">
        <p14:creationId xmlns:p14="http://schemas.microsoft.com/office/powerpoint/2010/main" val="40058718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Grp="1" noChangeArrowheads="1"/>
          </p:cNvSpPr>
          <p:nvPr>
            <p:ph type="title"/>
          </p:nvPr>
        </p:nvSpPr>
        <p:spPr>
          <a:xfrm>
            <a:off x="539750" y="260350"/>
            <a:ext cx="8281988" cy="647700"/>
          </a:xfrm>
        </p:spPr>
        <p:txBody>
          <a:bodyPr/>
          <a:lstStyle/>
          <a:p>
            <a:pPr eaLnBrk="1" hangingPunct="1"/>
            <a:r>
              <a:rPr lang="zh-CN" altLang="en-US" b="1" dirty="0">
                <a:solidFill>
                  <a:srgbClr val="0000FF"/>
                </a:solidFill>
              </a:rPr>
              <a:t>第</a:t>
            </a:r>
            <a:r>
              <a:rPr lang="en-US" altLang="zh-CN" b="1" dirty="0">
                <a:solidFill>
                  <a:srgbClr val="0000FF"/>
                </a:solidFill>
              </a:rPr>
              <a:t>N</a:t>
            </a:r>
            <a:r>
              <a:rPr lang="zh-CN" altLang="en-US" b="1" dirty="0">
                <a:solidFill>
                  <a:srgbClr val="0000FF"/>
                </a:solidFill>
              </a:rPr>
              <a:t>章  华为鲲鹏</a:t>
            </a:r>
            <a:r>
              <a:rPr lang="en-US" altLang="zh-CN" b="1" dirty="0">
                <a:solidFill>
                  <a:srgbClr val="0000FF"/>
                </a:solidFill>
              </a:rPr>
              <a:t>ARM</a:t>
            </a:r>
            <a:r>
              <a:rPr lang="zh-CN" altLang="en-US" b="1" dirty="0">
                <a:solidFill>
                  <a:srgbClr val="0000FF"/>
                </a:solidFill>
              </a:rPr>
              <a:t>汇编</a:t>
            </a:r>
            <a:endParaRPr lang="zh-CN" altLang="en-US" dirty="0"/>
          </a:p>
        </p:txBody>
      </p:sp>
      <p:sp>
        <p:nvSpPr>
          <p:cNvPr id="2051" name="Text Box 6"/>
          <p:cNvSpPr txBox="1">
            <a:spLocks noChangeArrowheads="1"/>
          </p:cNvSpPr>
          <p:nvPr/>
        </p:nvSpPr>
        <p:spPr bwMode="auto">
          <a:xfrm>
            <a:off x="611188" y="1989138"/>
            <a:ext cx="79200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spcBef>
                <a:spcPct val="50000"/>
              </a:spcBef>
            </a:pPr>
            <a:endParaRPr lang="zh-CN" altLang="zh-CN"/>
          </a:p>
        </p:txBody>
      </p:sp>
      <p:sp>
        <p:nvSpPr>
          <p:cNvPr id="6" name="Text Box 7"/>
          <p:cNvSpPr txBox="1">
            <a:spLocks noChangeArrowheads="1"/>
          </p:cNvSpPr>
          <p:nvPr/>
        </p:nvSpPr>
        <p:spPr bwMode="auto">
          <a:xfrm>
            <a:off x="611188" y="1052736"/>
            <a:ext cx="7921625" cy="3195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lnSpc>
                <a:spcPts val="5600"/>
              </a:lnSpc>
              <a:spcBef>
                <a:spcPts val="600"/>
              </a:spcBef>
            </a:pPr>
            <a:r>
              <a:rPr lang="en-US" altLang="zh-CN" sz="3200" b="1" dirty="0">
                <a:solidFill>
                  <a:schemeClr val="bg2"/>
                </a:solidFill>
              </a:rPr>
              <a:t>N.1  </a:t>
            </a:r>
            <a:r>
              <a:rPr lang="zh-CN" altLang="en-US" sz="3200" b="1" dirty="0">
                <a:solidFill>
                  <a:schemeClr val="bg2"/>
                </a:solidFill>
              </a:rPr>
              <a:t>计算机系统概述</a:t>
            </a:r>
          </a:p>
          <a:p>
            <a:pPr eaLnBrk="1" hangingPunct="1">
              <a:lnSpc>
                <a:spcPts val="5600"/>
              </a:lnSpc>
              <a:spcBef>
                <a:spcPts val="600"/>
              </a:spcBef>
            </a:pPr>
            <a:r>
              <a:rPr lang="en-US" altLang="zh-CN" sz="3200" b="1" dirty="0">
                <a:solidFill>
                  <a:schemeClr val="bg2"/>
                </a:solidFill>
              </a:rPr>
              <a:t>N.2  ARM</a:t>
            </a:r>
            <a:r>
              <a:rPr lang="zh-CN" altLang="en-US" sz="3200" b="1" dirty="0">
                <a:solidFill>
                  <a:schemeClr val="bg2"/>
                </a:solidFill>
              </a:rPr>
              <a:t>处理器体系结构</a:t>
            </a:r>
            <a:endParaRPr lang="en-US" altLang="zh-CN" sz="3200" b="1" dirty="0">
              <a:solidFill>
                <a:schemeClr val="bg2"/>
              </a:solidFill>
            </a:endParaRPr>
          </a:p>
          <a:p>
            <a:pPr eaLnBrk="1" hangingPunct="1">
              <a:lnSpc>
                <a:spcPts val="5600"/>
              </a:lnSpc>
              <a:spcBef>
                <a:spcPts val="600"/>
              </a:spcBef>
            </a:pPr>
            <a:r>
              <a:rPr lang="en-US" altLang="zh-CN" sz="3200" b="1" dirty="0">
                <a:solidFill>
                  <a:schemeClr val="tx1">
                    <a:lumMod val="95000"/>
                    <a:lumOff val="5000"/>
                  </a:schemeClr>
                </a:solidFill>
              </a:rPr>
              <a:t>N.3  </a:t>
            </a:r>
            <a:r>
              <a:rPr lang="zh-CN" altLang="en-US" sz="3200" b="1" dirty="0">
                <a:solidFill>
                  <a:schemeClr val="tx1">
                    <a:lumMod val="95000"/>
                    <a:lumOff val="5000"/>
                  </a:schemeClr>
                </a:solidFill>
              </a:rPr>
              <a:t>鲲鹏系列处理器</a:t>
            </a:r>
            <a:endParaRPr lang="en-US" altLang="zh-CN" sz="3200" b="1" dirty="0">
              <a:solidFill>
                <a:schemeClr val="tx1">
                  <a:lumMod val="95000"/>
                  <a:lumOff val="5000"/>
                </a:schemeClr>
              </a:solidFill>
            </a:endParaRPr>
          </a:p>
          <a:p>
            <a:pPr eaLnBrk="1" hangingPunct="1">
              <a:lnSpc>
                <a:spcPts val="5600"/>
              </a:lnSpc>
              <a:spcBef>
                <a:spcPts val="600"/>
              </a:spcBef>
            </a:pPr>
            <a:r>
              <a:rPr lang="en-US" altLang="zh-CN" sz="3200" b="1" dirty="0">
                <a:solidFill>
                  <a:srgbClr val="0000FF"/>
                </a:solidFill>
              </a:rPr>
              <a:t>N.4  </a:t>
            </a:r>
            <a:r>
              <a:rPr lang="zh-CN" altLang="en-US" sz="3200" b="1" dirty="0">
                <a:solidFill>
                  <a:srgbClr val="0000FF"/>
                </a:solidFill>
              </a:rPr>
              <a:t>鲲鹏处理器汇编</a:t>
            </a:r>
            <a:endParaRPr lang="en-US" altLang="zh-CN" sz="3200" b="1" dirty="0">
              <a:solidFill>
                <a:srgbClr val="0000FF"/>
              </a:solidFill>
            </a:endParaRPr>
          </a:p>
        </p:txBody>
      </p:sp>
      <p:pic>
        <p:nvPicPr>
          <p:cNvPr id="1026" name="Picture 2" descr="https://res.hc-cdn.com/cnpm-common-resource/2.0.2/base/header/components/images/logo.png">
            <a:extLst>
              <a:ext uri="{FF2B5EF4-FFF2-40B4-BE49-F238E27FC236}">
                <a16:creationId xmlns:a16="http://schemas.microsoft.com/office/drawing/2014/main" id="{8D328595-F3CD-41A5-8C83-37A8C52FB2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1726"/>
          <a:stretch/>
        </p:blipFill>
        <p:spPr bwMode="auto">
          <a:xfrm>
            <a:off x="7956376" y="232525"/>
            <a:ext cx="758279"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4055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Grp="1" noChangeArrowheads="1"/>
          </p:cNvSpPr>
          <p:nvPr>
            <p:ph type="title"/>
          </p:nvPr>
        </p:nvSpPr>
        <p:spPr>
          <a:xfrm>
            <a:off x="539750" y="260350"/>
            <a:ext cx="8281988" cy="647700"/>
          </a:xfrm>
        </p:spPr>
        <p:txBody>
          <a:bodyPr/>
          <a:lstStyle/>
          <a:p>
            <a:pPr eaLnBrk="1" hangingPunct="1">
              <a:lnSpc>
                <a:spcPts val="5600"/>
              </a:lnSpc>
              <a:spcBef>
                <a:spcPts val="600"/>
              </a:spcBef>
            </a:pPr>
            <a:r>
              <a:rPr lang="en-US" altLang="zh-CN" sz="4000" b="1" dirty="0">
                <a:solidFill>
                  <a:srgbClr val="0000FF"/>
                </a:solidFill>
              </a:rPr>
              <a:t>N.4  </a:t>
            </a:r>
            <a:r>
              <a:rPr lang="zh-CN" altLang="en-US" sz="4000" b="1" dirty="0">
                <a:solidFill>
                  <a:srgbClr val="0000FF"/>
                </a:solidFill>
              </a:rPr>
              <a:t>鲲鹏处理器汇编</a:t>
            </a:r>
            <a:endParaRPr lang="en-US" altLang="zh-CN" sz="4000" b="1" dirty="0">
              <a:solidFill>
                <a:srgbClr val="0000FF"/>
              </a:solidFill>
            </a:endParaRPr>
          </a:p>
        </p:txBody>
      </p:sp>
      <p:sp>
        <p:nvSpPr>
          <p:cNvPr id="2051" name="Text Box 6"/>
          <p:cNvSpPr txBox="1">
            <a:spLocks noChangeArrowheads="1"/>
          </p:cNvSpPr>
          <p:nvPr/>
        </p:nvSpPr>
        <p:spPr bwMode="auto">
          <a:xfrm>
            <a:off x="611188" y="1989138"/>
            <a:ext cx="79200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spcBef>
                <a:spcPct val="50000"/>
              </a:spcBef>
            </a:pPr>
            <a:endParaRPr lang="zh-CN" altLang="zh-CN"/>
          </a:p>
        </p:txBody>
      </p:sp>
      <p:sp>
        <p:nvSpPr>
          <p:cNvPr id="6" name="Text Box 7"/>
          <p:cNvSpPr txBox="1">
            <a:spLocks noChangeArrowheads="1"/>
          </p:cNvSpPr>
          <p:nvPr/>
        </p:nvSpPr>
        <p:spPr bwMode="auto">
          <a:xfrm>
            <a:off x="611188" y="1052736"/>
            <a:ext cx="8103467" cy="468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eaLnBrk="1" hangingPunct="1">
              <a:lnSpc>
                <a:spcPts val="5600"/>
              </a:lnSpc>
              <a:spcBef>
                <a:spcPts val="600"/>
              </a:spcBef>
            </a:pPr>
            <a:r>
              <a:rPr lang="en-US" altLang="zh-CN" sz="3200" b="1" dirty="0">
                <a:solidFill>
                  <a:srgbClr val="0000FF"/>
                </a:solidFill>
              </a:rPr>
              <a:t>N.4.1 </a:t>
            </a:r>
            <a:r>
              <a:rPr lang="zh-CN" altLang="en-US" sz="3200" b="1" dirty="0">
                <a:solidFill>
                  <a:srgbClr val="0000FF"/>
                </a:solidFill>
                <a:latin typeface="+mn-ea"/>
                <a:ea typeface="+mn-ea"/>
              </a:rPr>
              <a:t>基于</a:t>
            </a:r>
            <a:r>
              <a:rPr lang="en-US" altLang="zh-CN" sz="3200" b="1" dirty="0">
                <a:solidFill>
                  <a:srgbClr val="0000FF"/>
                </a:solidFill>
                <a:latin typeface="+mj-lt"/>
                <a:ea typeface="+mj-ea"/>
              </a:rPr>
              <a:t>ARMv8</a:t>
            </a:r>
            <a:r>
              <a:rPr lang="zh-CN" altLang="en-US" sz="3200" b="1" dirty="0">
                <a:solidFill>
                  <a:srgbClr val="0000FF"/>
                </a:solidFill>
                <a:latin typeface="+mn-ea"/>
                <a:ea typeface="+mn-ea"/>
              </a:rPr>
              <a:t>架构的处理器体系结构</a:t>
            </a:r>
            <a:endParaRPr lang="en-US" altLang="zh-CN" sz="3200" b="1" dirty="0">
              <a:solidFill>
                <a:srgbClr val="0000FF"/>
              </a:solidFill>
              <a:latin typeface="+mn-ea"/>
              <a:ea typeface="+mn-ea"/>
            </a:endParaRPr>
          </a:p>
          <a:p>
            <a:pPr eaLnBrk="1" hangingPunct="1">
              <a:lnSpc>
                <a:spcPts val="5600"/>
              </a:lnSpc>
              <a:spcBef>
                <a:spcPts val="600"/>
              </a:spcBef>
            </a:pPr>
            <a:r>
              <a:rPr lang="en-US" altLang="zh-CN" sz="3200" b="1" dirty="0">
                <a:solidFill>
                  <a:srgbClr val="0000FF"/>
                </a:solidFill>
              </a:rPr>
              <a:t>N.4.2 </a:t>
            </a:r>
            <a:r>
              <a:rPr lang="en-US" altLang="zh-CN" sz="3200" b="1" dirty="0">
                <a:solidFill>
                  <a:srgbClr val="0000FF"/>
                </a:solidFill>
                <a:latin typeface="+mj-lt"/>
                <a:ea typeface="+mj-ea"/>
              </a:rPr>
              <a:t>ARMv8</a:t>
            </a:r>
            <a:r>
              <a:rPr lang="zh-CN" altLang="en-US" sz="3200" b="1" dirty="0">
                <a:solidFill>
                  <a:srgbClr val="0000FF"/>
                </a:solidFill>
                <a:latin typeface="+mn-ea"/>
                <a:ea typeface="+mn-ea"/>
              </a:rPr>
              <a:t>寄存器</a:t>
            </a:r>
            <a:endParaRPr lang="en-US" altLang="zh-CN" sz="3200" b="1" dirty="0">
              <a:solidFill>
                <a:srgbClr val="0000FF"/>
              </a:solidFill>
              <a:latin typeface="+mn-ea"/>
              <a:ea typeface="+mn-ea"/>
            </a:endParaRPr>
          </a:p>
          <a:p>
            <a:pPr eaLnBrk="1" hangingPunct="1">
              <a:lnSpc>
                <a:spcPts val="5600"/>
              </a:lnSpc>
              <a:spcBef>
                <a:spcPts val="600"/>
              </a:spcBef>
            </a:pPr>
            <a:r>
              <a:rPr lang="en-US" altLang="zh-CN" sz="3200" b="1" dirty="0">
                <a:solidFill>
                  <a:srgbClr val="0000FF"/>
                </a:solidFill>
                <a:latin typeface="+mj-lt"/>
                <a:ea typeface="+mj-ea"/>
              </a:rPr>
              <a:t>N.4.3 ARM</a:t>
            </a:r>
            <a:r>
              <a:rPr lang="zh-CN" altLang="en-US" sz="3200" b="1" dirty="0">
                <a:solidFill>
                  <a:srgbClr val="0000FF"/>
                </a:solidFill>
                <a:latin typeface="+mj-lt"/>
                <a:ea typeface="+mj-ea"/>
              </a:rPr>
              <a:t>寻址方式</a:t>
            </a:r>
            <a:endParaRPr lang="en-US" altLang="zh-CN" sz="3200" b="1" dirty="0">
              <a:solidFill>
                <a:srgbClr val="0000FF"/>
              </a:solidFill>
              <a:latin typeface="+mj-lt"/>
              <a:ea typeface="+mj-ea"/>
            </a:endParaRPr>
          </a:p>
          <a:p>
            <a:pPr eaLnBrk="1" hangingPunct="1">
              <a:lnSpc>
                <a:spcPts val="5600"/>
              </a:lnSpc>
              <a:spcBef>
                <a:spcPts val="600"/>
              </a:spcBef>
            </a:pPr>
            <a:r>
              <a:rPr lang="en-US" altLang="zh-CN" sz="3200" b="1" dirty="0">
                <a:solidFill>
                  <a:srgbClr val="0000FF"/>
                </a:solidFill>
                <a:latin typeface="+mj-lt"/>
                <a:ea typeface="+mj-ea"/>
                <a:sym typeface="+mn-lt"/>
              </a:rPr>
              <a:t>N.4.4 ARM</a:t>
            </a:r>
            <a:r>
              <a:rPr lang="zh-CN" altLang="en-US" sz="3200" b="1" dirty="0">
                <a:solidFill>
                  <a:srgbClr val="0000FF"/>
                </a:solidFill>
                <a:latin typeface="+mj-lt"/>
                <a:ea typeface="+mj-ea"/>
                <a:sym typeface="+mn-lt"/>
              </a:rPr>
              <a:t>指令集</a:t>
            </a:r>
            <a:endParaRPr lang="en-US" altLang="zh-CN" sz="3200" b="1" dirty="0">
              <a:solidFill>
                <a:srgbClr val="0000FF"/>
              </a:solidFill>
              <a:latin typeface="+mj-lt"/>
              <a:ea typeface="+mj-ea"/>
              <a:sym typeface="+mn-lt"/>
            </a:endParaRPr>
          </a:p>
          <a:p>
            <a:pPr eaLnBrk="1" hangingPunct="1">
              <a:lnSpc>
                <a:spcPts val="5600"/>
              </a:lnSpc>
              <a:spcBef>
                <a:spcPts val="600"/>
              </a:spcBef>
            </a:pPr>
            <a:r>
              <a:rPr lang="en-US" altLang="zh-CN" sz="3200" b="1" dirty="0">
                <a:solidFill>
                  <a:srgbClr val="0000FF"/>
                </a:solidFill>
                <a:latin typeface="+mj-lt"/>
                <a:ea typeface="+mj-ea"/>
              </a:rPr>
              <a:t>N.4.4 ARM</a:t>
            </a:r>
            <a:r>
              <a:rPr lang="zh-CN" altLang="en-US" sz="3200" b="1" dirty="0">
                <a:solidFill>
                  <a:srgbClr val="0000FF"/>
                </a:solidFill>
                <a:latin typeface="+mj-lt"/>
                <a:ea typeface="+mj-ea"/>
              </a:rPr>
              <a:t>指令集</a:t>
            </a:r>
            <a:r>
              <a:rPr lang="zh-CN" altLang="en-US" sz="3200" b="1" dirty="0">
                <a:solidFill>
                  <a:srgbClr val="0000FF"/>
                </a:solidFill>
                <a:latin typeface="+mj-lt"/>
                <a:ea typeface="+mj-ea"/>
                <a:sym typeface="+mn-lt"/>
              </a:rPr>
              <a:t>与</a:t>
            </a:r>
            <a:r>
              <a:rPr lang="en-US" altLang="zh-CN" sz="3200" b="1" dirty="0">
                <a:solidFill>
                  <a:srgbClr val="0000FF"/>
                </a:solidFill>
                <a:latin typeface="+mj-lt"/>
                <a:ea typeface="+mj-ea"/>
                <a:sym typeface="+mn-lt"/>
              </a:rPr>
              <a:t>X86</a:t>
            </a:r>
            <a:r>
              <a:rPr lang="zh-CN" altLang="en-US" sz="3200" b="1" dirty="0">
                <a:solidFill>
                  <a:srgbClr val="0000FF"/>
                </a:solidFill>
                <a:latin typeface="+mj-lt"/>
                <a:ea typeface="+mj-ea"/>
                <a:sym typeface="+mn-lt"/>
              </a:rPr>
              <a:t>指令集比较</a:t>
            </a:r>
            <a:endParaRPr lang="en-US" altLang="zh-CN" sz="3200" b="1" dirty="0">
              <a:solidFill>
                <a:srgbClr val="0000FF"/>
              </a:solidFill>
              <a:latin typeface="+mj-lt"/>
              <a:ea typeface="+mj-ea"/>
              <a:sym typeface="+mn-lt"/>
            </a:endParaRPr>
          </a:p>
          <a:p>
            <a:pPr eaLnBrk="1" hangingPunct="1">
              <a:lnSpc>
                <a:spcPts val="5600"/>
              </a:lnSpc>
              <a:spcBef>
                <a:spcPts val="600"/>
              </a:spcBef>
            </a:pPr>
            <a:r>
              <a:rPr lang="en-US" altLang="zh-CN" sz="3200" b="1" dirty="0">
                <a:solidFill>
                  <a:srgbClr val="0000FF"/>
                </a:solidFill>
                <a:latin typeface="+mj-lt"/>
                <a:ea typeface="+mj-ea"/>
                <a:sym typeface="+mn-lt"/>
              </a:rPr>
              <a:t>N.4.6 ARM</a:t>
            </a:r>
            <a:r>
              <a:rPr lang="zh-CN" altLang="en-US" sz="3200" b="1" dirty="0">
                <a:solidFill>
                  <a:srgbClr val="0000FF"/>
                </a:solidFill>
                <a:latin typeface="+mj-lt"/>
                <a:ea typeface="+mj-ea"/>
                <a:sym typeface="+mn-lt"/>
              </a:rPr>
              <a:t>编译与调试</a:t>
            </a:r>
            <a:endParaRPr lang="en-US" altLang="zh-CN" sz="3200" b="1" dirty="0">
              <a:solidFill>
                <a:srgbClr val="0000FF"/>
              </a:solidFill>
            </a:endParaRPr>
          </a:p>
        </p:txBody>
      </p:sp>
      <p:pic>
        <p:nvPicPr>
          <p:cNvPr id="1026" name="Picture 2" descr="https://res.hc-cdn.com/cnpm-common-resource/2.0.2/base/header/components/images/logo.png">
            <a:extLst>
              <a:ext uri="{FF2B5EF4-FFF2-40B4-BE49-F238E27FC236}">
                <a16:creationId xmlns:a16="http://schemas.microsoft.com/office/drawing/2014/main" id="{8D328595-F3CD-41A5-8C83-37A8C52FB2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1726"/>
          <a:stretch/>
        </p:blipFill>
        <p:spPr bwMode="auto">
          <a:xfrm>
            <a:off x="7956376" y="232525"/>
            <a:ext cx="758279"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6468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548877" y="1052736"/>
            <a:ext cx="8046245" cy="3864769"/>
          </a:xfrm>
        </p:spPr>
        <p:txBody>
          <a:bodyPr/>
          <a:lstStyle/>
          <a:p>
            <a:pPr>
              <a:buFont typeface="Wingdings" panose="05000000000000000000" pitchFamily="2" charset="2"/>
              <a:buChar char="Ø"/>
            </a:pPr>
            <a:r>
              <a:rPr lang="en-US" altLang="zh-CN" sz="2400" b="1" dirty="0">
                <a:latin typeface="微软雅黑" panose="020B0503020204020204" pitchFamily="34" charset="-122"/>
                <a:ea typeface="微软雅黑" panose="020B0503020204020204" pitchFamily="34" charset="-122"/>
              </a:rPr>
              <a:t>ARMv8-A</a:t>
            </a:r>
            <a:r>
              <a:rPr lang="zh-CN" altLang="zh-CN" sz="2400" b="1" dirty="0">
                <a:latin typeface="微软雅黑" panose="020B0503020204020204" pitchFamily="34" charset="-122"/>
                <a:ea typeface="微软雅黑" panose="020B0503020204020204" pitchFamily="34" charset="-122"/>
              </a:rPr>
              <a:t>的执行状态</a:t>
            </a:r>
            <a:endParaRPr lang="zh-CN" altLang="en-US" sz="2400" b="1" dirty="0">
              <a:latin typeface="微软雅黑" panose="020B0503020204020204" pitchFamily="34" charset="-122"/>
              <a:ea typeface="微软雅黑" panose="020B0503020204020204" pitchFamily="34" charset="-122"/>
            </a:endParaRPr>
          </a:p>
          <a:p>
            <a:pPr marL="0" lvl="1" indent="471488">
              <a:lnSpc>
                <a:spcPct val="150000"/>
              </a:lnSpc>
              <a:buFont typeface="Wingdings" panose="05000000000000000000" pitchFamily="2" charset="2"/>
              <a:buChar char="ü"/>
            </a:pPr>
            <a:r>
              <a:rPr lang="en-US" altLang="zh-CN" sz="2400" dirty="0">
                <a:latin typeface="+mn-ea"/>
              </a:rPr>
              <a:t>AArch32</a:t>
            </a:r>
            <a:r>
              <a:rPr lang="zh-CN" altLang="en-US" sz="2400" dirty="0">
                <a:latin typeface="+mn-ea"/>
              </a:rPr>
              <a:t>执行状态</a:t>
            </a:r>
            <a:endParaRPr lang="en-US" altLang="zh-CN" sz="2400" dirty="0">
              <a:latin typeface="+mn-ea"/>
            </a:endParaRPr>
          </a:p>
          <a:p>
            <a:pPr marL="712788" lvl="1" indent="-241300">
              <a:lnSpc>
                <a:spcPts val="2475"/>
              </a:lnSpc>
              <a:buFont typeface="Wingdings" panose="05000000000000000000" pitchFamily="2" charset="2"/>
              <a:buChar char="l"/>
            </a:pPr>
            <a:r>
              <a:rPr lang="zh-CN" altLang="zh-CN" sz="2000" dirty="0">
                <a:latin typeface="+mn-ea"/>
              </a:rPr>
              <a:t>支持</a:t>
            </a:r>
            <a:r>
              <a:rPr lang="en-US" altLang="zh-CN" sz="2000" dirty="0">
                <a:latin typeface="+mn-ea"/>
              </a:rPr>
              <a:t>A32</a:t>
            </a:r>
            <a:r>
              <a:rPr lang="zh-CN" altLang="zh-CN" sz="2000" dirty="0">
                <a:latin typeface="+mn-ea"/>
              </a:rPr>
              <a:t>和</a:t>
            </a:r>
            <a:r>
              <a:rPr lang="en-US" altLang="zh-CN" sz="2000" dirty="0">
                <a:latin typeface="+mn-ea"/>
              </a:rPr>
              <a:t>T32</a:t>
            </a:r>
            <a:r>
              <a:rPr lang="zh-CN" altLang="zh-CN" sz="2000" dirty="0">
                <a:latin typeface="+mn-ea"/>
              </a:rPr>
              <a:t>两种指令集</a:t>
            </a:r>
            <a:endParaRPr lang="en-US" altLang="zh-CN" sz="2000" dirty="0">
              <a:latin typeface="+mn-ea"/>
            </a:endParaRPr>
          </a:p>
          <a:p>
            <a:pPr marL="712788" lvl="1" indent="-241300">
              <a:lnSpc>
                <a:spcPts val="2475"/>
              </a:lnSpc>
              <a:buFont typeface="Wingdings" panose="05000000000000000000" pitchFamily="2" charset="2"/>
              <a:buChar char="l"/>
            </a:pPr>
            <a:r>
              <a:rPr lang="en-US" altLang="zh-CN" sz="2000" dirty="0">
                <a:latin typeface="+mn-ea"/>
              </a:rPr>
              <a:t>13</a:t>
            </a:r>
            <a:r>
              <a:rPr lang="zh-CN" altLang="en-US" sz="2000" dirty="0">
                <a:latin typeface="+mn-ea"/>
              </a:rPr>
              <a:t>个</a:t>
            </a:r>
            <a:r>
              <a:rPr lang="en-US" altLang="zh-CN" sz="2000" dirty="0">
                <a:latin typeface="+mn-ea"/>
              </a:rPr>
              <a:t>32</a:t>
            </a:r>
            <a:r>
              <a:rPr lang="zh-CN" altLang="en-US" sz="2000" dirty="0">
                <a:latin typeface="+mn-ea"/>
              </a:rPr>
              <a:t>位通用寄存器、一个</a:t>
            </a:r>
            <a:r>
              <a:rPr lang="en-US" altLang="zh-CN" sz="2000" dirty="0">
                <a:latin typeface="+mn-ea"/>
              </a:rPr>
              <a:t>32</a:t>
            </a:r>
            <a:r>
              <a:rPr lang="zh-CN" altLang="en-US" sz="2000" dirty="0">
                <a:latin typeface="+mn-ea"/>
              </a:rPr>
              <a:t>位程序计数器</a:t>
            </a:r>
            <a:r>
              <a:rPr lang="en-US" altLang="zh-CN" sz="2000" dirty="0">
                <a:latin typeface="+mn-ea"/>
              </a:rPr>
              <a:t>PC</a:t>
            </a:r>
            <a:r>
              <a:rPr lang="zh-CN" altLang="en-US" sz="2000" dirty="0">
                <a:latin typeface="+mn-ea"/>
              </a:rPr>
              <a:t>、堆栈指针</a:t>
            </a:r>
            <a:r>
              <a:rPr lang="en-US" altLang="zh-CN" sz="2000" dirty="0">
                <a:latin typeface="+mn-ea"/>
              </a:rPr>
              <a:t>SP</a:t>
            </a:r>
            <a:r>
              <a:rPr lang="zh-CN" altLang="en-US" sz="2000" dirty="0">
                <a:latin typeface="+mn-ea"/>
              </a:rPr>
              <a:t>及链接寄存器</a:t>
            </a:r>
            <a:r>
              <a:rPr lang="en-US" altLang="zh-CN" sz="2000" dirty="0">
                <a:latin typeface="+mn-ea"/>
              </a:rPr>
              <a:t>LR</a:t>
            </a:r>
            <a:r>
              <a:rPr lang="zh-CN" altLang="en-US" sz="2000" dirty="0">
                <a:latin typeface="+mn-ea"/>
              </a:rPr>
              <a:t>、</a:t>
            </a:r>
            <a:r>
              <a:rPr lang="en-US" altLang="zh-CN" sz="2000" dirty="0">
                <a:latin typeface="+mn-ea"/>
              </a:rPr>
              <a:t>32</a:t>
            </a:r>
            <a:r>
              <a:rPr lang="zh-CN" altLang="zh-CN" sz="2000" dirty="0">
                <a:latin typeface="+mn-ea"/>
              </a:rPr>
              <a:t>个</a:t>
            </a:r>
            <a:r>
              <a:rPr lang="en-US" altLang="zh-CN" sz="2000" dirty="0">
                <a:latin typeface="+mn-ea"/>
              </a:rPr>
              <a:t>64</a:t>
            </a:r>
            <a:r>
              <a:rPr lang="zh-CN" altLang="zh-CN" sz="2000" dirty="0">
                <a:latin typeface="+mn-ea"/>
              </a:rPr>
              <a:t>位寄存器用于增强</a:t>
            </a:r>
            <a:r>
              <a:rPr lang="en-US" altLang="zh-CN" sz="2000" dirty="0">
                <a:latin typeface="+mn-ea"/>
              </a:rPr>
              <a:t>SIMD</a:t>
            </a:r>
            <a:r>
              <a:rPr lang="zh-CN" altLang="zh-CN" sz="2000" dirty="0">
                <a:latin typeface="+mn-ea"/>
              </a:rPr>
              <a:t>向量和标量浮点运算</a:t>
            </a:r>
            <a:endParaRPr lang="en-US" altLang="zh-CN" sz="2000" dirty="0">
              <a:latin typeface="+mn-ea"/>
            </a:endParaRPr>
          </a:p>
          <a:p>
            <a:pPr marL="712788" lvl="1" indent="-241300">
              <a:lnSpc>
                <a:spcPts val="2475"/>
              </a:lnSpc>
              <a:buFont typeface="Wingdings" panose="05000000000000000000" pitchFamily="2" charset="2"/>
              <a:buChar char="l"/>
            </a:pPr>
            <a:r>
              <a:rPr lang="en-US" altLang="zh-CN" sz="2000" dirty="0">
                <a:latin typeface="+mn-ea"/>
              </a:rPr>
              <a:t>CPSR</a:t>
            </a:r>
            <a:r>
              <a:rPr lang="zh-CN" altLang="en-US" sz="2000" dirty="0">
                <a:latin typeface="+mn-ea"/>
              </a:rPr>
              <a:t>寄存器处理状态</a:t>
            </a:r>
            <a:endParaRPr lang="en-US" altLang="zh-CN" sz="2000" dirty="0">
              <a:latin typeface="+mn-ea"/>
            </a:endParaRPr>
          </a:p>
          <a:p>
            <a:pPr marL="0" lvl="1" indent="471488">
              <a:lnSpc>
                <a:spcPct val="150000"/>
              </a:lnSpc>
              <a:buFont typeface="Wingdings" panose="05000000000000000000" pitchFamily="2" charset="2"/>
              <a:buChar char="ü"/>
            </a:pPr>
            <a:r>
              <a:rPr lang="en-US" altLang="zh-CN" sz="2400" dirty="0">
                <a:latin typeface="+mn-ea"/>
              </a:rPr>
              <a:t>AArch64</a:t>
            </a:r>
            <a:r>
              <a:rPr lang="zh-CN" altLang="en-US" sz="2400" dirty="0">
                <a:latin typeface="+mn-ea"/>
              </a:rPr>
              <a:t>执行状态</a:t>
            </a:r>
            <a:endParaRPr lang="en-US" altLang="zh-CN" sz="2400" dirty="0">
              <a:latin typeface="+mn-ea"/>
            </a:endParaRPr>
          </a:p>
          <a:p>
            <a:pPr lvl="1">
              <a:lnSpc>
                <a:spcPts val="2475"/>
              </a:lnSpc>
              <a:buFont typeface="Wingdings" panose="05000000000000000000" pitchFamily="2" charset="2"/>
              <a:buChar char="l"/>
            </a:pPr>
            <a:r>
              <a:rPr lang="zh-CN" altLang="en-US" sz="2000" dirty="0">
                <a:latin typeface="+mn-ea"/>
              </a:rPr>
              <a:t>支持</a:t>
            </a:r>
            <a:r>
              <a:rPr lang="en-US" altLang="zh-CN" sz="2000" dirty="0">
                <a:latin typeface="+mn-ea"/>
              </a:rPr>
              <a:t>A64</a:t>
            </a:r>
            <a:r>
              <a:rPr lang="zh-CN" altLang="en-US" sz="2000" dirty="0">
                <a:latin typeface="+mn-ea"/>
              </a:rPr>
              <a:t>指令集，定义了全新的</a:t>
            </a:r>
            <a:r>
              <a:rPr lang="en-US" altLang="zh-CN" sz="2000" dirty="0">
                <a:latin typeface="+mn-ea"/>
              </a:rPr>
              <a:t>ARMv8</a:t>
            </a:r>
            <a:r>
              <a:rPr lang="zh-CN" altLang="en-US" sz="2000" dirty="0">
                <a:latin typeface="+mn-ea"/>
              </a:rPr>
              <a:t>异常模型</a:t>
            </a:r>
            <a:endParaRPr lang="en-US" altLang="zh-CN" sz="2000" dirty="0">
              <a:latin typeface="+mn-ea"/>
            </a:endParaRPr>
          </a:p>
          <a:p>
            <a:pPr lvl="1">
              <a:lnSpc>
                <a:spcPts val="2475"/>
              </a:lnSpc>
              <a:buFont typeface="Wingdings" panose="05000000000000000000" pitchFamily="2" charset="2"/>
              <a:buChar char="l"/>
            </a:pPr>
            <a:r>
              <a:rPr lang="en-US" altLang="zh-CN" sz="2000" dirty="0">
                <a:latin typeface="+mn-ea"/>
              </a:rPr>
              <a:t>31</a:t>
            </a:r>
            <a:r>
              <a:rPr lang="zh-CN" altLang="en-US" sz="2000" dirty="0">
                <a:latin typeface="+mn-ea"/>
              </a:rPr>
              <a:t>个通用寄存器、</a:t>
            </a:r>
            <a:r>
              <a:rPr lang="zh-CN" altLang="zh-CN" sz="2000" dirty="0">
                <a:latin typeface="+mn-ea"/>
              </a:rPr>
              <a:t>一个</a:t>
            </a:r>
            <a:r>
              <a:rPr lang="en-US" altLang="zh-CN" sz="2000" dirty="0">
                <a:latin typeface="+mn-ea"/>
              </a:rPr>
              <a:t>64</a:t>
            </a:r>
            <a:r>
              <a:rPr lang="zh-CN" altLang="zh-CN" sz="2000" dirty="0">
                <a:latin typeface="+mn-ea"/>
              </a:rPr>
              <a:t>位程序计数器</a:t>
            </a:r>
            <a:r>
              <a:rPr lang="en-US" altLang="zh-CN" sz="2000" dirty="0">
                <a:latin typeface="+mn-ea"/>
              </a:rPr>
              <a:t>PC</a:t>
            </a:r>
            <a:r>
              <a:rPr lang="zh-CN" altLang="en-US" sz="2000" dirty="0">
                <a:latin typeface="+mn-ea"/>
              </a:rPr>
              <a:t>、</a:t>
            </a:r>
            <a:r>
              <a:rPr lang="zh-CN" altLang="zh-CN" sz="2000" dirty="0">
                <a:latin typeface="+mn-ea"/>
              </a:rPr>
              <a:t>若干堆栈指针</a:t>
            </a:r>
            <a:r>
              <a:rPr lang="en-US" altLang="zh-CN" sz="2000" dirty="0">
                <a:latin typeface="+mn-ea"/>
              </a:rPr>
              <a:t>SP</a:t>
            </a:r>
            <a:r>
              <a:rPr lang="zh-CN" altLang="zh-CN" sz="2000" dirty="0">
                <a:latin typeface="+mn-ea"/>
              </a:rPr>
              <a:t>寄存器和若干异常链接寄存器</a:t>
            </a:r>
            <a:r>
              <a:rPr lang="en-US" altLang="zh-CN" sz="2000" dirty="0">
                <a:latin typeface="+mn-ea"/>
              </a:rPr>
              <a:t>ELR</a:t>
            </a:r>
            <a:r>
              <a:rPr lang="zh-CN" altLang="en-US" sz="2000" dirty="0">
                <a:latin typeface="+mn-ea"/>
              </a:rPr>
              <a:t>、</a:t>
            </a:r>
            <a:r>
              <a:rPr lang="en-US" altLang="zh-CN" sz="2000" dirty="0">
                <a:latin typeface="+mn-ea"/>
              </a:rPr>
              <a:t>32</a:t>
            </a:r>
            <a:r>
              <a:rPr lang="zh-CN" altLang="zh-CN" sz="2000" dirty="0">
                <a:latin typeface="+mn-ea"/>
              </a:rPr>
              <a:t>个</a:t>
            </a:r>
            <a:r>
              <a:rPr lang="en-US" altLang="zh-CN" sz="2000" dirty="0">
                <a:latin typeface="+mn-ea"/>
              </a:rPr>
              <a:t>128</a:t>
            </a:r>
            <a:r>
              <a:rPr lang="zh-CN" altLang="zh-CN" sz="2000" dirty="0">
                <a:latin typeface="+mn-ea"/>
              </a:rPr>
              <a:t>位寄存器支持</a:t>
            </a:r>
            <a:r>
              <a:rPr lang="en-US" altLang="zh-CN" sz="2000" dirty="0">
                <a:latin typeface="+mn-ea"/>
              </a:rPr>
              <a:t>SIMD</a:t>
            </a:r>
            <a:r>
              <a:rPr lang="zh-CN" altLang="zh-CN" sz="2000" dirty="0">
                <a:latin typeface="+mn-ea"/>
              </a:rPr>
              <a:t>向量和标量浮点操作</a:t>
            </a:r>
            <a:endParaRPr lang="en-US" altLang="zh-CN" sz="2000" dirty="0">
              <a:latin typeface="+mn-ea"/>
            </a:endParaRPr>
          </a:p>
          <a:p>
            <a:pPr lvl="1">
              <a:lnSpc>
                <a:spcPts val="2475"/>
              </a:lnSpc>
              <a:buFont typeface="Wingdings" panose="05000000000000000000" pitchFamily="2" charset="2"/>
              <a:buChar char="l"/>
            </a:pPr>
            <a:r>
              <a:rPr lang="zh-CN" altLang="zh-CN" sz="2000" dirty="0">
                <a:latin typeface="+mn-ea"/>
              </a:rPr>
              <a:t>一组处理状态</a:t>
            </a:r>
            <a:r>
              <a:rPr lang="en-US" altLang="zh-CN" sz="2000" dirty="0">
                <a:latin typeface="+mn-ea"/>
              </a:rPr>
              <a:t>PSTATE</a:t>
            </a:r>
            <a:r>
              <a:rPr lang="zh-CN" altLang="zh-CN" sz="2000" dirty="0">
                <a:latin typeface="+mn-ea"/>
              </a:rPr>
              <a:t>（</a:t>
            </a:r>
            <a:r>
              <a:rPr lang="en-US" altLang="zh-CN" sz="2000" dirty="0">
                <a:latin typeface="+mn-ea"/>
              </a:rPr>
              <a:t>Process state</a:t>
            </a:r>
            <a:r>
              <a:rPr lang="zh-CN" altLang="zh-CN" sz="2000" dirty="0">
                <a:latin typeface="+mn-ea"/>
              </a:rPr>
              <a:t>）参数</a:t>
            </a:r>
            <a:endParaRPr lang="en-US" altLang="zh-CN" sz="2000" dirty="0">
              <a:latin typeface="+mn-ea"/>
            </a:endParaRPr>
          </a:p>
        </p:txBody>
      </p:sp>
      <p:sp>
        <p:nvSpPr>
          <p:cNvPr id="5" name="标题 2">
            <a:extLst>
              <a:ext uri="{FF2B5EF4-FFF2-40B4-BE49-F238E27FC236}">
                <a16:creationId xmlns:a16="http://schemas.microsoft.com/office/drawing/2014/main" id="{176BBDA1-F75F-4DDB-9C9A-DBCA4521EF00}"/>
              </a:ext>
            </a:extLst>
          </p:cNvPr>
          <p:cNvSpPr>
            <a:spLocks noGrp="1"/>
          </p:cNvSpPr>
          <p:nvPr>
            <p:ph type="title"/>
          </p:nvPr>
        </p:nvSpPr>
        <p:spPr>
          <a:xfrm>
            <a:off x="611560" y="260648"/>
            <a:ext cx="8046244" cy="597788"/>
          </a:xfrm>
        </p:spPr>
        <p:txBody>
          <a:bodyPr>
            <a:noAutofit/>
          </a:bodyPr>
          <a:lstStyle/>
          <a:p>
            <a:pPr eaLnBrk="1" hangingPunct="1">
              <a:lnSpc>
                <a:spcPts val="5600"/>
              </a:lnSpc>
              <a:spcBef>
                <a:spcPts val="600"/>
              </a:spcBef>
            </a:pPr>
            <a:r>
              <a:rPr lang="en-US" altLang="zh-CN" sz="3200" b="1" dirty="0">
                <a:solidFill>
                  <a:srgbClr val="0000FF"/>
                </a:solidFill>
                <a:latin typeface="+mj-lt"/>
                <a:ea typeface="+mj-ea"/>
              </a:rPr>
              <a:t>N.4.1 </a:t>
            </a:r>
            <a:r>
              <a:rPr lang="zh-CN" altLang="en-US" sz="3200" b="1" dirty="0">
                <a:solidFill>
                  <a:srgbClr val="0000FF"/>
                </a:solidFill>
                <a:latin typeface="+mj-lt"/>
                <a:ea typeface="+mj-ea"/>
              </a:rPr>
              <a:t>基于</a:t>
            </a:r>
            <a:r>
              <a:rPr lang="en-US" altLang="zh-CN" sz="3200" b="1" dirty="0">
                <a:solidFill>
                  <a:srgbClr val="0000FF"/>
                </a:solidFill>
                <a:latin typeface="+mj-lt"/>
                <a:ea typeface="+mj-ea"/>
              </a:rPr>
              <a:t>ARMv8</a:t>
            </a:r>
            <a:r>
              <a:rPr lang="zh-CN" altLang="en-US" sz="3200" b="1" dirty="0">
                <a:solidFill>
                  <a:srgbClr val="0000FF"/>
                </a:solidFill>
                <a:latin typeface="+mj-lt"/>
                <a:ea typeface="+mj-ea"/>
              </a:rPr>
              <a:t>架构的处理器体系结构</a:t>
            </a:r>
          </a:p>
        </p:txBody>
      </p:sp>
    </p:spTree>
    <p:extLst>
      <p:ext uri="{BB962C8B-B14F-4D97-AF65-F5344CB8AC3E}">
        <p14:creationId xmlns:p14="http://schemas.microsoft.com/office/powerpoint/2010/main" val="25260042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548877" y="1124744"/>
            <a:ext cx="8046245" cy="3864769"/>
          </a:xfrm>
        </p:spPr>
        <p:txBody>
          <a:bodyPr/>
          <a:lstStyle/>
          <a:p>
            <a:pPr>
              <a:lnSpc>
                <a:spcPts val="1800"/>
              </a:lnSpc>
              <a:buFont typeface="Wingdings" panose="05000000000000000000" pitchFamily="2" charset="2"/>
              <a:buChar char="Ø"/>
            </a:pPr>
            <a:r>
              <a:rPr lang="en-US" altLang="zh-CN" sz="2400" b="1" dirty="0">
                <a:latin typeface="微软雅黑" panose="020B0503020204020204" pitchFamily="34" charset="-122"/>
                <a:ea typeface="微软雅黑" panose="020B0503020204020204" pitchFamily="34" charset="-122"/>
              </a:rPr>
              <a:t>ARMv8-A</a:t>
            </a:r>
            <a:r>
              <a:rPr lang="zh-CN" altLang="zh-CN" sz="2400" b="1" dirty="0">
                <a:latin typeface="微软雅黑" panose="020B0503020204020204" pitchFamily="34" charset="-122"/>
                <a:ea typeface="微软雅黑" panose="020B0503020204020204" pitchFamily="34" charset="-122"/>
              </a:rPr>
              <a:t>支持的数据类型</a:t>
            </a:r>
            <a:endParaRPr lang="zh-CN" altLang="en-US" sz="2400" b="1"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l"/>
            </a:pPr>
            <a:r>
              <a:rPr lang="zh-CN" altLang="zh-CN" sz="2000" dirty="0"/>
              <a:t>四字（</a:t>
            </a:r>
            <a:r>
              <a:rPr lang="en-US" altLang="zh-CN" sz="2000" dirty="0" err="1"/>
              <a:t>Quadword</a:t>
            </a:r>
            <a:r>
              <a:rPr lang="zh-CN" altLang="zh-CN" sz="2000" dirty="0"/>
              <a:t>）</a:t>
            </a:r>
            <a:r>
              <a:rPr lang="zh-CN" altLang="en-US" sz="2000" dirty="0"/>
              <a:t>：</a:t>
            </a:r>
            <a:r>
              <a:rPr lang="en-US" altLang="zh-CN" sz="2000" dirty="0"/>
              <a:t> 128</a:t>
            </a:r>
            <a:r>
              <a:rPr lang="zh-CN" altLang="zh-CN" sz="2000" dirty="0"/>
              <a:t>位</a:t>
            </a:r>
            <a:endParaRPr lang="en-US" altLang="zh-CN" sz="2000" dirty="0"/>
          </a:p>
          <a:p>
            <a:pPr lvl="1">
              <a:buFont typeface="Wingdings" panose="05000000000000000000" pitchFamily="2" charset="2"/>
              <a:buChar char="l"/>
            </a:pPr>
            <a:r>
              <a:rPr lang="zh-CN" altLang="en-US" sz="2000" dirty="0"/>
              <a:t>双字节（</a:t>
            </a:r>
            <a:r>
              <a:rPr lang="en-US" altLang="zh-CN" sz="2000" dirty="0" err="1"/>
              <a:t>DoubleWord</a:t>
            </a:r>
            <a:r>
              <a:rPr lang="zh-CN" altLang="en-US" sz="2000" dirty="0"/>
              <a:t>）：</a:t>
            </a:r>
            <a:r>
              <a:rPr lang="en-US" altLang="zh-CN" sz="2000" dirty="0"/>
              <a:t>64</a:t>
            </a:r>
            <a:r>
              <a:rPr lang="zh-CN" altLang="en-US" sz="2000" dirty="0"/>
              <a:t>位</a:t>
            </a:r>
          </a:p>
          <a:p>
            <a:pPr lvl="1">
              <a:buFont typeface="Wingdings" panose="05000000000000000000" pitchFamily="2" charset="2"/>
              <a:buChar char="l"/>
            </a:pPr>
            <a:r>
              <a:rPr lang="zh-CN" altLang="en-US" sz="2000" dirty="0"/>
              <a:t>字（</a:t>
            </a:r>
            <a:r>
              <a:rPr lang="en-US" altLang="zh-CN" sz="2000" dirty="0"/>
              <a:t>Word</a:t>
            </a:r>
            <a:r>
              <a:rPr lang="zh-CN" altLang="en-US" sz="2000" dirty="0"/>
              <a:t>）：字的长度为</a:t>
            </a:r>
            <a:r>
              <a:rPr lang="en-US" altLang="zh-CN" sz="2000" dirty="0"/>
              <a:t>32</a:t>
            </a:r>
            <a:r>
              <a:rPr lang="zh-CN" altLang="en-US" sz="2000" dirty="0"/>
              <a:t>位</a:t>
            </a:r>
          </a:p>
          <a:p>
            <a:pPr lvl="1">
              <a:buFont typeface="Wingdings" panose="05000000000000000000" pitchFamily="2" charset="2"/>
              <a:buChar char="l"/>
            </a:pPr>
            <a:r>
              <a:rPr lang="zh-CN" altLang="en-US" sz="2000" dirty="0"/>
              <a:t>半字（</a:t>
            </a:r>
            <a:r>
              <a:rPr lang="en-US" altLang="zh-CN" sz="2000" dirty="0"/>
              <a:t>Half-Word</a:t>
            </a:r>
            <a:r>
              <a:rPr lang="zh-CN" altLang="en-US" sz="2000" dirty="0"/>
              <a:t>）：半字的长度为</a:t>
            </a:r>
            <a:r>
              <a:rPr lang="en-US" altLang="zh-CN" sz="2000" dirty="0"/>
              <a:t>16</a:t>
            </a:r>
            <a:r>
              <a:rPr lang="zh-CN" altLang="en-US" sz="2000" dirty="0"/>
              <a:t>位</a:t>
            </a:r>
          </a:p>
          <a:p>
            <a:pPr lvl="1">
              <a:buFont typeface="Wingdings" panose="05000000000000000000" pitchFamily="2" charset="2"/>
              <a:buChar char="l"/>
            </a:pPr>
            <a:r>
              <a:rPr lang="zh-CN" altLang="en-US" sz="2000" dirty="0"/>
              <a:t>字节（</a:t>
            </a:r>
            <a:r>
              <a:rPr lang="en-US" altLang="zh-CN" sz="2000" dirty="0"/>
              <a:t>Byte</a:t>
            </a:r>
            <a:r>
              <a:rPr lang="zh-CN" altLang="en-US" sz="2000" dirty="0"/>
              <a:t>）：在</a:t>
            </a:r>
            <a:r>
              <a:rPr lang="en-US" altLang="zh-CN" sz="2000" dirty="0"/>
              <a:t>ARM</a:t>
            </a:r>
            <a:r>
              <a:rPr lang="zh-CN" altLang="en-US" sz="2000" dirty="0"/>
              <a:t>体系结构中，字节的长度为</a:t>
            </a:r>
            <a:r>
              <a:rPr lang="en-US" altLang="zh-CN" sz="2000" dirty="0"/>
              <a:t>8</a:t>
            </a:r>
            <a:r>
              <a:rPr lang="zh-CN" altLang="en-US" sz="2000" dirty="0"/>
              <a:t>位</a:t>
            </a:r>
          </a:p>
          <a:p>
            <a:pPr>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三种浮点数据类型</a:t>
            </a:r>
            <a:endParaRPr lang="en-US" altLang="zh-CN" sz="2400" b="1"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l"/>
            </a:pPr>
            <a:r>
              <a:rPr lang="zh-CN" altLang="en-US" sz="2000" dirty="0"/>
              <a:t>半精度（</a:t>
            </a:r>
            <a:r>
              <a:rPr lang="en-US" altLang="zh-CN" sz="2000" dirty="0"/>
              <a:t>Half-precision</a:t>
            </a:r>
            <a:r>
              <a:rPr lang="zh-CN" altLang="en-US" sz="2000" dirty="0"/>
              <a:t>）浮点数据</a:t>
            </a:r>
            <a:endParaRPr lang="en-US" altLang="zh-CN" sz="2000" dirty="0"/>
          </a:p>
          <a:p>
            <a:pPr lvl="1">
              <a:buFont typeface="Wingdings" panose="05000000000000000000" pitchFamily="2" charset="2"/>
              <a:buChar char="l"/>
            </a:pPr>
            <a:r>
              <a:rPr lang="zh-CN" altLang="en-US" sz="2000" dirty="0"/>
              <a:t>单精度（</a:t>
            </a:r>
            <a:r>
              <a:rPr lang="en-US" altLang="zh-CN" sz="2000" dirty="0"/>
              <a:t>Single-precision</a:t>
            </a:r>
            <a:r>
              <a:rPr lang="zh-CN" altLang="en-US" sz="2000" dirty="0"/>
              <a:t>）浮点数据</a:t>
            </a:r>
            <a:endParaRPr lang="en-US" altLang="zh-CN" sz="2000" dirty="0"/>
          </a:p>
          <a:p>
            <a:pPr lvl="1">
              <a:buFont typeface="Wingdings" panose="05000000000000000000" pitchFamily="2" charset="2"/>
              <a:buChar char="l"/>
            </a:pPr>
            <a:r>
              <a:rPr lang="zh-CN" altLang="en-US" sz="2000" dirty="0"/>
              <a:t>双精度（</a:t>
            </a:r>
            <a:r>
              <a:rPr lang="en-US" altLang="zh-CN" sz="2000" dirty="0"/>
              <a:t>Double-precision</a:t>
            </a:r>
            <a:r>
              <a:rPr lang="zh-CN" altLang="en-US" sz="2000" dirty="0"/>
              <a:t>）浮点数据</a:t>
            </a:r>
            <a:endParaRPr lang="en-US" altLang="zh-CN" sz="2000" dirty="0"/>
          </a:p>
          <a:p>
            <a:pPr lvl="1">
              <a:buFont typeface="Wingdings" panose="05000000000000000000" pitchFamily="2" charset="2"/>
              <a:buChar char="l"/>
            </a:pPr>
            <a:r>
              <a:rPr lang="zh-CN" altLang="en-US" sz="2000" dirty="0"/>
              <a:t>两种类型的向量数据处理</a:t>
            </a:r>
            <a:endParaRPr lang="en-US" altLang="zh-CN" sz="2000" dirty="0"/>
          </a:p>
          <a:p>
            <a:pPr lvl="2"/>
            <a:r>
              <a:rPr lang="zh-CN" altLang="en-US" sz="2000" dirty="0"/>
              <a:t>增强</a:t>
            </a:r>
            <a:r>
              <a:rPr lang="en-US" altLang="zh-CN" sz="2000" dirty="0"/>
              <a:t>SIMD</a:t>
            </a:r>
            <a:r>
              <a:rPr lang="zh-CN" altLang="en-US" sz="2000" dirty="0"/>
              <a:t>（</a:t>
            </a:r>
            <a:r>
              <a:rPr lang="en-US" altLang="zh-CN" sz="2000" dirty="0"/>
              <a:t>Advanced SIMD</a:t>
            </a:r>
            <a:r>
              <a:rPr lang="zh-CN" altLang="en-US" sz="2000" dirty="0"/>
              <a:t>），也就是</a:t>
            </a:r>
            <a:r>
              <a:rPr lang="en-US" altLang="zh-CN" sz="2000" dirty="0"/>
              <a:t>Neon</a:t>
            </a:r>
          </a:p>
          <a:p>
            <a:pPr lvl="2"/>
            <a:r>
              <a:rPr lang="zh-CN" altLang="en-US" sz="2000" dirty="0"/>
              <a:t>可伸缩向量扩展（</a:t>
            </a:r>
            <a:r>
              <a:rPr lang="en-US" altLang="zh-CN" sz="2000" dirty="0"/>
              <a:t>Scalable Vector Extension</a:t>
            </a:r>
            <a:r>
              <a:rPr lang="zh-CN" altLang="en-US" sz="2000" dirty="0"/>
              <a:t>，</a:t>
            </a:r>
            <a:r>
              <a:rPr lang="en-US" altLang="zh-CN" sz="2000" dirty="0"/>
              <a:t>SVE</a:t>
            </a:r>
            <a:r>
              <a:rPr lang="zh-CN" altLang="en-US" sz="2000" dirty="0"/>
              <a:t>）</a:t>
            </a:r>
            <a:endParaRPr lang="en-US" altLang="zh-CN" sz="2000" dirty="0"/>
          </a:p>
        </p:txBody>
      </p:sp>
      <p:sp>
        <p:nvSpPr>
          <p:cNvPr id="8" name="标题 2">
            <a:extLst>
              <a:ext uri="{FF2B5EF4-FFF2-40B4-BE49-F238E27FC236}">
                <a16:creationId xmlns:a16="http://schemas.microsoft.com/office/drawing/2014/main" id="{C0027873-8E93-45CF-9327-3DD347D2744D}"/>
              </a:ext>
            </a:extLst>
          </p:cNvPr>
          <p:cNvSpPr>
            <a:spLocks noGrp="1"/>
          </p:cNvSpPr>
          <p:nvPr>
            <p:ph type="title"/>
          </p:nvPr>
        </p:nvSpPr>
        <p:spPr>
          <a:xfrm>
            <a:off x="611560" y="260648"/>
            <a:ext cx="8046244" cy="597788"/>
          </a:xfrm>
        </p:spPr>
        <p:txBody>
          <a:bodyPr>
            <a:noAutofit/>
          </a:bodyPr>
          <a:lstStyle/>
          <a:p>
            <a:pPr eaLnBrk="1" hangingPunct="1">
              <a:lnSpc>
                <a:spcPts val="5600"/>
              </a:lnSpc>
              <a:spcBef>
                <a:spcPts val="600"/>
              </a:spcBef>
            </a:pPr>
            <a:r>
              <a:rPr lang="en-US" altLang="zh-CN" sz="3200" b="1" dirty="0">
                <a:solidFill>
                  <a:srgbClr val="0000FF"/>
                </a:solidFill>
                <a:latin typeface="+mj-lt"/>
                <a:ea typeface="+mj-ea"/>
              </a:rPr>
              <a:t>N.4.1 </a:t>
            </a:r>
            <a:r>
              <a:rPr lang="zh-CN" altLang="en-US" sz="3200" b="1" dirty="0">
                <a:solidFill>
                  <a:srgbClr val="0000FF"/>
                </a:solidFill>
                <a:latin typeface="+mj-lt"/>
                <a:ea typeface="+mj-ea"/>
              </a:rPr>
              <a:t>基于</a:t>
            </a:r>
            <a:r>
              <a:rPr lang="en-US" altLang="zh-CN" sz="3200" b="1" dirty="0">
                <a:solidFill>
                  <a:srgbClr val="0000FF"/>
                </a:solidFill>
                <a:latin typeface="+mj-lt"/>
                <a:ea typeface="+mj-ea"/>
              </a:rPr>
              <a:t>ARMv8</a:t>
            </a:r>
            <a:r>
              <a:rPr lang="zh-CN" altLang="en-US" sz="3200" b="1" dirty="0">
                <a:solidFill>
                  <a:srgbClr val="0000FF"/>
                </a:solidFill>
                <a:latin typeface="+mj-lt"/>
                <a:ea typeface="+mj-ea"/>
              </a:rPr>
              <a:t>架构的处理器体系结构</a:t>
            </a:r>
          </a:p>
        </p:txBody>
      </p:sp>
    </p:spTree>
    <p:extLst>
      <p:ext uri="{BB962C8B-B14F-4D97-AF65-F5344CB8AC3E}">
        <p14:creationId xmlns:p14="http://schemas.microsoft.com/office/powerpoint/2010/main" val="42714253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a:buFont typeface="Wingdings" panose="05000000000000000000" pitchFamily="2" charset="2"/>
              <a:buChar char="Ø"/>
            </a:pPr>
            <a:r>
              <a:rPr lang="en-US" altLang="zh-CN" sz="2400" b="1" dirty="0">
                <a:latin typeface="微软雅黑" panose="020B0503020204020204" pitchFamily="34" charset="-122"/>
                <a:ea typeface="微软雅黑" panose="020B0503020204020204" pitchFamily="34" charset="-122"/>
              </a:rPr>
              <a:t>ARMv8-A</a:t>
            </a:r>
            <a:r>
              <a:rPr lang="zh-CN" altLang="zh-CN" sz="2400" b="1" dirty="0">
                <a:latin typeface="微软雅黑" panose="020B0503020204020204" pitchFamily="34" charset="-122"/>
                <a:ea typeface="微软雅黑" panose="020B0503020204020204" pitchFamily="34" charset="-122"/>
              </a:rPr>
              <a:t>支持的指令集</a:t>
            </a:r>
            <a:endParaRPr lang="zh-CN" altLang="en-US" sz="2400" b="1" dirty="0">
              <a:latin typeface="微软雅黑" panose="020B0503020204020204" pitchFamily="34" charset="-122"/>
              <a:ea typeface="微软雅黑" panose="020B0503020204020204" pitchFamily="34" charset="-122"/>
            </a:endParaRPr>
          </a:p>
          <a:p>
            <a:pPr marL="0" lvl="1" indent="471488">
              <a:lnSpc>
                <a:spcPct val="150000"/>
              </a:lnSpc>
              <a:buFont typeface="Wingdings" panose="05000000000000000000" pitchFamily="2" charset="2"/>
              <a:buChar char="ü"/>
            </a:pPr>
            <a:r>
              <a:rPr lang="zh-CN" altLang="zh-CN" sz="2000" b="1" dirty="0">
                <a:latin typeface="+mn-ea"/>
              </a:rPr>
              <a:t>在</a:t>
            </a:r>
            <a:r>
              <a:rPr lang="en-US" altLang="zh-CN" sz="2000" b="1" dirty="0">
                <a:latin typeface="+mn-ea"/>
              </a:rPr>
              <a:t>AArch64</a:t>
            </a:r>
            <a:r>
              <a:rPr lang="zh-CN" altLang="zh-CN" sz="2000" b="1" dirty="0">
                <a:latin typeface="+mn-ea"/>
              </a:rPr>
              <a:t>执行状态下</a:t>
            </a:r>
            <a:endParaRPr lang="en-US" altLang="zh-CN" sz="2000" b="1" dirty="0">
              <a:latin typeface="+mn-ea"/>
            </a:endParaRPr>
          </a:p>
          <a:p>
            <a:pPr marL="342900" lvl="1" indent="-342900">
              <a:lnSpc>
                <a:spcPct val="150000"/>
              </a:lnSpc>
              <a:buFont typeface="Arial" panose="020B0604020202020204" pitchFamily="34" charset="0"/>
              <a:buChar char="•"/>
            </a:pPr>
            <a:r>
              <a:rPr lang="en-US" altLang="zh-CN" sz="2000" b="1" dirty="0">
                <a:solidFill>
                  <a:schemeClr val="accent6"/>
                </a:solidFill>
                <a:latin typeface="+mn-ea"/>
              </a:rPr>
              <a:t> </a:t>
            </a:r>
            <a:r>
              <a:rPr lang="zh-CN" altLang="zh-CN" sz="2000" dirty="0">
                <a:solidFill>
                  <a:schemeClr val="accent6"/>
                </a:solidFill>
                <a:latin typeface="+mn-ea"/>
              </a:rPr>
              <a:t>只能使用</a:t>
            </a:r>
            <a:r>
              <a:rPr lang="en-US" altLang="zh-CN" sz="2000" dirty="0">
                <a:solidFill>
                  <a:schemeClr val="accent6"/>
                </a:solidFill>
                <a:latin typeface="+mn-ea"/>
              </a:rPr>
              <a:t>A64</a:t>
            </a:r>
            <a:r>
              <a:rPr lang="zh-CN" altLang="zh-CN" sz="2000" dirty="0">
                <a:solidFill>
                  <a:schemeClr val="accent6"/>
                </a:solidFill>
                <a:latin typeface="+mn-ea"/>
              </a:rPr>
              <a:t>指令集</a:t>
            </a:r>
            <a:r>
              <a:rPr lang="zh-CN" altLang="zh-CN" sz="2000" dirty="0">
                <a:latin typeface="+mn-ea"/>
              </a:rPr>
              <a:t>该指令集的所有指令均为</a:t>
            </a:r>
            <a:r>
              <a:rPr lang="en-US" altLang="zh-CN" sz="2000" dirty="0">
                <a:latin typeface="+mn-ea"/>
              </a:rPr>
              <a:t>32</a:t>
            </a:r>
            <a:r>
              <a:rPr lang="zh-CN" altLang="zh-CN" sz="2000" dirty="0">
                <a:latin typeface="+mn-ea"/>
              </a:rPr>
              <a:t>位等长指令字</a:t>
            </a:r>
            <a:endParaRPr lang="zh-CN" altLang="zh-CN" sz="2400" dirty="0"/>
          </a:p>
          <a:p>
            <a:pPr marL="0" lvl="1" indent="471488">
              <a:lnSpc>
                <a:spcPct val="150000"/>
              </a:lnSpc>
              <a:buFont typeface="Wingdings" panose="05000000000000000000" pitchFamily="2" charset="2"/>
              <a:buChar char="ü"/>
            </a:pPr>
            <a:r>
              <a:rPr lang="zh-CN" altLang="zh-CN" sz="2000" b="1" dirty="0">
                <a:latin typeface="+mn-ea"/>
              </a:rPr>
              <a:t>在</a:t>
            </a:r>
            <a:r>
              <a:rPr lang="en-US" altLang="zh-CN" sz="2000" b="1" dirty="0">
                <a:latin typeface="+mn-ea"/>
              </a:rPr>
              <a:t>AArch32</a:t>
            </a:r>
            <a:r>
              <a:rPr lang="zh-CN" altLang="zh-CN" sz="2000" b="1" dirty="0">
                <a:latin typeface="+mn-ea"/>
              </a:rPr>
              <a:t>执行状态</a:t>
            </a:r>
            <a:endParaRPr lang="en-US" altLang="zh-CN" sz="2000" b="1" dirty="0">
              <a:latin typeface="+mn-ea"/>
            </a:endParaRPr>
          </a:p>
          <a:p>
            <a:pPr marL="457200" lvl="1" indent="-457200">
              <a:buFont typeface="Arial" panose="020B0604020202020204" pitchFamily="34" charset="0"/>
              <a:buChar char="•"/>
            </a:pPr>
            <a:r>
              <a:rPr lang="en-US" altLang="zh-CN" sz="2000" dirty="0">
                <a:latin typeface="+mn-ea"/>
              </a:rPr>
              <a:t>A32</a:t>
            </a:r>
            <a:r>
              <a:rPr lang="zh-CN" altLang="zh-CN" sz="2000" dirty="0">
                <a:latin typeface="+mn-ea"/>
              </a:rPr>
              <a:t>指令集</a:t>
            </a:r>
            <a:endParaRPr lang="en-US" altLang="zh-CN" sz="2000" dirty="0">
              <a:latin typeface="+mn-ea"/>
            </a:endParaRPr>
          </a:p>
          <a:p>
            <a:pPr marL="0" lvl="1" indent="0">
              <a:buNone/>
            </a:pPr>
            <a:r>
              <a:rPr lang="en-US" altLang="zh-CN" sz="2000" dirty="0">
                <a:latin typeface="+mn-ea"/>
              </a:rPr>
              <a:t>    </a:t>
            </a:r>
            <a:r>
              <a:rPr lang="zh-CN" altLang="zh-CN" sz="2000" dirty="0">
                <a:latin typeface="+mn-ea"/>
              </a:rPr>
              <a:t>对应</a:t>
            </a:r>
            <a:r>
              <a:rPr lang="en-US" altLang="zh-CN" sz="2000" dirty="0">
                <a:latin typeface="+mn-ea"/>
              </a:rPr>
              <a:t>ARMv7</a:t>
            </a:r>
            <a:r>
              <a:rPr lang="zh-CN" altLang="zh-CN" sz="2000" dirty="0">
                <a:latin typeface="+mn-ea"/>
              </a:rPr>
              <a:t>架构及其之前的</a:t>
            </a:r>
            <a:r>
              <a:rPr lang="en-US" altLang="zh-CN" sz="2000" dirty="0">
                <a:latin typeface="+mn-ea"/>
              </a:rPr>
              <a:t>ARM</a:t>
            </a:r>
            <a:r>
              <a:rPr lang="zh-CN" altLang="zh-CN" sz="2000" dirty="0">
                <a:latin typeface="+mn-ea"/>
              </a:rPr>
              <a:t>指令集，为</a:t>
            </a:r>
            <a:r>
              <a:rPr lang="en-US" altLang="zh-CN" sz="2000" dirty="0">
                <a:latin typeface="+mn-ea"/>
              </a:rPr>
              <a:t>32</a:t>
            </a:r>
            <a:r>
              <a:rPr lang="zh-CN" altLang="zh-CN" sz="2000" dirty="0">
                <a:latin typeface="+mn-ea"/>
              </a:rPr>
              <a:t>位等长指令字结构</a:t>
            </a:r>
            <a:endParaRPr lang="en-US" altLang="zh-CN" sz="2000" dirty="0">
              <a:latin typeface="+mn-ea"/>
            </a:endParaRPr>
          </a:p>
          <a:p>
            <a:pPr marL="457200" lvl="1" indent="-457200">
              <a:buFont typeface="Arial" panose="020B0604020202020204" pitchFamily="34" charset="0"/>
              <a:buChar char="•"/>
            </a:pPr>
            <a:r>
              <a:rPr lang="en-US" altLang="zh-CN" sz="2000" dirty="0">
                <a:latin typeface="+mn-ea"/>
              </a:rPr>
              <a:t>T32</a:t>
            </a:r>
            <a:r>
              <a:rPr lang="zh-CN" altLang="zh-CN" sz="2000" dirty="0">
                <a:latin typeface="+mn-ea"/>
              </a:rPr>
              <a:t>指令集</a:t>
            </a:r>
            <a:endParaRPr lang="en-US" altLang="zh-CN" sz="2000" dirty="0">
              <a:latin typeface="+mn-ea"/>
            </a:endParaRPr>
          </a:p>
          <a:p>
            <a:pPr marL="0" lvl="1" indent="0">
              <a:buNone/>
            </a:pPr>
            <a:r>
              <a:rPr lang="en-US" altLang="zh-CN" sz="2000" dirty="0">
                <a:latin typeface="+mn-ea"/>
              </a:rPr>
              <a:t>    </a:t>
            </a:r>
            <a:r>
              <a:rPr lang="zh-CN" altLang="zh-CN" sz="2000" dirty="0">
                <a:latin typeface="+mn-ea"/>
              </a:rPr>
              <a:t>对应</a:t>
            </a:r>
            <a:r>
              <a:rPr lang="en-US" altLang="zh-CN" sz="2000" dirty="0">
                <a:latin typeface="+mn-ea"/>
              </a:rPr>
              <a:t>ARMv7</a:t>
            </a:r>
            <a:r>
              <a:rPr lang="zh-CN" altLang="zh-CN" sz="2000" dirty="0">
                <a:latin typeface="+mn-ea"/>
              </a:rPr>
              <a:t>架构及其之前的</a:t>
            </a:r>
            <a:r>
              <a:rPr lang="en-US" altLang="zh-CN" sz="2000" dirty="0">
                <a:latin typeface="+mn-ea"/>
              </a:rPr>
              <a:t>Thumb/Thumb-2</a:t>
            </a:r>
            <a:r>
              <a:rPr lang="zh-CN" altLang="zh-CN" sz="2000" dirty="0">
                <a:latin typeface="+mn-ea"/>
              </a:rPr>
              <a:t>指令集，使用</a:t>
            </a:r>
            <a:r>
              <a:rPr lang="en-US" altLang="zh-CN" sz="2000" dirty="0">
                <a:latin typeface="+mn-ea"/>
              </a:rPr>
              <a:t>16</a:t>
            </a:r>
            <a:r>
              <a:rPr lang="zh-CN" altLang="zh-CN" sz="2000" dirty="0">
                <a:latin typeface="+mn-ea"/>
              </a:rPr>
              <a:t>位和</a:t>
            </a:r>
            <a:r>
              <a:rPr lang="en-US" altLang="zh-CN" sz="2000" dirty="0">
                <a:latin typeface="+mn-ea"/>
              </a:rPr>
              <a:t>32</a:t>
            </a:r>
            <a:r>
              <a:rPr lang="zh-CN" altLang="zh-CN" sz="2000" dirty="0">
                <a:latin typeface="+mn-ea"/>
              </a:rPr>
              <a:t>位可变长指令字结构</a:t>
            </a:r>
            <a:endParaRPr lang="zh-CN" altLang="en-US" sz="2000" dirty="0">
              <a:latin typeface="+mn-ea"/>
            </a:endParaRPr>
          </a:p>
        </p:txBody>
      </p:sp>
      <p:sp>
        <p:nvSpPr>
          <p:cNvPr id="6" name="标题 2">
            <a:extLst>
              <a:ext uri="{FF2B5EF4-FFF2-40B4-BE49-F238E27FC236}">
                <a16:creationId xmlns:a16="http://schemas.microsoft.com/office/drawing/2014/main" id="{40E2DE78-6ECC-4FEB-961F-79BCCD2BB77D}"/>
              </a:ext>
            </a:extLst>
          </p:cNvPr>
          <p:cNvSpPr>
            <a:spLocks noGrp="1"/>
          </p:cNvSpPr>
          <p:nvPr>
            <p:ph type="title"/>
          </p:nvPr>
        </p:nvSpPr>
        <p:spPr>
          <a:xfrm>
            <a:off x="611560" y="260648"/>
            <a:ext cx="8046244" cy="597788"/>
          </a:xfrm>
        </p:spPr>
        <p:txBody>
          <a:bodyPr>
            <a:noAutofit/>
          </a:bodyPr>
          <a:lstStyle/>
          <a:p>
            <a:pPr eaLnBrk="1" hangingPunct="1">
              <a:lnSpc>
                <a:spcPts val="5600"/>
              </a:lnSpc>
              <a:spcBef>
                <a:spcPts val="600"/>
              </a:spcBef>
            </a:pPr>
            <a:r>
              <a:rPr lang="en-US" altLang="zh-CN" sz="3200" b="1" dirty="0">
                <a:solidFill>
                  <a:srgbClr val="0000FF"/>
                </a:solidFill>
                <a:latin typeface="+mj-lt"/>
                <a:ea typeface="+mj-ea"/>
              </a:rPr>
              <a:t>N.4.1 </a:t>
            </a:r>
            <a:r>
              <a:rPr lang="zh-CN" altLang="en-US" sz="3200" b="1" dirty="0">
                <a:solidFill>
                  <a:srgbClr val="0000FF"/>
                </a:solidFill>
                <a:latin typeface="+mj-lt"/>
                <a:ea typeface="+mj-ea"/>
              </a:rPr>
              <a:t>基于</a:t>
            </a:r>
            <a:r>
              <a:rPr lang="en-US" altLang="zh-CN" sz="3200" b="1" dirty="0">
                <a:solidFill>
                  <a:srgbClr val="0000FF"/>
                </a:solidFill>
                <a:latin typeface="+mj-lt"/>
                <a:ea typeface="+mj-ea"/>
              </a:rPr>
              <a:t>ARMv8</a:t>
            </a:r>
            <a:r>
              <a:rPr lang="zh-CN" altLang="en-US" sz="3200" b="1" dirty="0">
                <a:solidFill>
                  <a:srgbClr val="0000FF"/>
                </a:solidFill>
                <a:latin typeface="+mj-lt"/>
                <a:ea typeface="+mj-ea"/>
              </a:rPr>
              <a:t>架构的处理器体系结构</a:t>
            </a:r>
          </a:p>
        </p:txBody>
      </p:sp>
    </p:spTree>
    <p:extLst>
      <p:ext uri="{BB962C8B-B14F-4D97-AF65-F5344CB8AC3E}">
        <p14:creationId xmlns:p14="http://schemas.microsoft.com/office/powerpoint/2010/main" val="26039040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defTabSz="601266" fontAlgn="base">
              <a:spcBef>
                <a:spcPct val="30000"/>
              </a:spcBef>
              <a:buSzPct val="100000"/>
              <a:buFont typeface="Wingdings" panose="05000000000000000000" pitchFamily="2" charset="2"/>
              <a:buChar char="Ø"/>
            </a:pPr>
            <a:r>
              <a:rPr lang="en-US" altLang="zh-CN" sz="2400" b="1" dirty="0">
                <a:latin typeface="微软雅黑" panose="020B0503020204020204" pitchFamily="34" charset="-122"/>
                <a:ea typeface="微软雅黑" panose="020B0503020204020204" pitchFamily="34" charset="-122"/>
              </a:rPr>
              <a:t>ARMv8-A</a:t>
            </a:r>
            <a:r>
              <a:rPr lang="zh-CN" altLang="zh-CN" sz="2400" b="1" dirty="0">
                <a:latin typeface="微软雅黑" panose="020B0503020204020204" pitchFamily="34" charset="-122"/>
                <a:ea typeface="微软雅黑" panose="020B0503020204020204" pitchFamily="34" charset="-122"/>
              </a:rPr>
              <a:t>的异常等级</a:t>
            </a:r>
            <a:r>
              <a:rPr lang="en-US" altLang="zh-CN" sz="2400" b="1" dirty="0" err="1">
                <a:latin typeface="微软雅黑" panose="020B0503020204020204" pitchFamily="34" charset="-122"/>
                <a:ea typeface="微软雅黑" panose="020B0503020204020204" pitchFamily="34" charset="-122"/>
              </a:rPr>
              <a:t>与安全模型</a:t>
            </a:r>
            <a:endParaRPr lang="zh-CN" altLang="en-US" sz="2400" b="1" dirty="0">
              <a:solidFill>
                <a:srgbClr val="000000"/>
              </a:solidFill>
              <a:latin typeface="微软雅黑" panose="020B0503020204020204" pitchFamily="34" charset="-122"/>
              <a:ea typeface="微软雅黑" panose="020B0503020204020204" pitchFamily="34" charset="-122"/>
              <a:cs typeface="+mn-cs"/>
            </a:endParaRPr>
          </a:p>
          <a:p>
            <a:pPr marL="0" lvl="1" indent="0">
              <a:lnSpc>
                <a:spcPct val="150000"/>
              </a:lnSpc>
              <a:buFont typeface="Wingdings" panose="05000000000000000000" pitchFamily="2" charset="2"/>
              <a:buChar char="ü"/>
            </a:pPr>
            <a:r>
              <a:rPr lang="zh-CN" altLang="zh-CN" sz="2000" dirty="0"/>
              <a:t>支持多级执行权限</a:t>
            </a:r>
            <a:endParaRPr lang="en-US" altLang="zh-CN" sz="2000" dirty="0"/>
          </a:p>
          <a:p>
            <a:pPr marL="285750" lvl="1" indent="-285750">
              <a:lnSpc>
                <a:spcPct val="150000"/>
              </a:lnSpc>
              <a:buFont typeface="Wingdings" panose="05000000000000000000" pitchFamily="2" charset="2"/>
              <a:buChar char="l"/>
            </a:pPr>
            <a:r>
              <a:rPr lang="zh-CN" altLang="zh-CN" sz="1800" dirty="0"/>
              <a:t>程序的执行权限只有在异常处理时才能够改变</a:t>
            </a:r>
            <a:endParaRPr lang="en-US" altLang="zh-CN" sz="1800" dirty="0"/>
          </a:p>
          <a:p>
            <a:pPr marL="285750" lvl="1" indent="-285750">
              <a:lnSpc>
                <a:spcPct val="150000"/>
              </a:lnSpc>
              <a:buFont typeface="Wingdings" panose="05000000000000000000" pitchFamily="2" charset="2"/>
              <a:buChar char="l"/>
            </a:pPr>
            <a:r>
              <a:rPr lang="zh-CN" altLang="zh-CN" sz="1800" dirty="0"/>
              <a:t>不同的执行权限等级由</a:t>
            </a:r>
            <a:r>
              <a:rPr lang="en-US" altLang="zh-CN" sz="1800" dirty="0"/>
              <a:t>EL0</a:t>
            </a:r>
            <a:r>
              <a:rPr lang="zh-CN" altLang="zh-CN" sz="1800" dirty="0"/>
              <a:t>至</a:t>
            </a:r>
            <a:r>
              <a:rPr lang="en-US" altLang="zh-CN" sz="1800" dirty="0"/>
              <a:t>EL3</a:t>
            </a:r>
            <a:r>
              <a:rPr lang="zh-CN" altLang="zh-CN" sz="1800" dirty="0"/>
              <a:t>的四个异常等级标识</a:t>
            </a:r>
            <a:endParaRPr lang="en-US" altLang="zh-CN" sz="1800" dirty="0"/>
          </a:p>
          <a:p>
            <a:pPr marL="285750" lvl="1" indent="-285750">
              <a:lnSpc>
                <a:spcPct val="150000"/>
              </a:lnSpc>
              <a:buFont typeface="Wingdings" panose="05000000000000000000" pitchFamily="2" charset="2"/>
              <a:buChar char="l"/>
            </a:pPr>
            <a:r>
              <a:rPr lang="zh-CN" altLang="zh-CN" sz="1800" dirty="0"/>
              <a:t>异常等级的数字越大，软件的执行权限也越高</a:t>
            </a:r>
            <a:endParaRPr lang="en-US" altLang="zh-CN" sz="1800" dirty="0"/>
          </a:p>
          <a:p>
            <a:pPr marL="0" lvl="1" indent="0">
              <a:lnSpc>
                <a:spcPct val="150000"/>
              </a:lnSpc>
              <a:buFont typeface="Wingdings" panose="05000000000000000000" pitchFamily="2" charset="2"/>
              <a:buChar char="ü"/>
            </a:pPr>
            <a:r>
              <a:rPr lang="zh-CN" altLang="en-US" sz="2000" dirty="0"/>
              <a:t>程序权限</a:t>
            </a:r>
            <a:endParaRPr lang="en-US" altLang="zh-CN" sz="2000" dirty="0"/>
          </a:p>
          <a:p>
            <a:pPr marL="285750" lvl="1" indent="-285750">
              <a:lnSpc>
                <a:spcPct val="150000"/>
              </a:lnSpc>
              <a:buFont typeface="Wingdings" panose="05000000000000000000" pitchFamily="2" charset="2"/>
              <a:buChar char="l"/>
            </a:pPr>
            <a:r>
              <a:rPr lang="zh-CN" altLang="en-US" sz="1800" dirty="0">
                <a:solidFill>
                  <a:srgbClr val="0000FF"/>
                </a:solidFill>
              </a:rPr>
              <a:t>存储系统的访问权限</a:t>
            </a:r>
            <a:endParaRPr lang="en-US" altLang="zh-CN" sz="1800" dirty="0">
              <a:solidFill>
                <a:srgbClr val="0000FF"/>
              </a:solidFill>
            </a:endParaRPr>
          </a:p>
          <a:p>
            <a:pPr marL="285750" lvl="1" indent="-285750">
              <a:lnSpc>
                <a:spcPct val="150000"/>
              </a:lnSpc>
              <a:buFont typeface="Wingdings" panose="05000000000000000000" pitchFamily="2" charset="2"/>
              <a:buChar char="l"/>
            </a:pPr>
            <a:r>
              <a:rPr lang="zh-CN" altLang="en-US" sz="1800" dirty="0">
                <a:solidFill>
                  <a:srgbClr val="0000FF"/>
                </a:solidFill>
              </a:rPr>
              <a:t>访问处理器资源的权限</a:t>
            </a:r>
            <a:endParaRPr lang="en-US" altLang="zh-CN" sz="1800" dirty="0"/>
          </a:p>
        </p:txBody>
      </p:sp>
      <p:sp>
        <p:nvSpPr>
          <p:cNvPr id="9" name="标题 2">
            <a:extLst>
              <a:ext uri="{FF2B5EF4-FFF2-40B4-BE49-F238E27FC236}">
                <a16:creationId xmlns:a16="http://schemas.microsoft.com/office/drawing/2014/main" id="{FD0CF8CD-27A4-4BCF-95CC-98E428176D53}"/>
              </a:ext>
            </a:extLst>
          </p:cNvPr>
          <p:cNvSpPr>
            <a:spLocks noGrp="1"/>
          </p:cNvSpPr>
          <p:nvPr>
            <p:ph type="title"/>
          </p:nvPr>
        </p:nvSpPr>
        <p:spPr>
          <a:xfrm>
            <a:off x="611560" y="260648"/>
            <a:ext cx="8046244" cy="597788"/>
          </a:xfrm>
        </p:spPr>
        <p:txBody>
          <a:bodyPr>
            <a:noAutofit/>
          </a:bodyPr>
          <a:lstStyle/>
          <a:p>
            <a:pPr eaLnBrk="1" hangingPunct="1">
              <a:lnSpc>
                <a:spcPts val="5600"/>
              </a:lnSpc>
              <a:spcBef>
                <a:spcPts val="600"/>
              </a:spcBef>
            </a:pPr>
            <a:r>
              <a:rPr lang="en-US" altLang="zh-CN" sz="3200" b="1" dirty="0">
                <a:solidFill>
                  <a:srgbClr val="0000FF"/>
                </a:solidFill>
                <a:latin typeface="+mj-lt"/>
                <a:ea typeface="+mj-ea"/>
              </a:rPr>
              <a:t>N.4.1 </a:t>
            </a:r>
            <a:r>
              <a:rPr lang="zh-CN" altLang="en-US" sz="3200" b="1" dirty="0">
                <a:solidFill>
                  <a:srgbClr val="0000FF"/>
                </a:solidFill>
                <a:latin typeface="+mj-lt"/>
                <a:ea typeface="+mj-ea"/>
              </a:rPr>
              <a:t>基于</a:t>
            </a:r>
            <a:r>
              <a:rPr lang="en-US" altLang="zh-CN" sz="3200" b="1" dirty="0">
                <a:solidFill>
                  <a:srgbClr val="0000FF"/>
                </a:solidFill>
                <a:latin typeface="+mj-lt"/>
                <a:ea typeface="+mj-ea"/>
              </a:rPr>
              <a:t>ARMv8</a:t>
            </a:r>
            <a:r>
              <a:rPr lang="zh-CN" altLang="en-US" sz="3200" b="1" dirty="0">
                <a:solidFill>
                  <a:srgbClr val="0000FF"/>
                </a:solidFill>
                <a:latin typeface="+mj-lt"/>
                <a:ea typeface="+mj-ea"/>
              </a:rPr>
              <a:t>架构的处理器体系结构</a:t>
            </a:r>
          </a:p>
        </p:txBody>
      </p:sp>
    </p:spTree>
    <p:extLst>
      <p:ext uri="{BB962C8B-B14F-4D97-AF65-F5344CB8AC3E}">
        <p14:creationId xmlns:p14="http://schemas.microsoft.com/office/powerpoint/2010/main" val="3480836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
          <p:cNvSpPr>
            <a:spLocks noGrp="1"/>
          </p:cNvSpPr>
          <p:nvPr>
            <p:ph type="title"/>
          </p:nvPr>
        </p:nvSpPr>
        <p:spPr>
          <a:xfrm>
            <a:off x="657374" y="986197"/>
            <a:ext cx="8046244" cy="485982"/>
          </a:xfrm>
        </p:spPr>
        <p:txBody>
          <a:bodyPr>
            <a:normAutofit fontScale="90000"/>
          </a:bodyPr>
          <a:lstStyle/>
          <a:p>
            <a:pPr marL="457200" indent="-457200" eaLnBrk="1" hangingPunct="1">
              <a:lnSpc>
                <a:spcPts val="5600"/>
              </a:lnSpc>
              <a:spcBef>
                <a:spcPts val="600"/>
              </a:spcBef>
              <a:buFont typeface="Wingdings" panose="05000000000000000000" pitchFamily="2" charset="2"/>
              <a:buChar char="Ø"/>
            </a:pPr>
            <a:r>
              <a:rPr lang="zh-CN" altLang="en-US" sz="3200" b="1" kern="1200" dirty="0">
                <a:solidFill>
                  <a:srgbClr val="0000FF"/>
                </a:solidFill>
                <a:latin typeface="Verdana" pitchFamily="34" charset="0"/>
                <a:ea typeface="宋体" pitchFamily="2" charset="-122"/>
                <a:cs typeface="+mn-cs"/>
              </a:rPr>
              <a:t>芯片是信息社会的基石 </a:t>
            </a:r>
          </a:p>
        </p:txBody>
      </p:sp>
      <p:sp>
        <p:nvSpPr>
          <p:cNvPr id="48" name="Text Box 8"/>
          <p:cNvSpPr txBox="1">
            <a:spLocks noChangeArrowheads="1"/>
          </p:cNvSpPr>
          <p:nvPr/>
        </p:nvSpPr>
        <p:spPr bwMode="auto">
          <a:xfrm>
            <a:off x="6010172" y="3402750"/>
            <a:ext cx="85700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400" dirty="0">
                <a:latin typeface="宋体" panose="02010600030101010101" pitchFamily="2" charset="-122"/>
              </a:rPr>
              <a:t>内存</a:t>
            </a:r>
          </a:p>
        </p:txBody>
      </p:sp>
      <p:pic>
        <p:nvPicPr>
          <p:cNvPr id="1028" name="Picture 4" descr="C:\Users\c00227478\AppData\Roaming\eSpace_Desktop\UserData\c00227478\imagefiles\A6B5073F-320B-4520-A72F-05DCC9040BA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6231" y="3951033"/>
            <a:ext cx="1692418" cy="11841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98649" y="3854300"/>
            <a:ext cx="1343009" cy="116319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9943" y="2403294"/>
            <a:ext cx="2976816" cy="2128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769943" y="1963915"/>
            <a:ext cx="2948499" cy="307777"/>
          </a:xfrm>
          <a:prstGeom prst="rect">
            <a:avLst/>
          </a:prstGeom>
        </p:spPr>
        <p:txBody>
          <a:bodyPr wrap="none">
            <a:spAutoFit/>
          </a:bodyPr>
          <a:lstStyle/>
          <a:p>
            <a:r>
              <a:rPr lang="zh-CN" altLang="en-US" sz="1400" dirty="0">
                <a:latin typeface="宋体" panose="02010600030101010101" pitchFamily="2" charset="-122"/>
              </a:rPr>
              <a:t>世界第一台通用电子计算机</a:t>
            </a:r>
            <a:r>
              <a:rPr lang="en-US" altLang="zh-CN" sz="1400" dirty="0">
                <a:latin typeface="宋体" panose="02010600030101010101" pitchFamily="2" charset="-122"/>
              </a:rPr>
              <a:t>—ENIAC</a:t>
            </a:r>
          </a:p>
        </p:txBody>
      </p:sp>
      <p:sp>
        <p:nvSpPr>
          <p:cNvPr id="3" name="矩形 2"/>
          <p:cNvSpPr/>
          <p:nvPr/>
        </p:nvSpPr>
        <p:spPr>
          <a:xfrm>
            <a:off x="548879" y="4745832"/>
            <a:ext cx="3970585" cy="553421"/>
          </a:xfrm>
          <a:prstGeom prst="rect">
            <a:avLst/>
          </a:prstGeom>
        </p:spPr>
        <p:txBody>
          <a:bodyPr wrap="square">
            <a:spAutoFit/>
          </a:bodyPr>
          <a:lstStyle/>
          <a:p>
            <a:pPr>
              <a:lnSpc>
                <a:spcPct val="110000"/>
              </a:lnSpc>
            </a:pPr>
            <a:r>
              <a:rPr lang="en-US" altLang="zh-CN" sz="1400" dirty="0">
                <a:latin typeface="宋体" panose="02010600030101010101" pitchFamily="2" charset="-122"/>
              </a:rPr>
              <a:t>1946</a:t>
            </a:r>
            <a:r>
              <a:rPr lang="zh-CN" altLang="en-US" sz="1400" dirty="0">
                <a:latin typeface="宋体" panose="02010600030101010101" pitchFamily="2" charset="-122"/>
              </a:rPr>
              <a:t>年诞生，由</a:t>
            </a:r>
            <a:r>
              <a:rPr lang="en-US" altLang="zh-CN" sz="1400" dirty="0">
                <a:latin typeface="宋体" panose="02010600030101010101" pitchFamily="2" charset="-122"/>
              </a:rPr>
              <a:t>18,800</a:t>
            </a:r>
            <a:r>
              <a:rPr lang="zh-CN" altLang="en-US" sz="1400" dirty="0">
                <a:latin typeface="宋体" panose="02010600030101010101" pitchFamily="2" charset="-122"/>
              </a:rPr>
              <a:t>多个电子管组成，重量</a:t>
            </a:r>
            <a:r>
              <a:rPr lang="en-US" altLang="zh-CN" sz="1400" dirty="0">
                <a:latin typeface="宋体" panose="02010600030101010101" pitchFamily="2" charset="-122"/>
              </a:rPr>
              <a:t>30</a:t>
            </a:r>
            <a:r>
              <a:rPr lang="zh-CN" altLang="en-US" sz="1400" dirty="0">
                <a:latin typeface="宋体" panose="02010600030101010101" pitchFamily="2" charset="-122"/>
              </a:rPr>
              <a:t>多吨，占地面积</a:t>
            </a:r>
            <a:r>
              <a:rPr lang="en-US" altLang="zh-CN" sz="1400" dirty="0">
                <a:latin typeface="宋体" panose="02010600030101010101" pitchFamily="2" charset="-122"/>
              </a:rPr>
              <a:t>170</a:t>
            </a:r>
            <a:r>
              <a:rPr lang="zh-CN" altLang="en-US" sz="1400" dirty="0">
                <a:latin typeface="宋体" panose="02010600030101010101" pitchFamily="2" charset="-122"/>
              </a:rPr>
              <a:t>多平方米 。</a:t>
            </a:r>
          </a:p>
        </p:txBody>
      </p:sp>
      <p:sp>
        <p:nvSpPr>
          <p:cNvPr id="4" name="右箭头 3"/>
          <p:cNvSpPr/>
          <p:nvPr/>
        </p:nvSpPr>
        <p:spPr bwMode="auto">
          <a:xfrm>
            <a:off x="4041493" y="3501146"/>
            <a:ext cx="1498314" cy="327927"/>
          </a:xfrm>
          <a:prstGeom prst="rightArrow">
            <a:avLst/>
          </a:prstGeom>
          <a:solidFill>
            <a:srgbClr val="00B0F0"/>
          </a:solidFill>
          <a:ln w="22225" cap="flat" cmpd="sng" algn="ctr">
            <a:solidFill>
              <a:srgbClr val="15B0E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8">
              <a:buClr>
                <a:srgbClr val="CC9900"/>
              </a:buClr>
              <a:buFont typeface="Wingdings" pitchFamily="2" charset="2"/>
              <a:buChar char="n"/>
            </a:pPr>
            <a:endParaRPr lang="zh-CN" altLang="en-US" dirty="0">
              <a:latin typeface="宋体" panose="02010600030101010101" pitchFamily="2" charset="-122"/>
            </a:endParaRPr>
          </a:p>
        </p:txBody>
      </p:sp>
      <p:sp>
        <p:nvSpPr>
          <p:cNvPr id="28" name="矩形 27"/>
          <p:cNvSpPr/>
          <p:nvPr/>
        </p:nvSpPr>
        <p:spPr>
          <a:xfrm>
            <a:off x="3959787" y="3182935"/>
            <a:ext cx="1620957" cy="307777"/>
          </a:xfrm>
          <a:prstGeom prst="rect">
            <a:avLst/>
          </a:prstGeom>
        </p:spPr>
        <p:txBody>
          <a:bodyPr wrap="none">
            <a:spAutoFit/>
          </a:bodyPr>
          <a:lstStyle/>
          <a:p>
            <a:r>
              <a:rPr lang="zh-CN" altLang="en-US" sz="1400" dirty="0">
                <a:latin typeface="宋体" panose="02010600030101010101" pitchFamily="2" charset="-122"/>
              </a:rPr>
              <a:t>得益于芯片的发展</a:t>
            </a:r>
            <a:endParaRPr lang="en-US" altLang="zh-CN" sz="1400" dirty="0">
              <a:latin typeface="宋体" panose="02010600030101010101" pitchFamily="2" charset="-122"/>
            </a:endParaRPr>
          </a:p>
        </p:txBody>
      </p:sp>
      <p:sp>
        <p:nvSpPr>
          <p:cNvPr id="29" name="矩形 28"/>
          <p:cNvSpPr/>
          <p:nvPr/>
        </p:nvSpPr>
        <p:spPr>
          <a:xfrm>
            <a:off x="3959786" y="3846336"/>
            <a:ext cx="1441420" cy="307777"/>
          </a:xfrm>
          <a:prstGeom prst="rect">
            <a:avLst/>
          </a:prstGeom>
        </p:spPr>
        <p:txBody>
          <a:bodyPr wrap="none">
            <a:spAutoFit/>
          </a:bodyPr>
          <a:lstStyle/>
          <a:p>
            <a:r>
              <a:rPr lang="zh-CN" altLang="en-US" sz="1400" dirty="0">
                <a:latin typeface="宋体" panose="02010600030101010101" pitchFamily="2" charset="-122"/>
              </a:rPr>
              <a:t>小型化，高性能</a:t>
            </a:r>
            <a:endParaRPr lang="en-US" altLang="zh-CN" sz="1400" dirty="0">
              <a:latin typeface="宋体" panose="02010600030101010101" pitchFamily="2" charset="-122"/>
            </a:endParaRPr>
          </a:p>
        </p:txBody>
      </p:sp>
      <p:sp>
        <p:nvSpPr>
          <p:cNvPr id="32" name="Text Box 8"/>
          <p:cNvSpPr txBox="1">
            <a:spLocks noChangeArrowheads="1"/>
          </p:cNvSpPr>
          <p:nvPr/>
        </p:nvSpPr>
        <p:spPr bwMode="auto">
          <a:xfrm>
            <a:off x="7727809" y="3509838"/>
            <a:ext cx="5524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400" dirty="0">
                <a:latin typeface="宋体" panose="02010600030101010101" pitchFamily="2" charset="-122"/>
              </a:rPr>
              <a:t>手机</a:t>
            </a:r>
          </a:p>
        </p:txBody>
      </p:sp>
      <p:sp>
        <p:nvSpPr>
          <p:cNvPr id="33" name="Text Box 8"/>
          <p:cNvSpPr txBox="1">
            <a:spLocks noChangeArrowheads="1"/>
          </p:cNvSpPr>
          <p:nvPr/>
        </p:nvSpPr>
        <p:spPr bwMode="auto">
          <a:xfrm>
            <a:off x="7558882" y="4998754"/>
            <a:ext cx="10072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400" dirty="0">
                <a:latin typeface="宋体" panose="02010600030101010101" pitchFamily="2" charset="-122"/>
              </a:rPr>
              <a:t>数码相机  </a:t>
            </a:r>
          </a:p>
        </p:txBody>
      </p:sp>
      <p:sp>
        <p:nvSpPr>
          <p:cNvPr id="34" name="Text Box 8"/>
          <p:cNvSpPr txBox="1">
            <a:spLocks noChangeArrowheads="1"/>
          </p:cNvSpPr>
          <p:nvPr/>
        </p:nvSpPr>
        <p:spPr bwMode="auto">
          <a:xfrm>
            <a:off x="5852630" y="5004411"/>
            <a:ext cx="71850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400" dirty="0">
                <a:latin typeface="宋体" panose="02010600030101010101" pitchFamily="2" charset="-122"/>
              </a:rPr>
              <a:t>计算机</a:t>
            </a:r>
          </a:p>
        </p:txBody>
      </p:sp>
      <p:pic>
        <p:nvPicPr>
          <p:cNvPr id="7" name="图片 6"/>
          <p:cNvPicPr>
            <a:picLocks noChangeAspect="1"/>
          </p:cNvPicPr>
          <p:nvPr/>
        </p:nvPicPr>
        <p:blipFill>
          <a:blip r:embed="rId6"/>
          <a:stretch>
            <a:fillRect/>
          </a:stretch>
        </p:blipFill>
        <p:spPr>
          <a:xfrm>
            <a:off x="5456071" y="2519555"/>
            <a:ext cx="1906171" cy="786462"/>
          </a:xfrm>
          <a:prstGeom prst="rect">
            <a:avLst/>
          </a:prstGeom>
        </p:spPr>
      </p:pic>
      <p:pic>
        <p:nvPicPr>
          <p:cNvPr id="6" name="图片 5"/>
          <p:cNvPicPr>
            <a:picLocks noChangeAspect="1"/>
          </p:cNvPicPr>
          <p:nvPr/>
        </p:nvPicPr>
        <p:blipFill>
          <a:blip r:embed="rId7"/>
          <a:stretch>
            <a:fillRect/>
          </a:stretch>
        </p:blipFill>
        <p:spPr>
          <a:xfrm>
            <a:off x="7362605" y="2001904"/>
            <a:ext cx="955390" cy="1287378"/>
          </a:xfrm>
          <a:prstGeom prst="rect">
            <a:avLst/>
          </a:prstGeom>
        </p:spPr>
      </p:pic>
      <p:sp>
        <p:nvSpPr>
          <p:cNvPr id="17" name="文本框 16">
            <a:extLst>
              <a:ext uri="{FF2B5EF4-FFF2-40B4-BE49-F238E27FC236}">
                <a16:creationId xmlns:a16="http://schemas.microsoft.com/office/drawing/2014/main" id="{E5A8C89A-08B3-4E78-BAF2-EC5561118062}"/>
              </a:ext>
            </a:extLst>
          </p:cNvPr>
          <p:cNvSpPr txBox="1"/>
          <p:nvPr/>
        </p:nvSpPr>
        <p:spPr>
          <a:xfrm>
            <a:off x="542674" y="171271"/>
            <a:ext cx="4572000" cy="718530"/>
          </a:xfrm>
          <a:prstGeom prst="rect">
            <a:avLst/>
          </a:prstGeom>
          <a:noFill/>
        </p:spPr>
        <p:txBody>
          <a:bodyPr wrap="square">
            <a:spAutoFit/>
          </a:bodyPr>
          <a:lstStyle/>
          <a:p>
            <a:pPr eaLnBrk="1" hangingPunct="1">
              <a:lnSpc>
                <a:spcPts val="5600"/>
              </a:lnSpc>
              <a:spcBef>
                <a:spcPts val="600"/>
              </a:spcBef>
            </a:pPr>
            <a:r>
              <a:rPr lang="en-US" altLang="zh-CN" sz="3400" b="1" dirty="0">
                <a:solidFill>
                  <a:srgbClr val="0000FF"/>
                </a:solidFill>
              </a:rPr>
              <a:t>N.1  </a:t>
            </a:r>
            <a:r>
              <a:rPr lang="zh-CN" altLang="en-US" sz="3400" b="1" dirty="0">
                <a:solidFill>
                  <a:srgbClr val="0000FF"/>
                </a:solidFill>
              </a:rPr>
              <a:t>计算机系统概述</a:t>
            </a:r>
          </a:p>
        </p:txBody>
      </p:sp>
    </p:spTree>
    <p:extLst>
      <p:ext uri="{BB962C8B-B14F-4D97-AF65-F5344CB8AC3E}">
        <p14:creationId xmlns:p14="http://schemas.microsoft.com/office/powerpoint/2010/main" val="1123138570"/>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defTabSz="601266" fontAlgn="base">
              <a:spcBef>
                <a:spcPct val="30000"/>
              </a:spcBef>
              <a:buSzPct val="100000"/>
              <a:buFont typeface="Wingdings" panose="05000000000000000000" pitchFamily="2" charset="2"/>
              <a:buChar char="Ø"/>
            </a:pPr>
            <a:r>
              <a:rPr lang="en-US" altLang="zh-CN" sz="2400" b="1" dirty="0">
                <a:latin typeface="微软雅黑" panose="020B0503020204020204" pitchFamily="34" charset="-122"/>
                <a:ea typeface="微软雅黑" panose="020B0503020204020204" pitchFamily="34" charset="-122"/>
              </a:rPr>
              <a:t>ARMv8-A</a:t>
            </a:r>
            <a:r>
              <a:rPr lang="zh-CN" altLang="zh-CN" sz="2400" b="1" dirty="0">
                <a:latin typeface="微软雅黑" panose="020B0503020204020204" pitchFamily="34" charset="-122"/>
                <a:ea typeface="微软雅黑" panose="020B0503020204020204" pitchFamily="34" charset="-122"/>
              </a:rPr>
              <a:t>的异常等级</a:t>
            </a:r>
            <a:r>
              <a:rPr lang="en-US" altLang="zh-CN" sz="2400" b="1" dirty="0" err="1">
                <a:latin typeface="微软雅黑" panose="020B0503020204020204" pitchFamily="34" charset="-122"/>
                <a:ea typeface="微软雅黑" panose="020B0503020204020204" pitchFamily="34" charset="-122"/>
              </a:rPr>
              <a:t>与安全模型</a:t>
            </a:r>
            <a:endParaRPr lang="zh-CN" altLang="en-US" sz="2400" b="1" dirty="0">
              <a:solidFill>
                <a:srgbClr val="000000"/>
              </a:solidFill>
              <a:latin typeface="微软雅黑" panose="020B0503020204020204" pitchFamily="34" charset="-122"/>
              <a:ea typeface="微软雅黑" panose="020B0503020204020204" pitchFamily="34" charset="-122"/>
              <a:cs typeface="+mn-cs"/>
            </a:endParaRPr>
          </a:p>
          <a:p>
            <a:pPr marL="0" lvl="1" indent="0">
              <a:lnSpc>
                <a:spcPts val="2100"/>
              </a:lnSpc>
              <a:buFont typeface="Wingdings" panose="05000000000000000000" pitchFamily="2" charset="2"/>
              <a:buChar char="ü"/>
            </a:pPr>
            <a:r>
              <a:rPr lang="zh-CN" altLang="en-US" sz="2000" dirty="0"/>
              <a:t>异常等级</a:t>
            </a:r>
            <a:endParaRPr lang="en-US" altLang="zh-CN" sz="2000" dirty="0"/>
          </a:p>
        </p:txBody>
      </p:sp>
      <p:sp>
        <p:nvSpPr>
          <p:cNvPr id="5" name="矩形 4"/>
          <p:cNvSpPr/>
          <p:nvPr/>
        </p:nvSpPr>
        <p:spPr>
          <a:xfrm>
            <a:off x="251520" y="1903442"/>
            <a:ext cx="7704856" cy="1310615"/>
          </a:xfrm>
          <a:prstGeom prst="rect">
            <a:avLst/>
          </a:prstGeom>
        </p:spPr>
        <p:txBody>
          <a:bodyPr wrap="square">
            <a:spAutoFit/>
          </a:bodyPr>
          <a:lstStyle/>
          <a:p>
            <a:pPr marL="588030" lvl="1" indent="-285750" defTabSz="685526" fontAlgn="ctr">
              <a:lnSpc>
                <a:spcPts val="1950"/>
              </a:lnSpc>
              <a:spcBef>
                <a:spcPts val="540"/>
              </a:spcBef>
              <a:buSzPct val="50000"/>
              <a:buFont typeface="Wingdings" panose="05000000000000000000" pitchFamily="2" charset="2"/>
              <a:buChar char="l"/>
            </a:pPr>
            <a:r>
              <a:rPr lang="en-US" altLang="zh-CN" sz="1500" dirty="0">
                <a:latin typeface="宋体" panose="02010600030101010101" pitchFamily="2" charset="-122"/>
              </a:rPr>
              <a:t>EL0</a:t>
            </a:r>
            <a:r>
              <a:rPr lang="zh-CN" altLang="zh-CN" sz="1500" dirty="0">
                <a:latin typeface="宋体" panose="02010600030101010101" pitchFamily="2" charset="-122"/>
              </a:rPr>
              <a:t>是最低权限等级，通常也称为非特权（</a:t>
            </a:r>
            <a:r>
              <a:rPr lang="en-US" altLang="zh-CN" sz="1500" dirty="0">
                <a:latin typeface="宋体" panose="02010600030101010101" pitchFamily="2" charset="-122"/>
              </a:rPr>
              <a:t>unprivileged</a:t>
            </a:r>
            <a:r>
              <a:rPr lang="zh-CN" altLang="zh-CN" sz="1500" dirty="0">
                <a:latin typeface="宋体" panose="02010600030101010101" pitchFamily="2" charset="-122"/>
              </a:rPr>
              <a:t>）等级</a:t>
            </a:r>
            <a:endParaRPr lang="en-US" altLang="zh-CN" sz="1500" dirty="0">
              <a:latin typeface="宋体" panose="02010600030101010101" pitchFamily="2" charset="-122"/>
            </a:endParaRPr>
          </a:p>
          <a:p>
            <a:pPr marL="588030" lvl="1" indent="-285750" defTabSz="685526" fontAlgn="ctr">
              <a:lnSpc>
                <a:spcPts val="1950"/>
              </a:lnSpc>
              <a:spcBef>
                <a:spcPts val="540"/>
              </a:spcBef>
              <a:buSzPct val="50000"/>
              <a:buFont typeface="Wingdings" panose="05000000000000000000" pitchFamily="2" charset="2"/>
              <a:buChar char="l"/>
            </a:pPr>
            <a:r>
              <a:rPr lang="en-US" altLang="zh-CN" sz="1500" dirty="0">
                <a:latin typeface="宋体" panose="02010600030101010101" pitchFamily="2" charset="-122"/>
              </a:rPr>
              <a:t>EL1</a:t>
            </a:r>
            <a:r>
              <a:rPr lang="zh-CN" altLang="zh-CN" sz="1500" dirty="0">
                <a:latin typeface="宋体" panose="02010600030101010101" pitchFamily="2" charset="-122"/>
              </a:rPr>
              <a:t>至</a:t>
            </a:r>
            <a:r>
              <a:rPr lang="en-US" altLang="zh-CN" sz="1500" dirty="0">
                <a:latin typeface="宋体" panose="02010600030101010101" pitchFamily="2" charset="-122"/>
              </a:rPr>
              <a:t>EL3</a:t>
            </a:r>
            <a:r>
              <a:rPr lang="zh-CN" altLang="zh-CN" sz="1500" dirty="0">
                <a:latin typeface="宋体" panose="02010600030101010101" pitchFamily="2" charset="-122"/>
              </a:rPr>
              <a:t>都属于特权等级，在这些异常等级执行程序被称为特权执行</a:t>
            </a:r>
            <a:endParaRPr lang="en-US" altLang="zh-CN" sz="1500" dirty="0">
              <a:latin typeface="宋体" panose="02010600030101010101" pitchFamily="2" charset="-122"/>
            </a:endParaRPr>
          </a:p>
          <a:p>
            <a:pPr marL="588030" lvl="1" indent="-285750" defTabSz="685526" fontAlgn="ctr">
              <a:lnSpc>
                <a:spcPts val="1950"/>
              </a:lnSpc>
              <a:spcBef>
                <a:spcPts val="540"/>
              </a:spcBef>
              <a:buSzPct val="50000"/>
              <a:buFont typeface="Wingdings" panose="05000000000000000000" pitchFamily="2" charset="2"/>
              <a:buChar char="l"/>
            </a:pPr>
            <a:r>
              <a:rPr lang="en-US" altLang="zh-CN" sz="1500" dirty="0">
                <a:latin typeface="宋体" panose="02010600030101010101" pitchFamily="2" charset="-122"/>
              </a:rPr>
              <a:t>EL2</a:t>
            </a:r>
            <a:r>
              <a:rPr lang="zh-CN" altLang="zh-CN" sz="1500" dirty="0">
                <a:latin typeface="宋体" panose="02010600030101010101" pitchFamily="2" charset="-122"/>
              </a:rPr>
              <a:t>异常等级提供了虚拟化（</a:t>
            </a:r>
            <a:r>
              <a:rPr lang="en-US" altLang="zh-CN" sz="1500" dirty="0">
                <a:latin typeface="宋体" panose="02010600030101010101" pitchFamily="2" charset="-122"/>
              </a:rPr>
              <a:t>virtualization</a:t>
            </a:r>
            <a:r>
              <a:rPr lang="zh-CN" altLang="zh-CN" sz="1500" dirty="0">
                <a:latin typeface="宋体" panose="02010600030101010101" pitchFamily="2" charset="-122"/>
              </a:rPr>
              <a:t>）支持</a:t>
            </a:r>
            <a:endParaRPr lang="en-US" altLang="zh-CN" sz="1500" dirty="0">
              <a:latin typeface="宋体" panose="02010600030101010101" pitchFamily="2" charset="-122"/>
            </a:endParaRPr>
          </a:p>
          <a:p>
            <a:pPr marL="588030" lvl="1" indent="-285750" defTabSz="685526" fontAlgn="ctr">
              <a:lnSpc>
                <a:spcPts val="1950"/>
              </a:lnSpc>
              <a:spcBef>
                <a:spcPts val="540"/>
              </a:spcBef>
              <a:buSzPct val="50000"/>
              <a:buFont typeface="Wingdings" panose="05000000000000000000" pitchFamily="2" charset="2"/>
              <a:buChar char="l"/>
            </a:pPr>
            <a:r>
              <a:rPr lang="en-US" altLang="zh-CN" sz="1500" dirty="0">
                <a:latin typeface="宋体" panose="02010600030101010101" pitchFamily="2" charset="-122"/>
              </a:rPr>
              <a:t>EL3</a:t>
            </a:r>
            <a:r>
              <a:rPr lang="zh-CN" altLang="zh-CN" sz="1500" dirty="0">
                <a:latin typeface="宋体" panose="02010600030101010101" pitchFamily="2" charset="-122"/>
              </a:rPr>
              <a:t>异常等级支持在“安全状态”和“非安全状态”这两个安全状态之间切换</a:t>
            </a:r>
            <a:endParaRPr lang="zh-CN" altLang="en-US" sz="1500" dirty="0">
              <a:latin typeface="宋体" panose="02010600030101010101" pitchFamily="2" charset="-122"/>
            </a:endParaRPr>
          </a:p>
        </p:txBody>
      </p:sp>
      <p:sp>
        <p:nvSpPr>
          <p:cNvPr id="9" name="标题 2">
            <a:extLst>
              <a:ext uri="{FF2B5EF4-FFF2-40B4-BE49-F238E27FC236}">
                <a16:creationId xmlns:a16="http://schemas.microsoft.com/office/drawing/2014/main" id="{FD0CF8CD-27A4-4BCF-95CC-98E428176D53}"/>
              </a:ext>
            </a:extLst>
          </p:cNvPr>
          <p:cNvSpPr>
            <a:spLocks noGrp="1"/>
          </p:cNvSpPr>
          <p:nvPr>
            <p:ph type="title"/>
          </p:nvPr>
        </p:nvSpPr>
        <p:spPr>
          <a:xfrm>
            <a:off x="611560" y="260648"/>
            <a:ext cx="8046244" cy="597788"/>
          </a:xfrm>
        </p:spPr>
        <p:txBody>
          <a:bodyPr>
            <a:noAutofit/>
          </a:bodyPr>
          <a:lstStyle/>
          <a:p>
            <a:pPr eaLnBrk="1" hangingPunct="1">
              <a:lnSpc>
                <a:spcPts val="5600"/>
              </a:lnSpc>
              <a:spcBef>
                <a:spcPts val="600"/>
              </a:spcBef>
            </a:pPr>
            <a:r>
              <a:rPr lang="en-US" altLang="zh-CN" sz="3200" b="1" dirty="0">
                <a:solidFill>
                  <a:srgbClr val="0000FF"/>
                </a:solidFill>
                <a:latin typeface="+mj-lt"/>
                <a:ea typeface="+mj-ea"/>
              </a:rPr>
              <a:t>N.4.1 </a:t>
            </a:r>
            <a:r>
              <a:rPr lang="zh-CN" altLang="en-US" sz="3200" b="1" dirty="0">
                <a:solidFill>
                  <a:srgbClr val="0000FF"/>
                </a:solidFill>
                <a:latin typeface="+mj-lt"/>
                <a:ea typeface="+mj-ea"/>
              </a:rPr>
              <a:t>基于</a:t>
            </a:r>
            <a:r>
              <a:rPr lang="en-US" altLang="zh-CN" sz="3200" b="1" dirty="0">
                <a:solidFill>
                  <a:srgbClr val="0000FF"/>
                </a:solidFill>
                <a:latin typeface="+mj-lt"/>
                <a:ea typeface="+mj-ea"/>
              </a:rPr>
              <a:t>ARMv8</a:t>
            </a:r>
            <a:r>
              <a:rPr lang="zh-CN" altLang="en-US" sz="3200" b="1" dirty="0">
                <a:solidFill>
                  <a:srgbClr val="0000FF"/>
                </a:solidFill>
                <a:latin typeface="+mj-lt"/>
                <a:ea typeface="+mj-ea"/>
              </a:rPr>
              <a:t>架构的处理器体系结构</a:t>
            </a:r>
          </a:p>
        </p:txBody>
      </p:sp>
      <p:graphicFrame>
        <p:nvGraphicFramePr>
          <p:cNvPr id="7" name="表格 6">
            <a:extLst>
              <a:ext uri="{FF2B5EF4-FFF2-40B4-BE49-F238E27FC236}">
                <a16:creationId xmlns:a16="http://schemas.microsoft.com/office/drawing/2014/main" id="{A8D7E734-ED63-4F29-8477-A2C21E595BF1}"/>
              </a:ext>
            </a:extLst>
          </p:cNvPr>
          <p:cNvGraphicFramePr>
            <a:graphicFrameLocks noGrp="1"/>
          </p:cNvGraphicFramePr>
          <p:nvPr>
            <p:extLst>
              <p:ext uri="{D42A27DB-BD31-4B8C-83A1-F6EECF244321}">
                <p14:modId xmlns:p14="http://schemas.microsoft.com/office/powerpoint/2010/main" val="2359219296"/>
              </p:ext>
            </p:extLst>
          </p:nvPr>
        </p:nvGraphicFramePr>
        <p:xfrm>
          <a:off x="491546" y="3262246"/>
          <a:ext cx="5492570" cy="2166304"/>
        </p:xfrm>
        <a:graphic>
          <a:graphicData uri="http://schemas.openxmlformats.org/drawingml/2006/table">
            <a:tbl>
              <a:tblPr/>
              <a:tblGrid>
                <a:gridCol w="740883">
                  <a:extLst>
                    <a:ext uri="{9D8B030D-6E8A-4147-A177-3AD203B41FA5}">
                      <a16:colId xmlns:a16="http://schemas.microsoft.com/office/drawing/2014/main" val="20000"/>
                    </a:ext>
                  </a:extLst>
                </a:gridCol>
                <a:gridCol w="4751687">
                  <a:extLst>
                    <a:ext uri="{9D8B030D-6E8A-4147-A177-3AD203B41FA5}">
                      <a16:colId xmlns:a16="http://schemas.microsoft.com/office/drawing/2014/main" val="3887571408"/>
                    </a:ext>
                  </a:extLst>
                </a:gridCol>
              </a:tblGrid>
              <a:tr h="273184">
                <a:tc gridSpan="2">
                  <a:txBody>
                    <a:bodyPr/>
                    <a:lstStyle/>
                    <a:p>
                      <a:pPr marL="0" algn="l" defTabSz="914034" rtl="0" eaLnBrk="1" latinLnBrk="0" hangingPunct="1"/>
                      <a:r>
                        <a:rPr lang="en-US" sz="1050" kern="1200" baseline="0" dirty="0">
                          <a:solidFill>
                            <a:schemeClr val="bg1"/>
                          </a:solidFill>
                          <a:effectLst/>
                          <a:latin typeface="宋体" panose="02010600030101010101" pitchFamily="2" charset="-122"/>
                          <a:ea typeface="宋体" panose="02010600030101010101" pitchFamily="2" charset="-122"/>
                          <a:cs typeface="+mn-cs"/>
                        </a:rPr>
                        <a:t>Exception Level</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rgbClr val="00B0F0"/>
                    </a:solidFill>
                  </a:tcPr>
                </a:tc>
                <a:tc hMerge="1">
                  <a:txBody>
                    <a:bodyPr/>
                    <a:lstStyle/>
                    <a:p>
                      <a:endParaRPr lang="zh-CN" altLang="en-US"/>
                    </a:p>
                  </a:txBody>
                  <a:tcPr/>
                </a:tc>
                <a:extLst>
                  <a:ext uri="{0D108BD9-81ED-4DB2-BD59-A6C34878D82A}">
                    <a16:rowId xmlns:a16="http://schemas.microsoft.com/office/drawing/2014/main" val="10000"/>
                  </a:ext>
                </a:extLst>
              </a:tr>
              <a:tr h="282770">
                <a:tc>
                  <a:txBody>
                    <a:bodyPr/>
                    <a:lstStyle/>
                    <a:p>
                      <a:pPr marL="0" algn="l" defTabSz="914034" rtl="0" eaLnBrk="1" latinLnBrk="0" hangingPunct="1"/>
                      <a:r>
                        <a:rPr lang="en-US" sz="1100" b="1" kern="1200" baseline="0" dirty="0">
                          <a:solidFill>
                            <a:schemeClr val="accent6"/>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mn-cs"/>
                        </a:rPr>
                        <a:t>EL0</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bg1"/>
                    </a:solidFill>
                  </a:tcPr>
                </a:tc>
                <a:tc>
                  <a:txBody>
                    <a:bodyPr/>
                    <a:lstStyle/>
                    <a:p>
                      <a:pPr marL="0" algn="l" defTabSz="914034" rtl="0" eaLnBrk="1" latinLnBrk="0" hangingPunct="1"/>
                      <a:r>
                        <a:rPr lang="en-US" sz="1100" b="1" kern="1200" baseline="0" dirty="0">
                          <a:solidFill>
                            <a:schemeClr val="accent6"/>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mn-cs"/>
                        </a:rPr>
                        <a:t>Application</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82770">
                <a:tc>
                  <a:txBody>
                    <a:bodyPr/>
                    <a:lstStyle/>
                    <a:p>
                      <a:pPr marL="0" algn="l" defTabSz="914034" rtl="0" eaLnBrk="1" latinLnBrk="0" hangingPunct="1"/>
                      <a:r>
                        <a:rPr lang="en-US" sz="1100" kern="1200" baseline="0" dirty="0">
                          <a:solidFill>
                            <a:srgbClr val="0000FF"/>
                          </a:solidFill>
                          <a:effectLst/>
                          <a:latin typeface="宋体" panose="02010600030101010101" pitchFamily="2" charset="-122"/>
                          <a:ea typeface="宋体" panose="02010600030101010101" pitchFamily="2" charset="-122"/>
                          <a:cs typeface="+mn-cs"/>
                        </a:rPr>
                        <a:t>EL1</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pPr marL="0" algn="l" defTabSz="914034" rtl="0" eaLnBrk="1" latinLnBrk="0" hangingPunct="1"/>
                      <a:r>
                        <a:rPr lang="en-US" sz="1100" kern="1200" baseline="0" dirty="0">
                          <a:solidFill>
                            <a:schemeClr val="dk1"/>
                          </a:solidFill>
                          <a:effectLst/>
                          <a:latin typeface="宋体" panose="02010600030101010101" pitchFamily="2" charset="-122"/>
                          <a:ea typeface="宋体" panose="02010600030101010101" pitchFamily="2" charset="-122"/>
                          <a:cs typeface="+mn-cs"/>
                        </a:rPr>
                        <a:t>Linux kernel- OS</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2"/>
                  </a:ext>
                </a:extLst>
              </a:tr>
              <a:tr h="282770">
                <a:tc>
                  <a:txBody>
                    <a:bodyPr/>
                    <a:lstStyle/>
                    <a:p>
                      <a:pPr marL="0" algn="l" defTabSz="914034" rtl="0" eaLnBrk="1" latinLnBrk="0" hangingPunct="1"/>
                      <a:r>
                        <a:rPr lang="en-US" sz="1100" kern="1200" baseline="0" dirty="0">
                          <a:solidFill>
                            <a:srgbClr val="0000FF"/>
                          </a:solidFill>
                          <a:effectLst/>
                          <a:latin typeface="宋体" panose="02010600030101010101" pitchFamily="2" charset="-122"/>
                          <a:ea typeface="宋体" panose="02010600030101010101" pitchFamily="2" charset="-122"/>
                          <a:cs typeface="+mn-cs"/>
                        </a:rPr>
                        <a:t>EL2</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bg1"/>
                    </a:solidFill>
                  </a:tcPr>
                </a:tc>
                <a:tc>
                  <a:txBody>
                    <a:bodyPr/>
                    <a:lstStyle/>
                    <a:p>
                      <a:pPr marL="0" algn="l" defTabSz="914034" rtl="0" eaLnBrk="1" latinLnBrk="0" hangingPunct="1"/>
                      <a:r>
                        <a:rPr lang="en-US" sz="1100" kern="1200" baseline="0" dirty="0">
                          <a:solidFill>
                            <a:schemeClr val="dk1"/>
                          </a:solidFill>
                          <a:effectLst/>
                          <a:latin typeface="宋体" panose="02010600030101010101" pitchFamily="2" charset="-122"/>
                          <a:ea typeface="宋体" panose="02010600030101010101" pitchFamily="2" charset="-122"/>
                          <a:cs typeface="+mn-cs"/>
                        </a:rPr>
                        <a:t>Hypervisor</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82770">
                <a:tc>
                  <a:txBody>
                    <a:bodyPr/>
                    <a:lstStyle/>
                    <a:p>
                      <a:pPr marL="0" algn="l" defTabSz="914034" rtl="0" eaLnBrk="1" latinLnBrk="0" hangingPunct="1"/>
                      <a:r>
                        <a:rPr lang="en-US" sz="1100" kern="1200" baseline="0" dirty="0">
                          <a:solidFill>
                            <a:srgbClr val="0000FF"/>
                          </a:solidFill>
                          <a:effectLst/>
                          <a:latin typeface="宋体" panose="02010600030101010101" pitchFamily="2" charset="-122"/>
                          <a:ea typeface="宋体" panose="02010600030101010101" pitchFamily="2" charset="-122"/>
                          <a:cs typeface="+mn-cs"/>
                        </a:rPr>
                        <a:t>EL3</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pPr marL="0" algn="l" defTabSz="914034" rtl="0" eaLnBrk="1" latinLnBrk="0" hangingPunct="1"/>
                      <a:r>
                        <a:rPr lang="en-US" sz="1100" kern="1200" baseline="0" dirty="0">
                          <a:solidFill>
                            <a:schemeClr val="dk1"/>
                          </a:solidFill>
                          <a:effectLst/>
                          <a:latin typeface="宋体" panose="02010600030101010101" pitchFamily="2" charset="-122"/>
                          <a:ea typeface="宋体" panose="02010600030101010101" pitchFamily="2" charset="-122"/>
                          <a:cs typeface="+mn-cs"/>
                        </a:rPr>
                        <a:t>Secure Monitor (ARM Trusted Firmware)</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r h="273184">
                <a:tc gridSpan="2">
                  <a:txBody>
                    <a:bodyPr/>
                    <a:lstStyle/>
                    <a:p>
                      <a:pPr marL="0" algn="l" defTabSz="914034" rtl="0" eaLnBrk="1" latinLnBrk="0" hangingPunct="1"/>
                      <a:r>
                        <a:rPr lang="en-US" sz="1050" kern="1200" baseline="0" dirty="0">
                          <a:solidFill>
                            <a:schemeClr val="bg1"/>
                          </a:solidFill>
                          <a:effectLst/>
                          <a:latin typeface="宋体" panose="02010600030101010101" pitchFamily="2" charset="-122"/>
                          <a:ea typeface="宋体" panose="02010600030101010101" pitchFamily="2" charset="-122"/>
                          <a:cs typeface="+mn-cs"/>
                        </a:rPr>
                        <a:t>Security</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rgbClr val="00B0F0"/>
                    </a:solidFill>
                  </a:tcPr>
                </a:tc>
                <a:tc hMerge="1">
                  <a:txBody>
                    <a:bodyPr/>
                    <a:lstStyle/>
                    <a:p>
                      <a:endParaRPr lang="zh-CN" altLang="en-US"/>
                    </a:p>
                  </a:txBody>
                  <a:tcPr/>
                </a:tc>
                <a:extLst>
                  <a:ext uri="{0D108BD9-81ED-4DB2-BD59-A6C34878D82A}">
                    <a16:rowId xmlns:a16="http://schemas.microsoft.com/office/drawing/2014/main" val="10005"/>
                  </a:ext>
                </a:extLst>
              </a:tr>
              <a:tr h="244428">
                <a:tc>
                  <a:txBody>
                    <a:bodyPr/>
                    <a:lstStyle/>
                    <a:p>
                      <a:pPr marL="0" algn="l" defTabSz="914034" rtl="0" eaLnBrk="1" latinLnBrk="0" hangingPunct="1"/>
                      <a:r>
                        <a:rPr lang="en-US" sz="900" kern="1200" baseline="0" dirty="0">
                          <a:solidFill>
                            <a:schemeClr val="dk1"/>
                          </a:solidFill>
                          <a:effectLst/>
                          <a:latin typeface="宋体" panose="02010600030101010101" pitchFamily="2" charset="-122"/>
                          <a:ea typeface="宋体" panose="02010600030101010101" pitchFamily="2" charset="-122"/>
                          <a:cs typeface="+mn-cs"/>
                        </a:rPr>
                        <a:t>Non-secure</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bg1"/>
                    </a:solidFill>
                  </a:tcPr>
                </a:tc>
                <a:tc>
                  <a:txBody>
                    <a:bodyPr/>
                    <a:lstStyle/>
                    <a:p>
                      <a:pPr marL="0" algn="l" defTabSz="914034" rtl="0" eaLnBrk="1" latinLnBrk="0" hangingPunct="1"/>
                      <a:r>
                        <a:rPr lang="en-US" sz="900" kern="1200" baseline="0">
                          <a:solidFill>
                            <a:schemeClr val="dk1"/>
                          </a:solidFill>
                          <a:effectLst/>
                          <a:latin typeface="宋体" panose="02010600030101010101" pitchFamily="2" charset="-122"/>
                          <a:ea typeface="宋体" panose="02010600030101010101" pitchFamily="2" charset="-122"/>
                          <a:cs typeface="+mn-cs"/>
                        </a:rPr>
                        <a:t>EL0/EL1/EL2, </a:t>
                      </a:r>
                      <a:r>
                        <a:rPr lang="zh-CN" altLang="en-US" sz="900" kern="1200" baseline="0">
                          <a:solidFill>
                            <a:schemeClr val="dk1"/>
                          </a:solidFill>
                          <a:effectLst/>
                          <a:latin typeface="宋体" panose="02010600030101010101" pitchFamily="2" charset="-122"/>
                          <a:ea typeface="宋体" panose="02010600030101010101" pitchFamily="2" charset="-122"/>
                          <a:cs typeface="+mn-cs"/>
                        </a:rPr>
                        <a:t>只能访问</a:t>
                      </a:r>
                      <a:r>
                        <a:rPr lang="en-US" sz="900" kern="1200" baseline="0">
                          <a:solidFill>
                            <a:schemeClr val="dk1"/>
                          </a:solidFill>
                          <a:effectLst/>
                          <a:latin typeface="宋体" panose="02010600030101010101" pitchFamily="2" charset="-122"/>
                          <a:ea typeface="宋体" panose="02010600030101010101" pitchFamily="2" charset="-122"/>
                          <a:cs typeface="+mn-cs"/>
                        </a:rPr>
                        <a:t>Non-secure memory</a:t>
                      </a:r>
                      <a:endParaRPr lang="en-US" sz="900" kern="1200" baseline="0" dirty="0">
                        <a:solidFill>
                          <a:schemeClr val="dk1"/>
                        </a:solidFill>
                        <a:effectLst/>
                        <a:latin typeface="宋体" panose="02010600030101010101" pitchFamily="2" charset="-122"/>
                        <a:ea typeface="宋体" panose="02010600030101010101" pitchFamily="2" charset="-122"/>
                        <a:cs typeface="+mn-cs"/>
                      </a:endParaRP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44428">
                <a:tc>
                  <a:txBody>
                    <a:bodyPr/>
                    <a:lstStyle/>
                    <a:p>
                      <a:pPr marL="0" algn="l" defTabSz="914034" rtl="0" eaLnBrk="1" latinLnBrk="0" hangingPunct="1"/>
                      <a:r>
                        <a:rPr lang="en-US" sz="900" kern="1200" baseline="0" dirty="0">
                          <a:solidFill>
                            <a:schemeClr val="dk1"/>
                          </a:solidFill>
                          <a:effectLst/>
                          <a:latin typeface="宋体" panose="02010600030101010101" pitchFamily="2" charset="-122"/>
                          <a:ea typeface="宋体" panose="02010600030101010101" pitchFamily="2" charset="-122"/>
                          <a:cs typeface="+mn-cs"/>
                        </a:rPr>
                        <a:t>Secure</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pPr marL="0" algn="l" defTabSz="914034" rtl="0" eaLnBrk="1" latinLnBrk="0" hangingPunct="1"/>
                      <a:r>
                        <a:rPr lang="en-US" sz="900" kern="1200" baseline="0" dirty="0">
                          <a:solidFill>
                            <a:schemeClr val="dk1"/>
                          </a:solidFill>
                          <a:effectLst/>
                          <a:latin typeface="宋体" panose="02010600030101010101" pitchFamily="2" charset="-122"/>
                          <a:ea typeface="宋体" panose="02010600030101010101" pitchFamily="2" charset="-122"/>
                          <a:cs typeface="+mn-cs"/>
                        </a:rPr>
                        <a:t>EL3, </a:t>
                      </a:r>
                      <a:r>
                        <a:rPr lang="zh-CN" altLang="en-US" sz="900" kern="1200" baseline="0" dirty="0">
                          <a:solidFill>
                            <a:schemeClr val="dk1"/>
                          </a:solidFill>
                          <a:effectLst/>
                          <a:latin typeface="宋体" panose="02010600030101010101" pitchFamily="2" charset="-122"/>
                          <a:ea typeface="宋体" panose="02010600030101010101" pitchFamily="2" charset="-122"/>
                          <a:cs typeface="+mn-cs"/>
                        </a:rPr>
                        <a:t>可以访问</a:t>
                      </a:r>
                      <a:r>
                        <a:rPr lang="en-US" sz="900" kern="1200" baseline="0" dirty="0">
                          <a:solidFill>
                            <a:schemeClr val="dk1"/>
                          </a:solidFill>
                          <a:effectLst/>
                          <a:latin typeface="宋体" panose="02010600030101010101" pitchFamily="2" charset="-122"/>
                          <a:ea typeface="宋体" panose="02010600030101010101" pitchFamily="2" charset="-122"/>
                          <a:cs typeface="+mn-cs"/>
                        </a:rPr>
                        <a:t>Non-secure memory &amp; Secure memory,</a:t>
                      </a:r>
                      <a:r>
                        <a:rPr lang="zh-CN" altLang="en-US" sz="900" kern="1200" baseline="0" dirty="0">
                          <a:solidFill>
                            <a:schemeClr val="dk1"/>
                          </a:solidFill>
                          <a:effectLst/>
                          <a:latin typeface="宋体" panose="02010600030101010101" pitchFamily="2" charset="-122"/>
                          <a:ea typeface="宋体" panose="02010600030101010101" pitchFamily="2" charset="-122"/>
                          <a:cs typeface="+mn-cs"/>
                        </a:rPr>
                        <a:t>可起到物理屏障安全隔离作用</a:t>
                      </a:r>
                      <a:endParaRPr lang="en-US" sz="900" kern="1200" baseline="0" dirty="0">
                        <a:solidFill>
                          <a:schemeClr val="dk1"/>
                        </a:solidFill>
                        <a:effectLst/>
                        <a:latin typeface="宋体" panose="02010600030101010101" pitchFamily="2" charset="-122"/>
                        <a:ea typeface="宋体" panose="02010600030101010101" pitchFamily="2" charset="-122"/>
                        <a:cs typeface="+mn-cs"/>
                      </a:endParaRP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7"/>
                  </a:ext>
                </a:extLst>
              </a:tr>
            </a:tbl>
          </a:graphicData>
        </a:graphic>
      </p:graphicFrame>
      <p:pic>
        <p:nvPicPr>
          <p:cNvPr id="10" name="图片 9">
            <a:extLst>
              <a:ext uri="{FF2B5EF4-FFF2-40B4-BE49-F238E27FC236}">
                <a16:creationId xmlns:a16="http://schemas.microsoft.com/office/drawing/2014/main" id="{0739A941-7855-4D5B-A2D8-0A11FD21F681}"/>
              </a:ext>
            </a:extLst>
          </p:cNvPr>
          <p:cNvPicPr>
            <a:picLocks noChangeAspect="1"/>
          </p:cNvPicPr>
          <p:nvPr/>
        </p:nvPicPr>
        <p:blipFill>
          <a:blip r:embed="rId2"/>
          <a:stretch>
            <a:fillRect/>
          </a:stretch>
        </p:blipFill>
        <p:spPr>
          <a:xfrm>
            <a:off x="5539539" y="3262246"/>
            <a:ext cx="3352942" cy="2166304"/>
          </a:xfrm>
          <a:prstGeom prst="rect">
            <a:avLst/>
          </a:prstGeom>
        </p:spPr>
      </p:pic>
    </p:spTree>
    <p:extLst>
      <p:ext uri="{BB962C8B-B14F-4D97-AF65-F5344CB8AC3E}">
        <p14:creationId xmlns:p14="http://schemas.microsoft.com/office/powerpoint/2010/main" val="39758154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30212" y="404664"/>
            <a:ext cx="8046244" cy="485982"/>
          </a:xfrm>
        </p:spPr>
        <p:txBody>
          <a:bodyPr>
            <a:normAutofit fontScale="90000"/>
          </a:bodyPr>
          <a:lstStyle/>
          <a:p>
            <a:pPr eaLnBrk="1" hangingPunct="1"/>
            <a:r>
              <a:rPr lang="en-US" altLang="zh-CN" b="1" dirty="0">
                <a:solidFill>
                  <a:srgbClr val="0000FF"/>
                </a:solidFill>
                <a:latin typeface="+mj-lt"/>
                <a:ea typeface="+mj-ea"/>
              </a:rPr>
              <a:t>N.4.2 ARMv8</a:t>
            </a:r>
            <a:r>
              <a:rPr lang="zh-CN" altLang="en-US" b="1" dirty="0">
                <a:solidFill>
                  <a:srgbClr val="0000FF"/>
                </a:solidFill>
                <a:latin typeface="+mj-lt"/>
                <a:ea typeface="+mj-ea"/>
              </a:rPr>
              <a:t>寄存器</a:t>
            </a:r>
          </a:p>
        </p:txBody>
      </p:sp>
      <p:sp>
        <p:nvSpPr>
          <p:cNvPr id="4" name="文本占位符 3"/>
          <p:cNvSpPr>
            <a:spLocks noGrp="1"/>
          </p:cNvSpPr>
          <p:nvPr>
            <p:ph type="body" sz="quarter" idx="10"/>
          </p:nvPr>
        </p:nvSpPr>
        <p:spPr/>
        <p:txBody>
          <a:bodyPr/>
          <a:lstStyle/>
          <a:p>
            <a:pPr>
              <a:buFont typeface="Wingdings" panose="05000000000000000000" pitchFamily="2" charset="2"/>
              <a:buChar char="Ø"/>
            </a:pPr>
            <a:r>
              <a:rPr lang="en-US" altLang="zh-CN" sz="2400" b="1" dirty="0">
                <a:latin typeface="微软雅黑" panose="020B0503020204020204" pitchFamily="34" charset="-122"/>
                <a:ea typeface="微软雅黑" panose="020B0503020204020204" pitchFamily="34" charset="-122"/>
              </a:rPr>
              <a:t>ARMv8</a:t>
            </a:r>
            <a:r>
              <a:rPr lang="zh-CN" altLang="en-US" sz="2400" b="1" dirty="0">
                <a:latin typeface="微软雅黑" panose="020B0503020204020204" pitchFamily="34" charset="-122"/>
                <a:ea typeface="微软雅黑" panose="020B0503020204020204" pitchFamily="34" charset="-122"/>
              </a:rPr>
              <a:t>寄存器</a:t>
            </a:r>
          </a:p>
        </p:txBody>
      </p:sp>
      <p:graphicFrame>
        <p:nvGraphicFramePr>
          <p:cNvPr id="2" name="表格 1"/>
          <p:cNvGraphicFramePr>
            <a:graphicFrameLocks noGrp="1"/>
          </p:cNvGraphicFramePr>
          <p:nvPr>
            <p:extLst>
              <p:ext uri="{D42A27DB-BD31-4B8C-83A1-F6EECF244321}">
                <p14:modId xmlns:p14="http://schemas.microsoft.com/office/powerpoint/2010/main" val="744748510"/>
              </p:ext>
            </p:extLst>
          </p:nvPr>
        </p:nvGraphicFramePr>
        <p:xfrm>
          <a:off x="899592" y="1822681"/>
          <a:ext cx="7344816" cy="963930"/>
        </p:xfrm>
        <a:graphic>
          <a:graphicData uri="http://schemas.openxmlformats.org/drawingml/2006/table">
            <a:tbl>
              <a:tblPr/>
              <a:tblGrid>
                <a:gridCol w="3046218">
                  <a:extLst>
                    <a:ext uri="{9D8B030D-6E8A-4147-A177-3AD203B41FA5}">
                      <a16:colId xmlns:a16="http://schemas.microsoft.com/office/drawing/2014/main" val="20000"/>
                    </a:ext>
                  </a:extLst>
                </a:gridCol>
                <a:gridCol w="4298598">
                  <a:extLst>
                    <a:ext uri="{9D8B030D-6E8A-4147-A177-3AD203B41FA5}">
                      <a16:colId xmlns:a16="http://schemas.microsoft.com/office/drawing/2014/main" val="20001"/>
                    </a:ext>
                  </a:extLst>
                </a:gridCol>
              </a:tblGrid>
              <a:tr h="262890">
                <a:tc>
                  <a:txBody>
                    <a:bodyPr/>
                    <a:lstStyle/>
                    <a:p>
                      <a:pPr algn="ctr"/>
                      <a:r>
                        <a:rPr lang="zh-CN" altLang="en-US" sz="2000" baseline="0" dirty="0">
                          <a:solidFill>
                            <a:schemeClr val="bg1"/>
                          </a:solidFill>
                          <a:effectLst/>
                          <a:latin typeface="宋体" panose="02010600030101010101" pitchFamily="2" charset="-122"/>
                          <a:ea typeface="宋体" panose="02010600030101010101" pitchFamily="2" charset="-122"/>
                        </a:rPr>
                        <a:t>位宽</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rgbClr val="00B0F0"/>
                    </a:solidFill>
                  </a:tcPr>
                </a:tc>
                <a:tc>
                  <a:txBody>
                    <a:bodyPr/>
                    <a:lstStyle/>
                    <a:p>
                      <a:pPr algn="ctr"/>
                      <a:r>
                        <a:rPr lang="zh-CN" altLang="en-US" sz="2000" baseline="0" dirty="0">
                          <a:solidFill>
                            <a:schemeClr val="bg1"/>
                          </a:solidFill>
                          <a:effectLst/>
                          <a:latin typeface="宋体" panose="02010600030101010101" pitchFamily="2" charset="-122"/>
                          <a:ea typeface="宋体" panose="02010600030101010101" pitchFamily="2" charset="-122"/>
                        </a:rPr>
                        <a:t>通用寄存器</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262795">
                <a:tc>
                  <a:txBody>
                    <a:bodyPr/>
                    <a:lstStyle/>
                    <a:p>
                      <a:pPr algn="ctr"/>
                      <a:r>
                        <a:rPr lang="en-US" sz="1600" baseline="0" dirty="0">
                          <a:solidFill>
                            <a:srgbClr val="000000"/>
                          </a:solidFill>
                          <a:effectLst/>
                          <a:latin typeface="宋体" panose="02010600030101010101" pitchFamily="2" charset="-122"/>
                          <a:ea typeface="宋体" panose="02010600030101010101" pitchFamily="2" charset="-122"/>
                        </a:rPr>
                        <a:t>32-bit</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en-US" sz="1600" baseline="0" dirty="0">
                          <a:solidFill>
                            <a:srgbClr val="000000"/>
                          </a:solidFill>
                          <a:effectLst/>
                          <a:latin typeface="宋体" panose="02010600030101010101" pitchFamily="2" charset="-122"/>
                          <a:ea typeface="宋体" panose="02010600030101010101" pitchFamily="2" charset="-122"/>
                        </a:rPr>
                        <a:t>Wn（</a:t>
                      </a:r>
                      <a:r>
                        <a:rPr lang="en-US" altLang="zh-CN" sz="1600" baseline="0" dirty="0">
                          <a:solidFill>
                            <a:srgbClr val="000000"/>
                          </a:solidFill>
                          <a:effectLst/>
                          <a:latin typeface="宋体" panose="02010600030101010101" pitchFamily="2" charset="-122"/>
                          <a:ea typeface="宋体" panose="02010600030101010101" pitchFamily="2" charset="-122"/>
                        </a:rPr>
                        <a:t>0~30</a:t>
                      </a:r>
                      <a:r>
                        <a:rPr lang="zh-CN" altLang="en-US" sz="1600" baseline="0" dirty="0">
                          <a:solidFill>
                            <a:srgbClr val="000000"/>
                          </a:solidFill>
                          <a:effectLst/>
                          <a:latin typeface="宋体" panose="02010600030101010101" pitchFamily="2" charset="-122"/>
                          <a:ea typeface="宋体" panose="02010600030101010101" pitchFamily="2" charset="-122"/>
                        </a:rPr>
                        <a:t>）</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1"/>
                  </a:ext>
                </a:extLst>
              </a:tr>
              <a:tr h="262795">
                <a:tc>
                  <a:txBody>
                    <a:bodyPr/>
                    <a:lstStyle/>
                    <a:p>
                      <a:pPr algn="ctr"/>
                      <a:r>
                        <a:rPr lang="en-US" sz="1600" baseline="0" dirty="0">
                          <a:solidFill>
                            <a:srgbClr val="000000"/>
                          </a:solidFill>
                          <a:effectLst/>
                          <a:latin typeface="宋体" panose="02010600030101010101" pitchFamily="2" charset="-122"/>
                          <a:ea typeface="宋体" panose="02010600030101010101" pitchFamily="2" charset="-122"/>
                        </a:rPr>
                        <a:t>64-bit</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en-US" sz="1600" baseline="0" dirty="0">
                          <a:solidFill>
                            <a:srgbClr val="000000"/>
                          </a:solidFill>
                          <a:effectLst/>
                          <a:latin typeface="宋体" panose="02010600030101010101" pitchFamily="2" charset="-122"/>
                          <a:ea typeface="宋体" panose="02010600030101010101" pitchFamily="2" charset="-122"/>
                        </a:rPr>
                        <a:t>Xn（</a:t>
                      </a:r>
                      <a:r>
                        <a:rPr lang="en-US" altLang="zh-CN" sz="1600" baseline="0" dirty="0">
                          <a:solidFill>
                            <a:srgbClr val="000000"/>
                          </a:solidFill>
                          <a:effectLst/>
                          <a:latin typeface="宋体" panose="02010600030101010101" pitchFamily="2" charset="-122"/>
                          <a:ea typeface="宋体" panose="02010600030101010101" pitchFamily="2" charset="-122"/>
                        </a:rPr>
                        <a:t>0~30</a:t>
                      </a:r>
                      <a:r>
                        <a:rPr lang="zh-CN" altLang="en-US" sz="1600" baseline="0" dirty="0">
                          <a:solidFill>
                            <a:srgbClr val="000000"/>
                          </a:solidFill>
                          <a:effectLst/>
                          <a:latin typeface="宋体" panose="02010600030101010101" pitchFamily="2" charset="-122"/>
                          <a:ea typeface="宋体" panose="02010600030101010101" pitchFamily="2" charset="-122"/>
                        </a:rPr>
                        <a:t>）</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2"/>
                  </a:ext>
                </a:extLst>
              </a:tr>
            </a:tbl>
          </a:graphicData>
        </a:graphic>
      </p:graphicFrame>
      <p:pic>
        <p:nvPicPr>
          <p:cNvPr id="1026" name="Picture 2" descr="image-通用寄存器">
            <a:extLst>
              <a:ext uri="{FF2B5EF4-FFF2-40B4-BE49-F238E27FC236}">
                <a16:creationId xmlns:a16="http://schemas.microsoft.com/office/drawing/2014/main" id="{DFFB7ABD-938F-4BA2-9D12-31B234BC74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3173932"/>
            <a:ext cx="7199784" cy="197994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组合 7">
            <a:extLst>
              <a:ext uri="{FF2B5EF4-FFF2-40B4-BE49-F238E27FC236}">
                <a16:creationId xmlns:a16="http://schemas.microsoft.com/office/drawing/2014/main" id="{DA16115E-C0D2-4C20-84E8-DEAC7DB79155}"/>
              </a:ext>
            </a:extLst>
          </p:cNvPr>
          <p:cNvGrpSpPr/>
          <p:nvPr/>
        </p:nvGrpSpPr>
        <p:grpSpPr>
          <a:xfrm>
            <a:off x="755576" y="4692294"/>
            <a:ext cx="2758789" cy="1979941"/>
            <a:chOff x="6084207" y="2986793"/>
            <a:chExt cx="2758789" cy="1979941"/>
          </a:xfrm>
        </p:grpSpPr>
        <p:sp>
          <p:nvSpPr>
            <p:cNvPr id="7" name="对话气泡: 矩形 6">
              <a:extLst>
                <a:ext uri="{FF2B5EF4-FFF2-40B4-BE49-F238E27FC236}">
                  <a16:creationId xmlns:a16="http://schemas.microsoft.com/office/drawing/2014/main" id="{06C06AF7-AE9E-405B-A763-9E8AF2EC0029}"/>
                </a:ext>
              </a:extLst>
            </p:cNvPr>
            <p:cNvSpPr/>
            <p:nvPr/>
          </p:nvSpPr>
          <p:spPr>
            <a:xfrm>
              <a:off x="6084207" y="2986793"/>
              <a:ext cx="2758789" cy="1979941"/>
            </a:xfrm>
            <a:prstGeom prst="wedgeRectCallout">
              <a:avLst>
                <a:gd name="adj1" fmla="val 60094"/>
                <a:gd name="adj2" fmla="val -468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X86</a:t>
              </a:r>
              <a:r>
                <a:rPr lang="zh-CN" altLang="en-US" dirty="0"/>
                <a:t>寄存器</a:t>
              </a: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pic>
          <p:nvPicPr>
            <p:cNvPr id="9" name="图片 8">
              <a:extLst>
                <a:ext uri="{FF2B5EF4-FFF2-40B4-BE49-F238E27FC236}">
                  <a16:creationId xmlns:a16="http://schemas.microsoft.com/office/drawing/2014/main" id="{EC18F627-48E9-4021-81DF-0AEF751D7E3A}"/>
                </a:ext>
              </a:extLst>
            </p:cNvPr>
            <p:cNvPicPr>
              <a:picLocks noChangeAspect="1"/>
            </p:cNvPicPr>
            <p:nvPr/>
          </p:nvPicPr>
          <p:blipFill>
            <a:blip r:embed="rId3"/>
            <a:stretch>
              <a:fillRect/>
            </a:stretch>
          </p:blipFill>
          <p:spPr>
            <a:xfrm>
              <a:off x="6218897" y="3349525"/>
              <a:ext cx="2489408" cy="1478750"/>
            </a:xfrm>
            <a:prstGeom prst="rect">
              <a:avLst/>
            </a:prstGeom>
          </p:spPr>
        </p:pic>
      </p:grpSp>
    </p:spTree>
    <p:extLst>
      <p:ext uri="{BB962C8B-B14F-4D97-AF65-F5344CB8AC3E}">
        <p14:creationId xmlns:p14="http://schemas.microsoft.com/office/powerpoint/2010/main" val="1229502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11560" y="422738"/>
            <a:ext cx="8046244" cy="485982"/>
          </a:xfrm>
        </p:spPr>
        <p:txBody>
          <a:bodyPr>
            <a:normAutofit fontScale="90000"/>
          </a:bodyPr>
          <a:lstStyle/>
          <a:p>
            <a:pPr eaLnBrk="1" hangingPunct="1"/>
            <a:r>
              <a:rPr lang="en-US" altLang="zh-CN" b="1" dirty="0">
                <a:solidFill>
                  <a:srgbClr val="0000FF"/>
                </a:solidFill>
                <a:latin typeface="+mj-lt"/>
                <a:ea typeface="+mj-ea"/>
              </a:rPr>
              <a:t>N.4.2 ARMv8</a:t>
            </a:r>
            <a:r>
              <a:rPr lang="zh-CN" altLang="en-US" b="1" dirty="0">
                <a:solidFill>
                  <a:srgbClr val="0000FF"/>
                </a:solidFill>
                <a:latin typeface="+mj-lt"/>
                <a:ea typeface="+mj-ea"/>
              </a:rPr>
              <a:t>寄存器</a:t>
            </a:r>
          </a:p>
        </p:txBody>
      </p:sp>
      <p:sp>
        <p:nvSpPr>
          <p:cNvPr id="4" name="文本占位符 3"/>
          <p:cNvSpPr>
            <a:spLocks noGrp="1"/>
          </p:cNvSpPr>
          <p:nvPr>
            <p:ph type="body" sz="quarter" idx="10"/>
          </p:nvPr>
        </p:nvSpPr>
        <p:spPr>
          <a:xfrm>
            <a:off x="548877" y="1124744"/>
            <a:ext cx="8046245" cy="3659854"/>
          </a:xfrm>
        </p:spPr>
        <p:txBody>
          <a:bodyPr/>
          <a:lstStyle/>
          <a:p>
            <a:pPr defTabSz="601266" fontAlgn="base">
              <a:lnSpc>
                <a:spcPts val="2250"/>
              </a:lnSpc>
              <a:spcBef>
                <a:spcPts val="0"/>
              </a:spcBef>
              <a:buSzPct val="100000"/>
              <a:buFont typeface="Wingdings" panose="05000000000000000000" pitchFamily="2" charset="2"/>
              <a:buChar char="Ø"/>
            </a:pPr>
            <a:r>
              <a:rPr lang="en-US" altLang="zh-CN" sz="2400" b="1" dirty="0">
                <a:latin typeface="微软雅黑" panose="020B0503020204020204" pitchFamily="34" charset="-122"/>
                <a:ea typeface="微软雅黑" panose="020B0503020204020204" pitchFamily="34" charset="-122"/>
              </a:rPr>
              <a:t>AArch64</a:t>
            </a:r>
            <a:r>
              <a:rPr lang="zh-CN" altLang="en-US" sz="2400" b="1" dirty="0">
                <a:latin typeface="微软雅黑" panose="020B0503020204020204" pitchFamily="34" charset="-122"/>
                <a:ea typeface="微软雅黑" panose="020B0503020204020204" pitchFamily="34" charset="-122"/>
              </a:rPr>
              <a:t>重要寄存器</a:t>
            </a:r>
            <a:endParaRPr lang="zh-CN" altLang="en-US" sz="1400" b="1" dirty="0">
              <a:solidFill>
                <a:srgbClr val="000000"/>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3204266169"/>
              </p:ext>
            </p:extLst>
          </p:nvPr>
        </p:nvGraphicFramePr>
        <p:xfrm>
          <a:off x="611560" y="1628800"/>
          <a:ext cx="8046246" cy="4032451"/>
        </p:xfrm>
        <a:graphic>
          <a:graphicData uri="http://schemas.openxmlformats.org/drawingml/2006/table">
            <a:tbl>
              <a:tblPr/>
              <a:tblGrid>
                <a:gridCol w="1317158">
                  <a:extLst>
                    <a:ext uri="{9D8B030D-6E8A-4147-A177-3AD203B41FA5}">
                      <a16:colId xmlns:a16="http://schemas.microsoft.com/office/drawing/2014/main" val="20000"/>
                    </a:ext>
                  </a:extLst>
                </a:gridCol>
                <a:gridCol w="694172">
                  <a:extLst>
                    <a:ext uri="{9D8B030D-6E8A-4147-A177-3AD203B41FA5}">
                      <a16:colId xmlns:a16="http://schemas.microsoft.com/office/drawing/2014/main" val="20001"/>
                    </a:ext>
                  </a:extLst>
                </a:gridCol>
                <a:gridCol w="6034916">
                  <a:extLst>
                    <a:ext uri="{9D8B030D-6E8A-4147-A177-3AD203B41FA5}">
                      <a16:colId xmlns:a16="http://schemas.microsoft.com/office/drawing/2014/main" val="20002"/>
                    </a:ext>
                  </a:extLst>
                </a:gridCol>
              </a:tblGrid>
              <a:tr h="243597">
                <a:tc>
                  <a:txBody>
                    <a:bodyPr/>
                    <a:lstStyle/>
                    <a:p>
                      <a:pPr algn="ctr"/>
                      <a:r>
                        <a:rPr lang="zh-CN" altLang="en-US" sz="1400" baseline="0" dirty="0">
                          <a:solidFill>
                            <a:schemeClr val="bg1"/>
                          </a:solidFill>
                          <a:effectLst/>
                          <a:latin typeface="宋体" panose="02010600030101010101" pitchFamily="2" charset="-122"/>
                          <a:ea typeface="宋体" panose="02010600030101010101" pitchFamily="2" charset="-122"/>
                        </a:rPr>
                        <a:t>寄存器类型</a:t>
                      </a:r>
                    </a:p>
                  </a:txBody>
                  <a:tcPr marL="5950" marR="5950" marT="3400" marB="34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00B0F0"/>
                    </a:solidFill>
                  </a:tcPr>
                </a:tc>
                <a:tc>
                  <a:txBody>
                    <a:bodyPr/>
                    <a:lstStyle/>
                    <a:p>
                      <a:pPr algn="ctr"/>
                      <a:r>
                        <a:rPr lang="en-US" sz="1400" baseline="0" dirty="0">
                          <a:solidFill>
                            <a:schemeClr val="bg1"/>
                          </a:solidFill>
                          <a:effectLst/>
                          <a:latin typeface="宋体" panose="02010600030101010101" pitchFamily="2" charset="-122"/>
                          <a:ea typeface="宋体" panose="02010600030101010101" pitchFamily="2" charset="-122"/>
                        </a:rPr>
                        <a:t>Bit</a:t>
                      </a:r>
                    </a:p>
                  </a:txBody>
                  <a:tcPr marL="5950" marR="5950" marT="3400" marB="34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00B0F0"/>
                    </a:solidFill>
                  </a:tcPr>
                </a:tc>
                <a:tc>
                  <a:txBody>
                    <a:bodyPr/>
                    <a:lstStyle/>
                    <a:p>
                      <a:pPr algn="ctr"/>
                      <a:r>
                        <a:rPr lang="zh-CN" altLang="en-US" sz="1400" baseline="0" dirty="0">
                          <a:solidFill>
                            <a:schemeClr val="bg1"/>
                          </a:solidFill>
                          <a:effectLst/>
                          <a:latin typeface="宋体" panose="02010600030101010101" pitchFamily="2" charset="-122"/>
                          <a:ea typeface="宋体" panose="02010600030101010101" pitchFamily="2" charset="-122"/>
                        </a:rPr>
                        <a:t>描述</a:t>
                      </a:r>
                    </a:p>
                  </a:txBody>
                  <a:tcPr marL="5950" marR="5950" marT="3400" marB="34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243597">
                <a:tc>
                  <a:txBody>
                    <a:bodyPr/>
                    <a:lstStyle/>
                    <a:p>
                      <a:r>
                        <a:rPr lang="en-US" sz="1400" b="1" baseline="0" dirty="0">
                          <a:solidFill>
                            <a:srgbClr val="C00000"/>
                          </a:solidFill>
                          <a:effectLst/>
                          <a:latin typeface="宋体" panose="02010600030101010101" pitchFamily="2" charset="-122"/>
                          <a:ea typeface="宋体" panose="02010600030101010101" pitchFamily="2" charset="-122"/>
                        </a:rPr>
                        <a:t>X0-X30</a:t>
                      </a:r>
                    </a:p>
                  </a:txBody>
                  <a:tcPr marL="5950" marR="5950" marT="3400" marB="34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en-US" sz="1100" baseline="0" dirty="0">
                          <a:solidFill>
                            <a:srgbClr val="000000"/>
                          </a:solidFill>
                          <a:effectLst/>
                          <a:latin typeface="宋体" panose="02010600030101010101" pitchFamily="2" charset="-122"/>
                          <a:ea typeface="宋体" panose="02010600030101010101" pitchFamily="2" charset="-122"/>
                        </a:rPr>
                        <a:t>64bit</a:t>
                      </a:r>
                    </a:p>
                  </a:txBody>
                  <a:tcPr marL="5950" marR="5950" marT="3400" marB="34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zh-CN" altLang="en-US" sz="1100" baseline="0" dirty="0">
                          <a:solidFill>
                            <a:srgbClr val="000000"/>
                          </a:solidFill>
                          <a:effectLst/>
                          <a:latin typeface="宋体" panose="02010600030101010101" pitchFamily="2" charset="-122"/>
                          <a:ea typeface="宋体" panose="02010600030101010101" pitchFamily="2" charset="-122"/>
                        </a:rPr>
                        <a:t>通用寄存器，如果有需要可以当做</a:t>
                      </a:r>
                      <a:r>
                        <a:rPr lang="en-US" altLang="zh-CN" sz="1100" baseline="0" dirty="0">
                          <a:solidFill>
                            <a:srgbClr val="000000"/>
                          </a:solidFill>
                          <a:effectLst/>
                          <a:latin typeface="宋体" panose="02010600030101010101" pitchFamily="2" charset="-122"/>
                          <a:ea typeface="宋体" panose="02010600030101010101" pitchFamily="2" charset="-122"/>
                        </a:rPr>
                        <a:t>32</a:t>
                      </a:r>
                      <a:r>
                        <a:rPr lang="en-US" sz="1100" baseline="0" dirty="0">
                          <a:solidFill>
                            <a:srgbClr val="000000"/>
                          </a:solidFill>
                          <a:effectLst/>
                          <a:latin typeface="宋体" panose="02010600030101010101" pitchFamily="2" charset="-122"/>
                          <a:ea typeface="宋体" panose="02010600030101010101" pitchFamily="2" charset="-122"/>
                        </a:rPr>
                        <a:t>bit</a:t>
                      </a:r>
                      <a:r>
                        <a:rPr lang="zh-CN" altLang="en-US" sz="1100" baseline="0" dirty="0">
                          <a:solidFill>
                            <a:srgbClr val="000000"/>
                          </a:solidFill>
                          <a:effectLst/>
                          <a:latin typeface="宋体" panose="02010600030101010101" pitchFamily="2" charset="-122"/>
                          <a:ea typeface="宋体" panose="02010600030101010101" pitchFamily="2" charset="-122"/>
                        </a:rPr>
                        <a:t>使用：</a:t>
                      </a:r>
                      <a:r>
                        <a:rPr lang="en-US" sz="1100" baseline="0" dirty="0">
                          <a:solidFill>
                            <a:srgbClr val="000000"/>
                          </a:solidFill>
                          <a:effectLst/>
                          <a:latin typeface="宋体" panose="02010600030101010101" pitchFamily="2" charset="-122"/>
                          <a:ea typeface="宋体" panose="02010600030101010101" pitchFamily="2" charset="-122"/>
                        </a:rPr>
                        <a:t>WO-W30</a:t>
                      </a:r>
                    </a:p>
                  </a:txBody>
                  <a:tcPr marL="5950" marR="5950" marT="3400" marB="34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43597">
                <a:tc>
                  <a:txBody>
                    <a:bodyPr/>
                    <a:lstStyle/>
                    <a:p>
                      <a:r>
                        <a:rPr lang="en-US" sz="1400" b="1" baseline="0" dirty="0">
                          <a:solidFill>
                            <a:srgbClr val="C00000"/>
                          </a:solidFill>
                          <a:effectLst/>
                          <a:latin typeface="宋体" panose="02010600030101010101" pitchFamily="2" charset="-122"/>
                          <a:ea typeface="宋体" panose="02010600030101010101" pitchFamily="2" charset="-122"/>
                        </a:rPr>
                        <a:t>LR (X30)</a:t>
                      </a:r>
                    </a:p>
                  </a:txBody>
                  <a:tcPr marL="5950" marR="5950" marT="3400" marB="34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en-US" sz="1100" baseline="0" dirty="0">
                          <a:solidFill>
                            <a:srgbClr val="000000"/>
                          </a:solidFill>
                          <a:effectLst/>
                          <a:latin typeface="宋体" panose="02010600030101010101" pitchFamily="2" charset="-122"/>
                          <a:ea typeface="宋体" panose="02010600030101010101" pitchFamily="2" charset="-122"/>
                        </a:rPr>
                        <a:t>64bit</a:t>
                      </a:r>
                    </a:p>
                  </a:txBody>
                  <a:tcPr marL="5950" marR="5950" marT="3400" marB="34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zh-CN" altLang="en-US" sz="1100" baseline="0" dirty="0">
                          <a:solidFill>
                            <a:srgbClr val="000000"/>
                          </a:solidFill>
                          <a:effectLst/>
                          <a:latin typeface="宋体" panose="02010600030101010101" pitchFamily="2" charset="-122"/>
                          <a:ea typeface="宋体" panose="02010600030101010101" pitchFamily="2" charset="-122"/>
                        </a:rPr>
                        <a:t>通常称</a:t>
                      </a:r>
                      <a:r>
                        <a:rPr lang="en-US" altLang="zh-CN" sz="1100" b="1" baseline="0" dirty="0">
                          <a:solidFill>
                            <a:schemeClr val="accent6"/>
                          </a:solidFill>
                          <a:effectLst/>
                          <a:latin typeface="宋体" panose="02010600030101010101" pitchFamily="2" charset="-122"/>
                          <a:ea typeface="宋体" panose="02010600030101010101" pitchFamily="2" charset="-122"/>
                        </a:rPr>
                        <a:t>X30</a:t>
                      </a:r>
                      <a:r>
                        <a:rPr lang="zh-CN" altLang="en-US" sz="1100" b="1" baseline="0" dirty="0">
                          <a:solidFill>
                            <a:srgbClr val="000000"/>
                          </a:solidFill>
                          <a:effectLst/>
                          <a:latin typeface="宋体" panose="02010600030101010101" pitchFamily="2" charset="-122"/>
                          <a:ea typeface="宋体" panose="02010600030101010101" pitchFamily="2" charset="-122"/>
                        </a:rPr>
                        <a:t>为程序链接寄存器</a:t>
                      </a:r>
                      <a:r>
                        <a:rPr lang="zh-CN" altLang="en-US" sz="1100" baseline="0" dirty="0">
                          <a:solidFill>
                            <a:srgbClr val="000000"/>
                          </a:solidFill>
                          <a:effectLst/>
                          <a:latin typeface="宋体" panose="02010600030101010101" pitchFamily="2" charset="-122"/>
                          <a:ea typeface="宋体" panose="02010600030101010101" pitchFamily="2" charset="-122"/>
                        </a:rPr>
                        <a:t>，保存跳转（转移）返回信息地址</a:t>
                      </a:r>
                    </a:p>
                  </a:txBody>
                  <a:tcPr marL="5950" marR="5950" marT="3400" marB="34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43597">
                <a:tc>
                  <a:txBody>
                    <a:bodyPr/>
                    <a:lstStyle/>
                    <a:p>
                      <a:r>
                        <a:rPr lang="en-US" sz="1400" b="1" baseline="0" dirty="0">
                          <a:solidFill>
                            <a:srgbClr val="C00000"/>
                          </a:solidFill>
                          <a:effectLst/>
                          <a:latin typeface="宋体" panose="02010600030101010101" pitchFamily="2" charset="-122"/>
                          <a:ea typeface="宋体" panose="02010600030101010101" pitchFamily="2" charset="-122"/>
                        </a:rPr>
                        <a:t>SP_ELx</a:t>
                      </a:r>
                    </a:p>
                  </a:txBody>
                  <a:tcPr marL="5950" marR="5950" marT="3400" marB="34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en-US" sz="1100" baseline="0" dirty="0">
                          <a:solidFill>
                            <a:srgbClr val="000000"/>
                          </a:solidFill>
                          <a:effectLst/>
                          <a:latin typeface="宋体" panose="02010600030101010101" pitchFamily="2" charset="-122"/>
                          <a:ea typeface="宋体" panose="02010600030101010101" pitchFamily="2" charset="-122"/>
                        </a:rPr>
                        <a:t>64bit</a:t>
                      </a:r>
                    </a:p>
                  </a:txBody>
                  <a:tcPr marL="5950" marR="5950" marT="3400" marB="34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zh-CN" altLang="en-US" sz="1100" baseline="0" dirty="0">
                          <a:solidFill>
                            <a:srgbClr val="000000"/>
                          </a:solidFill>
                          <a:effectLst/>
                          <a:latin typeface="宋体" panose="02010600030101010101" pitchFamily="2" charset="-122"/>
                          <a:ea typeface="宋体" panose="02010600030101010101" pitchFamily="2" charset="-122"/>
                        </a:rPr>
                        <a:t>若</a:t>
                      </a:r>
                      <a:r>
                        <a:rPr lang="en-US" altLang="zh-CN" sz="1100" baseline="0" dirty="0">
                          <a:solidFill>
                            <a:srgbClr val="000000"/>
                          </a:solidFill>
                          <a:effectLst/>
                          <a:latin typeface="宋体" panose="02010600030101010101" pitchFamily="2" charset="-122"/>
                          <a:ea typeface="宋体" panose="02010600030101010101" pitchFamily="2" charset="-122"/>
                        </a:rPr>
                        <a:t>PSTATE.M[0] ==1</a:t>
                      </a:r>
                      <a:r>
                        <a:rPr lang="zh-CN" altLang="en-US" sz="1100" baseline="0" dirty="0">
                          <a:solidFill>
                            <a:srgbClr val="000000"/>
                          </a:solidFill>
                          <a:effectLst/>
                          <a:latin typeface="宋体" panose="02010600030101010101" pitchFamily="2" charset="-122"/>
                          <a:ea typeface="宋体" panose="02010600030101010101" pitchFamily="2" charset="-122"/>
                        </a:rPr>
                        <a:t>，则每个</a:t>
                      </a:r>
                      <a:r>
                        <a:rPr lang="en-US" altLang="zh-CN" sz="1100" baseline="0" dirty="0">
                          <a:solidFill>
                            <a:srgbClr val="000000"/>
                          </a:solidFill>
                          <a:effectLst/>
                          <a:latin typeface="宋体" panose="02010600030101010101" pitchFamily="2" charset="-122"/>
                          <a:ea typeface="宋体" panose="02010600030101010101" pitchFamily="2" charset="-122"/>
                        </a:rPr>
                        <a:t>ELx</a:t>
                      </a:r>
                      <a:r>
                        <a:rPr lang="zh-CN" altLang="en-US" sz="1100" baseline="0" dirty="0">
                          <a:solidFill>
                            <a:srgbClr val="000000"/>
                          </a:solidFill>
                          <a:effectLst/>
                          <a:latin typeface="宋体" panose="02010600030101010101" pitchFamily="2" charset="-122"/>
                          <a:ea typeface="宋体" panose="02010600030101010101" pitchFamily="2" charset="-122"/>
                        </a:rPr>
                        <a:t>选择</a:t>
                      </a:r>
                      <a:r>
                        <a:rPr lang="en-US" altLang="zh-CN" sz="1100" baseline="0" dirty="0">
                          <a:solidFill>
                            <a:srgbClr val="000000"/>
                          </a:solidFill>
                          <a:effectLst/>
                          <a:latin typeface="宋体" panose="02010600030101010101" pitchFamily="2" charset="-122"/>
                          <a:ea typeface="宋体" panose="02010600030101010101" pitchFamily="2" charset="-122"/>
                        </a:rPr>
                        <a:t>SP_ELx</a:t>
                      </a:r>
                      <a:r>
                        <a:rPr lang="zh-CN" altLang="en-US" sz="1100" baseline="0" dirty="0">
                          <a:solidFill>
                            <a:srgbClr val="000000"/>
                          </a:solidFill>
                          <a:effectLst/>
                          <a:latin typeface="宋体" panose="02010600030101010101" pitchFamily="2" charset="-122"/>
                          <a:ea typeface="宋体" panose="02010600030101010101" pitchFamily="2" charset="-122"/>
                        </a:rPr>
                        <a:t>，否则选择同一个</a:t>
                      </a:r>
                      <a:r>
                        <a:rPr lang="en-US" altLang="zh-CN" sz="1100" baseline="0" dirty="0">
                          <a:solidFill>
                            <a:srgbClr val="000000"/>
                          </a:solidFill>
                          <a:effectLst/>
                          <a:latin typeface="宋体" panose="02010600030101010101" pitchFamily="2" charset="-122"/>
                          <a:ea typeface="宋体" panose="02010600030101010101" pitchFamily="2" charset="-122"/>
                        </a:rPr>
                        <a:t>SP_EL0</a:t>
                      </a:r>
                      <a:endParaRPr lang="zh-CN" altLang="en-US" sz="1100" baseline="0" dirty="0">
                        <a:solidFill>
                          <a:srgbClr val="000000"/>
                        </a:solidFill>
                        <a:effectLst/>
                        <a:latin typeface="宋体" panose="02010600030101010101" pitchFamily="2" charset="-122"/>
                        <a:ea typeface="宋体" panose="02010600030101010101" pitchFamily="2" charset="-122"/>
                      </a:endParaRPr>
                    </a:p>
                  </a:txBody>
                  <a:tcPr marL="5950" marR="5950" marT="3400" marB="34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43597">
                <a:tc>
                  <a:txBody>
                    <a:bodyPr/>
                    <a:lstStyle/>
                    <a:p>
                      <a:r>
                        <a:rPr lang="en-US" sz="1400" baseline="0" dirty="0" err="1">
                          <a:solidFill>
                            <a:srgbClr val="000000"/>
                          </a:solidFill>
                          <a:effectLst/>
                          <a:latin typeface="宋体" panose="02010600030101010101" pitchFamily="2" charset="-122"/>
                          <a:ea typeface="宋体" panose="02010600030101010101" pitchFamily="2" charset="-122"/>
                        </a:rPr>
                        <a:t>ELR_ELx</a:t>
                      </a:r>
                      <a:endParaRPr lang="en-US" sz="1400" baseline="0" dirty="0">
                        <a:solidFill>
                          <a:srgbClr val="000000"/>
                        </a:solidFill>
                        <a:effectLst/>
                        <a:latin typeface="宋体" panose="02010600030101010101" pitchFamily="2" charset="-122"/>
                        <a:ea typeface="宋体" panose="02010600030101010101" pitchFamily="2" charset="-122"/>
                      </a:endParaRPr>
                    </a:p>
                  </a:txBody>
                  <a:tcPr marL="5950" marR="5950" marT="3400" marB="34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en-US" sz="1100" baseline="0" dirty="0">
                          <a:solidFill>
                            <a:srgbClr val="000000"/>
                          </a:solidFill>
                          <a:effectLst/>
                          <a:latin typeface="宋体" panose="02010600030101010101" pitchFamily="2" charset="-122"/>
                          <a:ea typeface="宋体" panose="02010600030101010101" pitchFamily="2" charset="-122"/>
                        </a:rPr>
                        <a:t>64bit</a:t>
                      </a:r>
                    </a:p>
                  </a:txBody>
                  <a:tcPr marL="5950" marR="5950" marT="3400" marB="34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zh-CN" altLang="en-US" sz="1100" baseline="0" dirty="0">
                          <a:solidFill>
                            <a:srgbClr val="000000"/>
                          </a:solidFill>
                          <a:effectLst/>
                          <a:latin typeface="宋体" panose="02010600030101010101" pitchFamily="2" charset="-122"/>
                          <a:ea typeface="宋体" panose="02010600030101010101" pitchFamily="2" charset="-122"/>
                        </a:rPr>
                        <a:t>异常链接寄存器，保存异常进入</a:t>
                      </a:r>
                      <a:r>
                        <a:rPr lang="en-US" altLang="zh-CN" sz="1100" baseline="0" dirty="0">
                          <a:solidFill>
                            <a:srgbClr val="000000"/>
                          </a:solidFill>
                          <a:effectLst/>
                          <a:latin typeface="宋体" panose="02010600030101010101" pitchFamily="2" charset="-122"/>
                          <a:ea typeface="宋体" panose="02010600030101010101" pitchFamily="2" charset="-122"/>
                        </a:rPr>
                        <a:t>ELx</a:t>
                      </a:r>
                      <a:r>
                        <a:rPr lang="zh-CN" altLang="en-US" sz="1100" baseline="0" dirty="0">
                          <a:solidFill>
                            <a:srgbClr val="000000"/>
                          </a:solidFill>
                          <a:effectLst/>
                          <a:latin typeface="宋体" panose="02010600030101010101" pitchFamily="2" charset="-122"/>
                          <a:ea typeface="宋体" panose="02010600030101010101" pitchFamily="2" charset="-122"/>
                        </a:rPr>
                        <a:t>的异常地址（</a:t>
                      </a:r>
                      <a:r>
                        <a:rPr lang="en-US" altLang="zh-CN" sz="1100" baseline="0" dirty="0">
                          <a:solidFill>
                            <a:srgbClr val="000000"/>
                          </a:solidFill>
                          <a:effectLst/>
                          <a:latin typeface="宋体" panose="02010600030101010101" pitchFamily="2" charset="-122"/>
                          <a:ea typeface="宋体" panose="02010600030101010101" pitchFamily="2" charset="-122"/>
                        </a:rPr>
                        <a:t>x={0,1,2,3}</a:t>
                      </a:r>
                      <a:r>
                        <a:rPr lang="zh-CN" altLang="en-US" sz="1100" baseline="0" dirty="0">
                          <a:solidFill>
                            <a:srgbClr val="000000"/>
                          </a:solidFill>
                          <a:effectLst/>
                          <a:latin typeface="宋体" panose="02010600030101010101" pitchFamily="2" charset="-122"/>
                          <a:ea typeface="宋体" panose="02010600030101010101" pitchFamily="2" charset="-122"/>
                        </a:rPr>
                        <a:t>）</a:t>
                      </a:r>
                    </a:p>
                  </a:txBody>
                  <a:tcPr marL="5950" marR="5950" marT="3400" marB="34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43597">
                <a:tc>
                  <a:txBody>
                    <a:bodyPr/>
                    <a:lstStyle/>
                    <a:p>
                      <a:r>
                        <a:rPr lang="en-US" sz="1400" b="1" baseline="0" dirty="0">
                          <a:solidFill>
                            <a:srgbClr val="C00000"/>
                          </a:solidFill>
                          <a:effectLst/>
                          <a:latin typeface="宋体" panose="02010600030101010101" pitchFamily="2" charset="-122"/>
                          <a:ea typeface="宋体" panose="02010600030101010101" pitchFamily="2" charset="-122"/>
                        </a:rPr>
                        <a:t>PC</a:t>
                      </a:r>
                    </a:p>
                  </a:txBody>
                  <a:tcPr marL="5950" marR="5950" marT="3400" marB="34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en-US" sz="1100" baseline="0" dirty="0">
                          <a:solidFill>
                            <a:srgbClr val="000000"/>
                          </a:solidFill>
                          <a:effectLst/>
                          <a:latin typeface="宋体" panose="02010600030101010101" pitchFamily="2" charset="-122"/>
                          <a:ea typeface="宋体" panose="02010600030101010101" pitchFamily="2" charset="-122"/>
                        </a:rPr>
                        <a:t>64bit</a:t>
                      </a:r>
                    </a:p>
                  </a:txBody>
                  <a:tcPr marL="5950" marR="5950" marT="3400" marB="34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zh-CN" altLang="en-US" sz="1100" baseline="0" dirty="0">
                          <a:solidFill>
                            <a:srgbClr val="000000"/>
                          </a:solidFill>
                          <a:effectLst/>
                          <a:latin typeface="宋体" panose="02010600030101010101" pitchFamily="2" charset="-122"/>
                          <a:ea typeface="宋体" panose="02010600030101010101" pitchFamily="2" charset="-122"/>
                        </a:rPr>
                        <a:t>程序计数器，俗称</a:t>
                      </a:r>
                      <a:r>
                        <a:rPr lang="en-US" altLang="zh-CN" sz="1100" baseline="0" dirty="0">
                          <a:solidFill>
                            <a:srgbClr val="000000"/>
                          </a:solidFill>
                          <a:effectLst/>
                          <a:latin typeface="宋体" panose="02010600030101010101" pitchFamily="2" charset="-122"/>
                          <a:ea typeface="宋体" panose="02010600030101010101" pitchFamily="2" charset="-122"/>
                        </a:rPr>
                        <a:t>PC</a:t>
                      </a:r>
                      <a:r>
                        <a:rPr lang="zh-CN" altLang="en-US" sz="1100" baseline="0" dirty="0">
                          <a:solidFill>
                            <a:srgbClr val="000000"/>
                          </a:solidFill>
                          <a:effectLst/>
                          <a:latin typeface="宋体" panose="02010600030101010101" pitchFamily="2" charset="-122"/>
                          <a:ea typeface="宋体" panose="02010600030101010101" pitchFamily="2" charset="-122"/>
                        </a:rPr>
                        <a:t>指针，总是指向即将要执行的下一条指令</a:t>
                      </a:r>
                    </a:p>
                  </a:txBody>
                  <a:tcPr marL="5950" marR="5950" marT="3400" marB="34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43597">
                <a:tc>
                  <a:txBody>
                    <a:bodyPr/>
                    <a:lstStyle/>
                    <a:p>
                      <a:r>
                        <a:rPr lang="en-US" sz="1400" baseline="0" dirty="0" err="1">
                          <a:solidFill>
                            <a:srgbClr val="000000"/>
                          </a:solidFill>
                          <a:effectLst/>
                          <a:latin typeface="宋体" panose="02010600030101010101" pitchFamily="2" charset="-122"/>
                          <a:ea typeface="宋体" panose="02010600030101010101" pitchFamily="2" charset="-122"/>
                        </a:rPr>
                        <a:t>SPSR_ELx</a:t>
                      </a:r>
                      <a:endParaRPr lang="en-US" sz="1400" baseline="0" dirty="0">
                        <a:solidFill>
                          <a:srgbClr val="000000"/>
                        </a:solidFill>
                        <a:effectLst/>
                        <a:latin typeface="宋体" panose="02010600030101010101" pitchFamily="2" charset="-122"/>
                        <a:ea typeface="宋体" panose="02010600030101010101" pitchFamily="2" charset="-122"/>
                      </a:endParaRPr>
                    </a:p>
                  </a:txBody>
                  <a:tcPr marL="5950" marR="5950" marT="3400" marB="34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en-US" sz="1100" baseline="0" dirty="0">
                          <a:solidFill>
                            <a:srgbClr val="000000"/>
                          </a:solidFill>
                          <a:effectLst/>
                          <a:latin typeface="宋体" panose="02010600030101010101" pitchFamily="2" charset="-122"/>
                          <a:ea typeface="宋体" panose="02010600030101010101" pitchFamily="2" charset="-122"/>
                        </a:rPr>
                        <a:t>32bit</a:t>
                      </a:r>
                    </a:p>
                  </a:txBody>
                  <a:tcPr marL="5950" marR="5950" marT="3400" marB="34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zh-CN" altLang="en-US" sz="1100" baseline="0" dirty="0">
                          <a:solidFill>
                            <a:srgbClr val="000000"/>
                          </a:solidFill>
                          <a:effectLst/>
                          <a:latin typeface="宋体" panose="02010600030101010101" pitchFamily="2" charset="-122"/>
                          <a:ea typeface="宋体" panose="02010600030101010101" pitchFamily="2" charset="-122"/>
                        </a:rPr>
                        <a:t>寄存器，保存进入</a:t>
                      </a:r>
                      <a:r>
                        <a:rPr lang="en-US" altLang="zh-CN" sz="1100" baseline="0" dirty="0">
                          <a:solidFill>
                            <a:srgbClr val="000000"/>
                          </a:solidFill>
                          <a:effectLst/>
                          <a:latin typeface="宋体" panose="02010600030101010101" pitchFamily="2" charset="-122"/>
                          <a:ea typeface="宋体" panose="02010600030101010101" pitchFamily="2" charset="-122"/>
                        </a:rPr>
                        <a:t>ELx</a:t>
                      </a:r>
                      <a:r>
                        <a:rPr lang="zh-CN" altLang="en-US" sz="1100" baseline="0" dirty="0">
                          <a:solidFill>
                            <a:srgbClr val="000000"/>
                          </a:solidFill>
                          <a:effectLst/>
                          <a:latin typeface="宋体" panose="02010600030101010101" pitchFamily="2" charset="-122"/>
                          <a:ea typeface="宋体" panose="02010600030101010101" pitchFamily="2" charset="-122"/>
                        </a:rPr>
                        <a:t>的</a:t>
                      </a:r>
                      <a:r>
                        <a:rPr lang="en-US" altLang="zh-CN" sz="1100" baseline="0" dirty="0">
                          <a:solidFill>
                            <a:srgbClr val="000000"/>
                          </a:solidFill>
                          <a:effectLst/>
                          <a:latin typeface="宋体" panose="02010600030101010101" pitchFamily="2" charset="-122"/>
                          <a:ea typeface="宋体" panose="02010600030101010101" pitchFamily="2" charset="-122"/>
                        </a:rPr>
                        <a:t>PSTATE</a:t>
                      </a:r>
                      <a:r>
                        <a:rPr lang="zh-CN" altLang="en-US" sz="1100" baseline="0" dirty="0">
                          <a:solidFill>
                            <a:srgbClr val="000000"/>
                          </a:solidFill>
                          <a:effectLst/>
                          <a:latin typeface="宋体" panose="02010600030101010101" pitchFamily="2" charset="-122"/>
                          <a:ea typeface="宋体" panose="02010600030101010101" pitchFamily="2" charset="-122"/>
                        </a:rPr>
                        <a:t>状态信息</a:t>
                      </a:r>
                    </a:p>
                  </a:txBody>
                  <a:tcPr marL="5950" marR="5950" marT="3400" marB="34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43597">
                <a:tc>
                  <a:txBody>
                    <a:bodyPr/>
                    <a:lstStyle/>
                    <a:p>
                      <a:r>
                        <a:rPr lang="en-US" sz="1400" baseline="0" dirty="0">
                          <a:solidFill>
                            <a:srgbClr val="000000"/>
                          </a:solidFill>
                          <a:effectLst/>
                          <a:latin typeface="宋体" panose="02010600030101010101" pitchFamily="2" charset="-122"/>
                          <a:ea typeface="宋体" panose="02010600030101010101" pitchFamily="2" charset="-122"/>
                        </a:rPr>
                        <a:t>NZCV</a:t>
                      </a:r>
                    </a:p>
                  </a:txBody>
                  <a:tcPr marL="5950" marR="5950" marT="3400" marB="34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en-US" sz="1100" baseline="0" dirty="0">
                          <a:solidFill>
                            <a:srgbClr val="000000"/>
                          </a:solidFill>
                          <a:effectLst/>
                          <a:latin typeface="宋体" panose="02010600030101010101" pitchFamily="2" charset="-122"/>
                          <a:ea typeface="宋体" panose="02010600030101010101" pitchFamily="2" charset="-122"/>
                        </a:rPr>
                        <a:t>32bit</a:t>
                      </a:r>
                    </a:p>
                  </a:txBody>
                  <a:tcPr marL="5950" marR="5950" marT="3400" marB="34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zh-CN" altLang="en-US" sz="1100" baseline="0" dirty="0">
                          <a:solidFill>
                            <a:srgbClr val="000000"/>
                          </a:solidFill>
                          <a:effectLst/>
                          <a:latin typeface="宋体" panose="02010600030101010101" pitchFamily="2" charset="-122"/>
                          <a:ea typeface="宋体" panose="02010600030101010101" pitchFamily="2" charset="-122"/>
                        </a:rPr>
                        <a:t>允许访问的符号标志位</a:t>
                      </a:r>
                    </a:p>
                  </a:txBody>
                  <a:tcPr marL="5950" marR="5950" marT="3400" marB="34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43597">
                <a:tc>
                  <a:txBody>
                    <a:bodyPr/>
                    <a:lstStyle/>
                    <a:p>
                      <a:r>
                        <a:rPr lang="en-US" sz="1400" baseline="0" dirty="0">
                          <a:solidFill>
                            <a:srgbClr val="000000"/>
                          </a:solidFill>
                          <a:effectLst/>
                          <a:latin typeface="宋体" panose="02010600030101010101" pitchFamily="2" charset="-122"/>
                          <a:ea typeface="宋体" panose="02010600030101010101" pitchFamily="2" charset="-122"/>
                        </a:rPr>
                        <a:t>DIAF</a:t>
                      </a:r>
                    </a:p>
                  </a:txBody>
                  <a:tcPr marL="5950" marR="5950" marT="3400" marB="34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en-US" sz="1100" baseline="0" dirty="0">
                          <a:solidFill>
                            <a:srgbClr val="000000"/>
                          </a:solidFill>
                          <a:effectLst/>
                          <a:latin typeface="宋体" panose="02010600030101010101" pitchFamily="2" charset="-122"/>
                          <a:ea typeface="宋体" panose="02010600030101010101" pitchFamily="2" charset="-122"/>
                        </a:rPr>
                        <a:t>32bit</a:t>
                      </a:r>
                    </a:p>
                  </a:txBody>
                  <a:tcPr marL="5950" marR="5950" marT="3400" marB="34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zh-CN" altLang="en-US" sz="1100" baseline="0" dirty="0">
                          <a:solidFill>
                            <a:srgbClr val="000000"/>
                          </a:solidFill>
                          <a:effectLst/>
                          <a:latin typeface="宋体" panose="02010600030101010101" pitchFamily="2" charset="-122"/>
                          <a:ea typeface="宋体" panose="02010600030101010101" pitchFamily="2" charset="-122"/>
                        </a:rPr>
                        <a:t>中断使能位：</a:t>
                      </a:r>
                      <a:r>
                        <a:rPr lang="en-US" sz="1100" baseline="0" dirty="0">
                          <a:solidFill>
                            <a:srgbClr val="000000"/>
                          </a:solidFill>
                          <a:effectLst/>
                          <a:latin typeface="宋体" panose="02010600030101010101" pitchFamily="2" charset="-122"/>
                          <a:ea typeface="宋体" panose="02010600030101010101" pitchFamily="2" charset="-122"/>
                        </a:rPr>
                        <a:t>D-Debug，I-IRQ，A-SError，F-FIQ ，</a:t>
                      </a:r>
                      <a:r>
                        <a:rPr lang="zh-CN" altLang="en-US" sz="1100" baseline="0" dirty="0">
                          <a:solidFill>
                            <a:srgbClr val="000000"/>
                          </a:solidFill>
                          <a:effectLst/>
                          <a:latin typeface="宋体" panose="02010600030101010101" pitchFamily="2" charset="-122"/>
                          <a:ea typeface="宋体" panose="02010600030101010101" pitchFamily="2" charset="-122"/>
                        </a:rPr>
                        <a:t>逻辑</a:t>
                      </a:r>
                      <a:r>
                        <a:rPr lang="en-US" altLang="zh-CN" sz="1100" baseline="0" dirty="0">
                          <a:solidFill>
                            <a:srgbClr val="000000"/>
                          </a:solidFill>
                          <a:effectLst/>
                          <a:latin typeface="宋体" panose="02010600030101010101" pitchFamily="2" charset="-122"/>
                          <a:ea typeface="宋体" panose="02010600030101010101" pitchFamily="2" charset="-122"/>
                        </a:rPr>
                        <a:t>0</a:t>
                      </a:r>
                      <a:r>
                        <a:rPr lang="zh-CN" altLang="en-US" sz="1100" baseline="0" dirty="0">
                          <a:solidFill>
                            <a:srgbClr val="000000"/>
                          </a:solidFill>
                          <a:effectLst/>
                          <a:latin typeface="宋体" panose="02010600030101010101" pitchFamily="2" charset="-122"/>
                          <a:ea typeface="宋体" panose="02010600030101010101" pitchFamily="2" charset="-122"/>
                        </a:rPr>
                        <a:t>允许</a:t>
                      </a:r>
                    </a:p>
                  </a:txBody>
                  <a:tcPr marL="5950" marR="5950" marT="3400" marB="34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43597">
                <a:tc>
                  <a:txBody>
                    <a:bodyPr/>
                    <a:lstStyle/>
                    <a:p>
                      <a:r>
                        <a:rPr lang="en-US" sz="1400" baseline="0" dirty="0" err="1">
                          <a:solidFill>
                            <a:srgbClr val="000000"/>
                          </a:solidFill>
                          <a:effectLst/>
                          <a:latin typeface="宋体" panose="02010600030101010101" pitchFamily="2" charset="-122"/>
                          <a:ea typeface="宋体" panose="02010600030101010101" pitchFamily="2" charset="-122"/>
                        </a:rPr>
                        <a:t>CurrentEL</a:t>
                      </a:r>
                      <a:endParaRPr lang="en-US" sz="1400" baseline="0" dirty="0">
                        <a:solidFill>
                          <a:srgbClr val="000000"/>
                        </a:solidFill>
                        <a:effectLst/>
                        <a:latin typeface="宋体" panose="02010600030101010101" pitchFamily="2" charset="-122"/>
                        <a:ea typeface="宋体" panose="02010600030101010101" pitchFamily="2" charset="-122"/>
                      </a:endParaRPr>
                    </a:p>
                  </a:txBody>
                  <a:tcPr marL="5950" marR="5950" marT="3400" marB="34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en-US" sz="1100" baseline="0" dirty="0">
                          <a:solidFill>
                            <a:srgbClr val="000000"/>
                          </a:solidFill>
                          <a:effectLst/>
                          <a:latin typeface="宋体" panose="02010600030101010101" pitchFamily="2" charset="-122"/>
                          <a:ea typeface="宋体" panose="02010600030101010101" pitchFamily="2" charset="-122"/>
                        </a:rPr>
                        <a:t>32bit</a:t>
                      </a:r>
                    </a:p>
                  </a:txBody>
                  <a:tcPr marL="5950" marR="5950" marT="3400" marB="34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zh-CN" altLang="en-US" sz="1100" baseline="0" dirty="0">
                          <a:solidFill>
                            <a:srgbClr val="000000"/>
                          </a:solidFill>
                          <a:effectLst/>
                          <a:latin typeface="宋体" panose="02010600030101010101" pitchFamily="2" charset="-122"/>
                          <a:ea typeface="宋体" panose="02010600030101010101" pitchFamily="2" charset="-122"/>
                        </a:rPr>
                        <a:t>记录当前处于哪个</a:t>
                      </a:r>
                      <a:r>
                        <a:rPr lang="en-US" sz="1100" baseline="0" dirty="0">
                          <a:solidFill>
                            <a:srgbClr val="000000"/>
                          </a:solidFill>
                          <a:effectLst/>
                          <a:latin typeface="宋体" panose="02010600030101010101" pitchFamily="2" charset="-122"/>
                          <a:ea typeface="宋体" panose="02010600030101010101" pitchFamily="2" charset="-122"/>
                        </a:rPr>
                        <a:t>Exception level</a:t>
                      </a:r>
                    </a:p>
                  </a:txBody>
                  <a:tcPr marL="5950" marR="5950" marT="3400" marB="34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243597">
                <a:tc>
                  <a:txBody>
                    <a:bodyPr/>
                    <a:lstStyle/>
                    <a:p>
                      <a:r>
                        <a:rPr lang="en-US" sz="1400" baseline="0" dirty="0" err="1">
                          <a:solidFill>
                            <a:srgbClr val="000000"/>
                          </a:solidFill>
                          <a:effectLst/>
                          <a:latin typeface="宋体" panose="02010600030101010101" pitchFamily="2" charset="-122"/>
                          <a:ea typeface="宋体" panose="02010600030101010101" pitchFamily="2" charset="-122"/>
                        </a:rPr>
                        <a:t>SPSel</a:t>
                      </a:r>
                      <a:endParaRPr lang="en-US" sz="1400" baseline="0" dirty="0">
                        <a:solidFill>
                          <a:srgbClr val="000000"/>
                        </a:solidFill>
                        <a:effectLst/>
                        <a:latin typeface="宋体" panose="02010600030101010101" pitchFamily="2" charset="-122"/>
                        <a:ea typeface="宋体" panose="02010600030101010101" pitchFamily="2" charset="-122"/>
                      </a:endParaRPr>
                    </a:p>
                  </a:txBody>
                  <a:tcPr marL="5950" marR="5950" marT="3400" marB="34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en-US" sz="1100" baseline="0" dirty="0">
                          <a:solidFill>
                            <a:srgbClr val="000000"/>
                          </a:solidFill>
                          <a:effectLst/>
                          <a:latin typeface="宋体" panose="02010600030101010101" pitchFamily="2" charset="-122"/>
                          <a:ea typeface="宋体" panose="02010600030101010101" pitchFamily="2" charset="-122"/>
                        </a:rPr>
                        <a:t>32bit</a:t>
                      </a:r>
                    </a:p>
                  </a:txBody>
                  <a:tcPr marL="5950" marR="5950" marT="3400" marB="34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zh-CN" altLang="en-US" sz="1100" baseline="0" dirty="0">
                          <a:solidFill>
                            <a:srgbClr val="000000"/>
                          </a:solidFill>
                          <a:effectLst/>
                          <a:latin typeface="宋体" panose="02010600030101010101" pitchFamily="2" charset="-122"/>
                          <a:ea typeface="宋体" panose="02010600030101010101" pitchFamily="2" charset="-122"/>
                        </a:rPr>
                        <a:t>记录当前使用</a:t>
                      </a:r>
                      <a:r>
                        <a:rPr lang="en-US" sz="1100" baseline="0" dirty="0">
                          <a:solidFill>
                            <a:srgbClr val="000000"/>
                          </a:solidFill>
                          <a:effectLst/>
                          <a:latin typeface="宋体" panose="02010600030101010101" pitchFamily="2" charset="-122"/>
                          <a:ea typeface="宋体" panose="02010600030101010101" pitchFamily="2" charset="-122"/>
                        </a:rPr>
                        <a:t>SP_EL0</a:t>
                      </a:r>
                      <a:r>
                        <a:rPr lang="zh-CN" altLang="en-US" sz="1100" baseline="0" dirty="0">
                          <a:solidFill>
                            <a:srgbClr val="000000"/>
                          </a:solidFill>
                          <a:effectLst/>
                          <a:latin typeface="宋体" panose="02010600030101010101" pitchFamily="2" charset="-122"/>
                          <a:ea typeface="宋体" panose="02010600030101010101" pitchFamily="2" charset="-122"/>
                        </a:rPr>
                        <a:t>还是</a:t>
                      </a:r>
                      <a:r>
                        <a:rPr lang="en-US" sz="1100" baseline="0" dirty="0">
                          <a:solidFill>
                            <a:srgbClr val="000000"/>
                          </a:solidFill>
                          <a:effectLst/>
                          <a:latin typeface="宋体" panose="02010600030101010101" pitchFamily="2" charset="-122"/>
                          <a:ea typeface="宋体" panose="02010600030101010101" pitchFamily="2" charset="-122"/>
                        </a:rPr>
                        <a:t>SP_ELx，x= {1,2,3}</a:t>
                      </a:r>
                    </a:p>
                  </a:txBody>
                  <a:tcPr marL="5950" marR="5950" marT="3400" marB="34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243597">
                <a:tc>
                  <a:txBody>
                    <a:bodyPr/>
                    <a:lstStyle/>
                    <a:p>
                      <a:r>
                        <a:rPr lang="en-US" sz="1400" baseline="0" dirty="0">
                          <a:solidFill>
                            <a:srgbClr val="000000"/>
                          </a:solidFill>
                          <a:effectLst/>
                          <a:latin typeface="宋体" panose="02010600030101010101" pitchFamily="2" charset="-122"/>
                          <a:ea typeface="宋体" panose="02010600030101010101" pitchFamily="2" charset="-122"/>
                        </a:rPr>
                        <a:t>HCR_EL2</a:t>
                      </a:r>
                    </a:p>
                  </a:txBody>
                  <a:tcPr marL="5950" marR="5950" marT="3400" marB="34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en-US" sz="1100" baseline="0" dirty="0">
                          <a:solidFill>
                            <a:srgbClr val="000000"/>
                          </a:solidFill>
                          <a:effectLst/>
                          <a:latin typeface="宋体" panose="02010600030101010101" pitchFamily="2" charset="-122"/>
                          <a:ea typeface="宋体" panose="02010600030101010101" pitchFamily="2" charset="-122"/>
                        </a:rPr>
                        <a:t>32bit</a:t>
                      </a:r>
                    </a:p>
                  </a:txBody>
                  <a:tcPr marL="5950" marR="5950" marT="3400" marB="34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en-US" sz="1100" baseline="0" dirty="0">
                          <a:solidFill>
                            <a:srgbClr val="000000"/>
                          </a:solidFill>
                          <a:effectLst/>
                          <a:latin typeface="宋体" panose="02010600030101010101" pitchFamily="2" charset="-122"/>
                          <a:ea typeface="宋体" panose="02010600030101010101" pitchFamily="2" charset="-122"/>
                        </a:rPr>
                        <a:t>HCR_EL2.{TEG,AMO,IMO,FMO,RW}</a:t>
                      </a:r>
                      <a:r>
                        <a:rPr lang="zh-CN" altLang="en-US" sz="1100" baseline="0" dirty="0">
                          <a:solidFill>
                            <a:srgbClr val="000000"/>
                          </a:solidFill>
                          <a:effectLst/>
                          <a:latin typeface="宋体" panose="02010600030101010101" pitchFamily="2" charset="-122"/>
                          <a:ea typeface="宋体" panose="02010600030101010101" pitchFamily="2" charset="-122"/>
                        </a:rPr>
                        <a:t>控制</a:t>
                      </a:r>
                      <a:r>
                        <a:rPr lang="en-US" sz="1100" baseline="0" dirty="0">
                          <a:solidFill>
                            <a:srgbClr val="000000"/>
                          </a:solidFill>
                          <a:effectLst/>
                          <a:latin typeface="宋体" panose="02010600030101010101" pitchFamily="2" charset="-122"/>
                          <a:ea typeface="宋体" panose="02010600030101010101" pitchFamily="2" charset="-122"/>
                        </a:rPr>
                        <a:t>EL0/EL1</a:t>
                      </a:r>
                      <a:r>
                        <a:rPr lang="zh-CN" altLang="en-US" sz="1100" baseline="0" dirty="0">
                          <a:solidFill>
                            <a:srgbClr val="000000"/>
                          </a:solidFill>
                          <a:effectLst/>
                          <a:latin typeface="宋体" panose="02010600030101010101" pitchFamily="2" charset="-122"/>
                          <a:ea typeface="宋体" panose="02010600030101010101" pitchFamily="2" charset="-122"/>
                        </a:rPr>
                        <a:t>的异常路由 逻辑</a:t>
                      </a:r>
                      <a:r>
                        <a:rPr lang="en-US" altLang="zh-CN" sz="1100" baseline="0" dirty="0">
                          <a:solidFill>
                            <a:srgbClr val="000000"/>
                          </a:solidFill>
                          <a:effectLst/>
                          <a:latin typeface="宋体" panose="02010600030101010101" pitchFamily="2" charset="-122"/>
                          <a:ea typeface="宋体" panose="02010600030101010101" pitchFamily="2" charset="-122"/>
                        </a:rPr>
                        <a:t>1</a:t>
                      </a:r>
                      <a:r>
                        <a:rPr lang="zh-CN" altLang="en-US" sz="1100" baseline="0" dirty="0">
                          <a:solidFill>
                            <a:srgbClr val="000000"/>
                          </a:solidFill>
                          <a:effectLst/>
                          <a:latin typeface="宋体" panose="02010600030101010101" pitchFamily="2" charset="-122"/>
                          <a:ea typeface="宋体" panose="02010600030101010101" pitchFamily="2" charset="-122"/>
                        </a:rPr>
                        <a:t>允许</a:t>
                      </a:r>
                    </a:p>
                  </a:txBody>
                  <a:tcPr marL="5950" marR="5950" marT="3400" marB="34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243597">
                <a:tc>
                  <a:txBody>
                    <a:bodyPr/>
                    <a:lstStyle/>
                    <a:p>
                      <a:r>
                        <a:rPr lang="en-US" sz="1400" baseline="0" dirty="0">
                          <a:solidFill>
                            <a:srgbClr val="000000"/>
                          </a:solidFill>
                          <a:effectLst/>
                          <a:latin typeface="宋体" panose="02010600030101010101" pitchFamily="2" charset="-122"/>
                          <a:ea typeface="宋体" panose="02010600030101010101" pitchFamily="2" charset="-122"/>
                        </a:rPr>
                        <a:t>SCR_EL3</a:t>
                      </a:r>
                    </a:p>
                  </a:txBody>
                  <a:tcPr marL="5950" marR="5950" marT="3400" marB="34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en-US" sz="1100" baseline="0" dirty="0">
                          <a:solidFill>
                            <a:srgbClr val="000000"/>
                          </a:solidFill>
                          <a:effectLst/>
                          <a:latin typeface="宋体" panose="02010600030101010101" pitchFamily="2" charset="-122"/>
                          <a:ea typeface="宋体" panose="02010600030101010101" pitchFamily="2" charset="-122"/>
                        </a:rPr>
                        <a:t>32bit</a:t>
                      </a:r>
                    </a:p>
                  </a:txBody>
                  <a:tcPr marL="5950" marR="5950" marT="3400" marB="34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en-US" sz="1100" baseline="0" dirty="0">
                          <a:solidFill>
                            <a:srgbClr val="000000"/>
                          </a:solidFill>
                          <a:effectLst/>
                          <a:latin typeface="宋体" panose="02010600030101010101" pitchFamily="2" charset="-122"/>
                          <a:ea typeface="宋体" panose="02010600030101010101" pitchFamily="2" charset="-122"/>
                        </a:rPr>
                        <a:t>SCR_EL3.{EA,IRQ,FIQ,RW}</a:t>
                      </a:r>
                      <a:r>
                        <a:rPr lang="zh-CN" altLang="en-US" sz="1100" baseline="0" dirty="0">
                          <a:solidFill>
                            <a:srgbClr val="000000"/>
                          </a:solidFill>
                          <a:effectLst/>
                          <a:latin typeface="宋体" panose="02010600030101010101" pitchFamily="2" charset="-122"/>
                          <a:ea typeface="宋体" panose="02010600030101010101" pitchFamily="2" charset="-122"/>
                        </a:rPr>
                        <a:t>控制</a:t>
                      </a:r>
                      <a:r>
                        <a:rPr lang="en-US" sz="1100" baseline="0" dirty="0">
                          <a:solidFill>
                            <a:srgbClr val="000000"/>
                          </a:solidFill>
                          <a:effectLst/>
                          <a:latin typeface="宋体" panose="02010600030101010101" pitchFamily="2" charset="-122"/>
                          <a:ea typeface="宋体" panose="02010600030101010101" pitchFamily="2" charset="-122"/>
                        </a:rPr>
                        <a:t>EL0/EL1/EL2</a:t>
                      </a:r>
                      <a:r>
                        <a:rPr lang="zh-CN" altLang="en-US" sz="1100" baseline="0" dirty="0">
                          <a:solidFill>
                            <a:srgbClr val="000000"/>
                          </a:solidFill>
                          <a:effectLst/>
                          <a:latin typeface="宋体" panose="02010600030101010101" pitchFamily="2" charset="-122"/>
                          <a:ea typeface="宋体" panose="02010600030101010101" pitchFamily="2" charset="-122"/>
                        </a:rPr>
                        <a:t>的异常路由  逻辑</a:t>
                      </a:r>
                      <a:r>
                        <a:rPr lang="en-US" altLang="zh-CN" sz="1100" baseline="0" dirty="0">
                          <a:solidFill>
                            <a:srgbClr val="000000"/>
                          </a:solidFill>
                          <a:effectLst/>
                          <a:latin typeface="宋体" panose="02010600030101010101" pitchFamily="2" charset="-122"/>
                          <a:ea typeface="宋体" panose="02010600030101010101" pitchFamily="2" charset="-122"/>
                        </a:rPr>
                        <a:t>1</a:t>
                      </a:r>
                      <a:r>
                        <a:rPr lang="zh-CN" altLang="en-US" sz="1100" baseline="0" dirty="0">
                          <a:solidFill>
                            <a:srgbClr val="000000"/>
                          </a:solidFill>
                          <a:effectLst/>
                          <a:latin typeface="宋体" panose="02010600030101010101" pitchFamily="2" charset="-122"/>
                          <a:ea typeface="宋体" panose="02010600030101010101" pitchFamily="2" charset="-122"/>
                        </a:rPr>
                        <a:t>允许</a:t>
                      </a:r>
                    </a:p>
                  </a:txBody>
                  <a:tcPr marL="5950" marR="5950" marT="3400" marB="34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243597">
                <a:tc>
                  <a:txBody>
                    <a:bodyPr/>
                    <a:lstStyle/>
                    <a:p>
                      <a:r>
                        <a:rPr lang="en-US" sz="1400" baseline="0" dirty="0" err="1">
                          <a:solidFill>
                            <a:srgbClr val="000000"/>
                          </a:solidFill>
                          <a:effectLst/>
                          <a:latin typeface="宋体" panose="02010600030101010101" pitchFamily="2" charset="-122"/>
                          <a:ea typeface="宋体" panose="02010600030101010101" pitchFamily="2" charset="-122"/>
                        </a:rPr>
                        <a:t>ESR_ELx</a:t>
                      </a:r>
                      <a:endParaRPr lang="en-US" sz="1400" baseline="0" dirty="0">
                        <a:solidFill>
                          <a:srgbClr val="000000"/>
                        </a:solidFill>
                        <a:effectLst/>
                        <a:latin typeface="宋体" panose="02010600030101010101" pitchFamily="2" charset="-122"/>
                        <a:ea typeface="宋体" panose="02010600030101010101" pitchFamily="2" charset="-122"/>
                      </a:endParaRPr>
                    </a:p>
                  </a:txBody>
                  <a:tcPr marL="5950" marR="5950" marT="3400" marB="34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en-US" sz="1100" baseline="0" dirty="0">
                          <a:solidFill>
                            <a:srgbClr val="000000"/>
                          </a:solidFill>
                          <a:effectLst/>
                          <a:latin typeface="宋体" panose="02010600030101010101" pitchFamily="2" charset="-122"/>
                          <a:ea typeface="宋体" panose="02010600030101010101" pitchFamily="2" charset="-122"/>
                        </a:rPr>
                        <a:t>32bit</a:t>
                      </a:r>
                    </a:p>
                  </a:txBody>
                  <a:tcPr marL="5950" marR="5950" marT="3400" marB="34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zh-CN" altLang="en-US" sz="1100" baseline="0" dirty="0">
                          <a:solidFill>
                            <a:srgbClr val="000000"/>
                          </a:solidFill>
                          <a:effectLst/>
                          <a:latin typeface="宋体" panose="02010600030101010101" pitchFamily="2" charset="-122"/>
                          <a:ea typeface="宋体" panose="02010600030101010101" pitchFamily="2" charset="-122"/>
                        </a:rPr>
                        <a:t>保存异常进入</a:t>
                      </a:r>
                      <a:r>
                        <a:rPr lang="en-US" altLang="zh-CN" sz="1100" baseline="0" dirty="0">
                          <a:solidFill>
                            <a:srgbClr val="000000"/>
                          </a:solidFill>
                          <a:effectLst/>
                          <a:latin typeface="宋体" panose="02010600030101010101" pitchFamily="2" charset="-122"/>
                          <a:ea typeface="宋体" panose="02010600030101010101" pitchFamily="2" charset="-122"/>
                        </a:rPr>
                        <a:t>ELx</a:t>
                      </a:r>
                      <a:r>
                        <a:rPr lang="zh-CN" altLang="en-US" sz="1100" baseline="0" dirty="0">
                          <a:solidFill>
                            <a:srgbClr val="000000"/>
                          </a:solidFill>
                          <a:effectLst/>
                          <a:latin typeface="宋体" panose="02010600030101010101" pitchFamily="2" charset="-122"/>
                          <a:ea typeface="宋体" panose="02010600030101010101" pitchFamily="2" charset="-122"/>
                        </a:rPr>
                        <a:t>时的异常综合信息，包含异常类型</a:t>
                      </a:r>
                      <a:r>
                        <a:rPr lang="en-US" altLang="zh-CN" sz="1100" baseline="0" dirty="0">
                          <a:solidFill>
                            <a:srgbClr val="000000"/>
                          </a:solidFill>
                          <a:effectLst/>
                          <a:latin typeface="宋体" panose="02010600030101010101" pitchFamily="2" charset="-122"/>
                          <a:ea typeface="宋体" panose="02010600030101010101" pitchFamily="2" charset="-122"/>
                        </a:rPr>
                        <a:t>EC</a:t>
                      </a:r>
                      <a:r>
                        <a:rPr lang="zh-CN" altLang="en-US" sz="1100" baseline="0" dirty="0">
                          <a:solidFill>
                            <a:srgbClr val="000000"/>
                          </a:solidFill>
                          <a:effectLst/>
                          <a:latin typeface="宋体" panose="02010600030101010101" pitchFamily="2" charset="-122"/>
                          <a:ea typeface="宋体" panose="02010600030101010101" pitchFamily="2" charset="-122"/>
                        </a:rPr>
                        <a:t>等</a:t>
                      </a:r>
                      <a:r>
                        <a:rPr lang="en-US" altLang="zh-CN" sz="1100" baseline="0" dirty="0">
                          <a:solidFill>
                            <a:srgbClr val="000000"/>
                          </a:solidFill>
                          <a:effectLst/>
                          <a:latin typeface="宋体" panose="02010600030101010101" pitchFamily="2" charset="-122"/>
                          <a:ea typeface="宋体" panose="02010600030101010101" pitchFamily="2" charset="-122"/>
                        </a:rPr>
                        <a:t>.</a:t>
                      </a:r>
                      <a:endParaRPr lang="zh-CN" altLang="en-US" sz="1100" baseline="0" dirty="0">
                        <a:solidFill>
                          <a:srgbClr val="000000"/>
                        </a:solidFill>
                        <a:effectLst/>
                        <a:latin typeface="宋体" panose="02010600030101010101" pitchFamily="2" charset="-122"/>
                        <a:ea typeface="宋体" panose="02010600030101010101" pitchFamily="2" charset="-122"/>
                      </a:endParaRPr>
                    </a:p>
                  </a:txBody>
                  <a:tcPr marL="5950" marR="5950" marT="3400" marB="34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243597">
                <a:tc>
                  <a:txBody>
                    <a:bodyPr/>
                    <a:lstStyle/>
                    <a:p>
                      <a:r>
                        <a:rPr lang="en-US" sz="1400" baseline="0" dirty="0" err="1">
                          <a:solidFill>
                            <a:srgbClr val="000000"/>
                          </a:solidFill>
                          <a:effectLst/>
                          <a:latin typeface="宋体" panose="02010600030101010101" pitchFamily="2" charset="-122"/>
                          <a:ea typeface="宋体" panose="02010600030101010101" pitchFamily="2" charset="-122"/>
                        </a:rPr>
                        <a:t>VBAR_ELx</a:t>
                      </a:r>
                      <a:endParaRPr lang="en-US" sz="1400" baseline="0" dirty="0">
                        <a:solidFill>
                          <a:srgbClr val="000000"/>
                        </a:solidFill>
                        <a:effectLst/>
                        <a:latin typeface="宋体" panose="02010600030101010101" pitchFamily="2" charset="-122"/>
                        <a:ea typeface="宋体" panose="02010600030101010101" pitchFamily="2" charset="-122"/>
                      </a:endParaRPr>
                    </a:p>
                  </a:txBody>
                  <a:tcPr marL="5950" marR="5950" marT="3400" marB="34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en-US" sz="1100" baseline="0" dirty="0">
                          <a:solidFill>
                            <a:srgbClr val="000000"/>
                          </a:solidFill>
                          <a:effectLst/>
                          <a:latin typeface="宋体" panose="02010600030101010101" pitchFamily="2" charset="-122"/>
                          <a:ea typeface="宋体" panose="02010600030101010101" pitchFamily="2" charset="-122"/>
                        </a:rPr>
                        <a:t>64bit</a:t>
                      </a:r>
                    </a:p>
                  </a:txBody>
                  <a:tcPr marL="5950" marR="5950" marT="3400" marB="34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zh-CN" altLang="en-US" sz="1100" baseline="0" dirty="0">
                          <a:solidFill>
                            <a:srgbClr val="000000"/>
                          </a:solidFill>
                          <a:effectLst/>
                          <a:latin typeface="宋体" panose="02010600030101010101" pitchFamily="2" charset="-122"/>
                          <a:ea typeface="宋体" panose="02010600030101010101" pitchFamily="2" charset="-122"/>
                        </a:rPr>
                        <a:t>保存任意异常进入</a:t>
                      </a:r>
                      <a:r>
                        <a:rPr lang="en-US" altLang="zh-CN" sz="1100" baseline="0" dirty="0" err="1">
                          <a:solidFill>
                            <a:srgbClr val="000000"/>
                          </a:solidFill>
                          <a:effectLst/>
                          <a:latin typeface="宋体" panose="02010600030101010101" pitchFamily="2" charset="-122"/>
                          <a:ea typeface="宋体" panose="02010600030101010101" pitchFamily="2" charset="-122"/>
                        </a:rPr>
                        <a:t>ELx</a:t>
                      </a:r>
                      <a:r>
                        <a:rPr lang="zh-CN" altLang="en-US" sz="1100" baseline="0" dirty="0">
                          <a:solidFill>
                            <a:srgbClr val="000000"/>
                          </a:solidFill>
                          <a:effectLst/>
                          <a:latin typeface="宋体" panose="02010600030101010101" pitchFamily="2" charset="-122"/>
                          <a:ea typeface="宋体" panose="02010600030101010101" pitchFamily="2" charset="-122"/>
                        </a:rPr>
                        <a:t>的跳转（转移）向量基地址 </a:t>
                      </a:r>
                      <a:r>
                        <a:rPr lang="en-US" altLang="zh-CN" sz="1100" baseline="0" dirty="0">
                          <a:solidFill>
                            <a:srgbClr val="000000"/>
                          </a:solidFill>
                          <a:effectLst/>
                          <a:latin typeface="宋体" panose="02010600030101010101" pitchFamily="2" charset="-122"/>
                          <a:ea typeface="宋体" panose="02010600030101010101" pitchFamily="2" charset="-122"/>
                        </a:rPr>
                        <a:t>x={0,1,2,3}</a:t>
                      </a:r>
                      <a:endParaRPr lang="zh-CN" altLang="en-US" sz="1100" baseline="0" dirty="0">
                        <a:solidFill>
                          <a:srgbClr val="000000"/>
                        </a:solidFill>
                        <a:effectLst/>
                        <a:latin typeface="宋体" panose="02010600030101010101" pitchFamily="2" charset="-122"/>
                        <a:ea typeface="宋体" panose="02010600030101010101" pitchFamily="2" charset="-122"/>
                      </a:endParaRPr>
                    </a:p>
                  </a:txBody>
                  <a:tcPr marL="5950" marR="5950" marT="3400" marB="34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378496">
                <a:tc>
                  <a:txBody>
                    <a:bodyPr/>
                    <a:lstStyle/>
                    <a:p>
                      <a:r>
                        <a:rPr lang="en-US" sz="1400" b="1" baseline="0" dirty="0">
                          <a:solidFill>
                            <a:srgbClr val="C00000"/>
                          </a:solidFill>
                          <a:effectLst/>
                          <a:latin typeface="宋体" panose="02010600030101010101" pitchFamily="2" charset="-122"/>
                          <a:ea typeface="宋体" panose="02010600030101010101" pitchFamily="2" charset="-122"/>
                        </a:rPr>
                        <a:t>PSTATE</a:t>
                      </a:r>
                    </a:p>
                  </a:txBody>
                  <a:tcPr marL="5950" marR="5950" marT="3400" marB="34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zh-CN" altLang="en-US" sz="1100" baseline="0" dirty="0">
                          <a:effectLst/>
                          <a:latin typeface="宋体" panose="02010600030101010101" pitchFamily="2" charset="-122"/>
                          <a:ea typeface="宋体" panose="02010600030101010101" pitchFamily="2" charset="-122"/>
                        </a:rPr>
                        <a:t> </a:t>
                      </a:r>
                    </a:p>
                  </a:txBody>
                  <a:tcPr marL="5950" marR="5950" marT="3400" marB="34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zh-CN" altLang="en-US" sz="1100" baseline="0" dirty="0">
                          <a:solidFill>
                            <a:srgbClr val="000000"/>
                          </a:solidFill>
                          <a:effectLst/>
                          <a:latin typeface="宋体" panose="02010600030101010101" pitchFamily="2" charset="-122"/>
                          <a:ea typeface="宋体" panose="02010600030101010101" pitchFamily="2" charset="-122"/>
                        </a:rPr>
                        <a:t>不是一个寄存器，是保存当前</a:t>
                      </a:r>
                      <a:r>
                        <a:rPr lang="en-US" altLang="zh-CN" sz="1100" baseline="0" dirty="0">
                          <a:solidFill>
                            <a:srgbClr val="000000"/>
                          </a:solidFill>
                          <a:effectLst/>
                          <a:latin typeface="宋体" panose="02010600030101010101" pitchFamily="2" charset="-122"/>
                          <a:ea typeface="宋体" panose="02010600030101010101" pitchFamily="2" charset="-122"/>
                        </a:rPr>
                        <a:t>PE</a:t>
                      </a:r>
                      <a:r>
                        <a:rPr lang="zh-CN" altLang="en-US" sz="1100" baseline="0" dirty="0">
                          <a:solidFill>
                            <a:srgbClr val="000000"/>
                          </a:solidFill>
                          <a:effectLst/>
                          <a:latin typeface="宋体" panose="02010600030101010101" pitchFamily="2" charset="-122"/>
                          <a:ea typeface="宋体" panose="02010600030101010101" pitchFamily="2" charset="-122"/>
                        </a:rPr>
                        <a:t>状态的一组寄存器统称，其中可访问寄存器有：</a:t>
                      </a:r>
                      <a:r>
                        <a:rPr lang="en-US" altLang="zh-CN" sz="1100" baseline="0" dirty="0">
                          <a:solidFill>
                            <a:srgbClr val="000000"/>
                          </a:solidFill>
                          <a:effectLst/>
                          <a:latin typeface="宋体" panose="02010600030101010101" pitchFamily="2" charset="-122"/>
                          <a:ea typeface="宋体" panose="02010600030101010101" pitchFamily="2" charset="-122"/>
                        </a:rPr>
                        <a:t>PSTATE.{NZCV,DAIF,CurrentEL,SPSel},</a:t>
                      </a:r>
                      <a:r>
                        <a:rPr lang="zh-CN" altLang="en-US" sz="1100" baseline="0" dirty="0">
                          <a:solidFill>
                            <a:srgbClr val="000000"/>
                          </a:solidFill>
                          <a:effectLst/>
                          <a:latin typeface="宋体" panose="02010600030101010101" pitchFamily="2" charset="-122"/>
                          <a:ea typeface="宋体" panose="02010600030101010101" pitchFamily="2" charset="-122"/>
                        </a:rPr>
                        <a:t>属于</a:t>
                      </a:r>
                      <a:r>
                        <a:rPr lang="en-US" altLang="zh-CN" sz="1100" baseline="0" dirty="0">
                          <a:solidFill>
                            <a:srgbClr val="000000"/>
                          </a:solidFill>
                          <a:effectLst/>
                          <a:latin typeface="宋体" panose="02010600030101010101" pitchFamily="2" charset="-122"/>
                          <a:ea typeface="宋体" panose="02010600030101010101" pitchFamily="2" charset="-122"/>
                        </a:rPr>
                        <a:t>ARMv8</a:t>
                      </a:r>
                      <a:r>
                        <a:rPr lang="zh-CN" altLang="en-US" sz="1100" baseline="0" dirty="0">
                          <a:solidFill>
                            <a:srgbClr val="000000"/>
                          </a:solidFill>
                          <a:effectLst/>
                          <a:latin typeface="宋体" panose="02010600030101010101" pitchFamily="2" charset="-122"/>
                          <a:ea typeface="宋体" panose="02010600030101010101" pitchFamily="2" charset="-122"/>
                        </a:rPr>
                        <a:t>新增内容</a:t>
                      </a:r>
                      <a:r>
                        <a:rPr lang="en-US" altLang="zh-CN" sz="1100" baseline="0" dirty="0">
                          <a:solidFill>
                            <a:srgbClr val="000000"/>
                          </a:solidFill>
                          <a:effectLst/>
                          <a:latin typeface="宋体" panose="02010600030101010101" pitchFamily="2" charset="-122"/>
                          <a:ea typeface="宋体" panose="02010600030101010101" pitchFamily="2" charset="-122"/>
                        </a:rPr>
                        <a:t>,64bit</a:t>
                      </a:r>
                      <a:r>
                        <a:rPr lang="zh-CN" altLang="en-US" sz="1100" baseline="0" dirty="0">
                          <a:solidFill>
                            <a:srgbClr val="000000"/>
                          </a:solidFill>
                          <a:effectLst/>
                          <a:latin typeface="宋体" panose="02010600030101010101" pitchFamily="2" charset="-122"/>
                          <a:ea typeface="宋体" panose="02010600030101010101" pitchFamily="2" charset="-122"/>
                        </a:rPr>
                        <a:t>下</a:t>
                      </a:r>
                      <a:r>
                        <a:rPr lang="zh-CN" altLang="en-US" sz="1100" baseline="0" dirty="0">
                          <a:solidFill>
                            <a:srgbClr val="FF0000"/>
                          </a:solidFill>
                          <a:effectLst/>
                          <a:latin typeface="宋体" panose="02010600030101010101" pitchFamily="2" charset="-122"/>
                          <a:ea typeface="宋体" panose="02010600030101010101" pitchFamily="2" charset="-122"/>
                        </a:rPr>
                        <a:t>代替</a:t>
                      </a:r>
                      <a:r>
                        <a:rPr lang="en-US" altLang="zh-CN" sz="1100" baseline="0" dirty="0">
                          <a:solidFill>
                            <a:srgbClr val="FF0000"/>
                          </a:solidFill>
                          <a:effectLst/>
                          <a:latin typeface="宋体" panose="02010600030101010101" pitchFamily="2" charset="-122"/>
                          <a:ea typeface="宋体" panose="02010600030101010101" pitchFamily="2" charset="-122"/>
                        </a:rPr>
                        <a:t>CPSR</a:t>
                      </a:r>
                      <a:endParaRPr lang="zh-CN" altLang="en-US" sz="1100" baseline="0" dirty="0">
                        <a:solidFill>
                          <a:srgbClr val="FF0000"/>
                        </a:solidFill>
                        <a:effectLst/>
                        <a:latin typeface="宋体" panose="02010600030101010101" pitchFamily="2" charset="-122"/>
                        <a:ea typeface="宋体" panose="02010600030101010101" pitchFamily="2" charset="-122"/>
                      </a:endParaRPr>
                    </a:p>
                  </a:txBody>
                  <a:tcPr marL="5950" marR="5950" marT="3400" marB="34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38468510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30212" y="404664"/>
            <a:ext cx="8046244" cy="485982"/>
          </a:xfrm>
        </p:spPr>
        <p:txBody>
          <a:bodyPr>
            <a:normAutofit fontScale="90000"/>
          </a:bodyPr>
          <a:lstStyle/>
          <a:p>
            <a:pPr eaLnBrk="1" hangingPunct="1"/>
            <a:r>
              <a:rPr lang="en-US" altLang="zh-CN" b="1" dirty="0">
                <a:solidFill>
                  <a:srgbClr val="0000FF"/>
                </a:solidFill>
                <a:latin typeface="+mj-lt"/>
                <a:ea typeface="+mj-ea"/>
              </a:rPr>
              <a:t>N.4.2 ARMv8</a:t>
            </a:r>
            <a:r>
              <a:rPr lang="zh-CN" altLang="en-US" b="1" dirty="0">
                <a:solidFill>
                  <a:srgbClr val="0000FF"/>
                </a:solidFill>
                <a:latin typeface="+mj-lt"/>
                <a:ea typeface="+mj-ea"/>
              </a:rPr>
              <a:t>寄存器</a:t>
            </a:r>
          </a:p>
        </p:txBody>
      </p:sp>
      <p:sp>
        <p:nvSpPr>
          <p:cNvPr id="4" name="文本占位符 3"/>
          <p:cNvSpPr>
            <a:spLocks noGrp="1"/>
          </p:cNvSpPr>
          <p:nvPr>
            <p:ph type="body" sz="quarter" idx="10"/>
          </p:nvPr>
        </p:nvSpPr>
        <p:spPr>
          <a:xfrm>
            <a:off x="548877" y="1124744"/>
            <a:ext cx="8046245" cy="3659854"/>
          </a:xfrm>
        </p:spPr>
        <p:txBody>
          <a:bodyPr/>
          <a:lstStyle/>
          <a:p>
            <a:pPr defTabSz="601266" fontAlgn="base">
              <a:lnSpc>
                <a:spcPts val="2250"/>
              </a:lnSpc>
              <a:spcBef>
                <a:spcPts val="0"/>
              </a:spcBef>
              <a:buSzPct val="100000"/>
              <a:buFont typeface="Wingdings" panose="05000000000000000000" pitchFamily="2" charset="2"/>
              <a:buChar char="Ø"/>
            </a:pPr>
            <a:r>
              <a:rPr lang="en-US" altLang="zh-CN" sz="2400" b="1" dirty="0">
                <a:latin typeface="微软雅黑" panose="020B0503020204020204" pitchFamily="34" charset="-122"/>
                <a:ea typeface="微软雅黑" panose="020B0503020204020204" pitchFamily="34" charset="-122"/>
              </a:rPr>
              <a:t>AArch32</a:t>
            </a:r>
            <a:r>
              <a:rPr lang="zh-CN" altLang="en-US" sz="2400" b="1" dirty="0">
                <a:latin typeface="微软雅黑" panose="020B0503020204020204" pitchFamily="34" charset="-122"/>
                <a:ea typeface="微软雅黑" panose="020B0503020204020204" pitchFamily="34" charset="-122"/>
              </a:rPr>
              <a:t>重要寄存器</a:t>
            </a:r>
            <a:endParaRPr lang="zh-CN" altLang="en-US" sz="1400" b="1" dirty="0">
              <a:solidFill>
                <a:srgbClr val="000000"/>
              </a:solidFill>
              <a:latin typeface="微软雅黑" panose="020B0503020204020204" pitchFamily="34" charset="-122"/>
              <a:ea typeface="微软雅黑" panose="020B0503020204020204" pitchFamily="34" charset="-122"/>
              <a:cs typeface="+mn-cs"/>
            </a:endParaRPr>
          </a:p>
        </p:txBody>
      </p:sp>
      <p:graphicFrame>
        <p:nvGraphicFramePr>
          <p:cNvPr id="5" name="表格 4"/>
          <p:cNvGraphicFramePr>
            <a:graphicFrameLocks noGrp="1"/>
          </p:cNvGraphicFramePr>
          <p:nvPr>
            <p:extLst>
              <p:ext uri="{D42A27DB-BD31-4B8C-83A1-F6EECF244321}">
                <p14:modId xmlns:p14="http://schemas.microsoft.com/office/powerpoint/2010/main" val="848892281"/>
              </p:ext>
            </p:extLst>
          </p:nvPr>
        </p:nvGraphicFramePr>
        <p:xfrm>
          <a:off x="630211" y="1556793"/>
          <a:ext cx="8046245" cy="4320481"/>
        </p:xfrm>
        <a:graphic>
          <a:graphicData uri="http://schemas.openxmlformats.org/drawingml/2006/table">
            <a:tbl>
              <a:tblPr/>
              <a:tblGrid>
                <a:gridCol w="865934">
                  <a:extLst>
                    <a:ext uri="{9D8B030D-6E8A-4147-A177-3AD203B41FA5}">
                      <a16:colId xmlns:a16="http://schemas.microsoft.com/office/drawing/2014/main" val="20000"/>
                    </a:ext>
                  </a:extLst>
                </a:gridCol>
                <a:gridCol w="390078">
                  <a:extLst>
                    <a:ext uri="{9D8B030D-6E8A-4147-A177-3AD203B41FA5}">
                      <a16:colId xmlns:a16="http://schemas.microsoft.com/office/drawing/2014/main" val="20001"/>
                    </a:ext>
                  </a:extLst>
                </a:gridCol>
                <a:gridCol w="6790233">
                  <a:extLst>
                    <a:ext uri="{9D8B030D-6E8A-4147-A177-3AD203B41FA5}">
                      <a16:colId xmlns:a16="http://schemas.microsoft.com/office/drawing/2014/main" val="20002"/>
                    </a:ext>
                  </a:extLst>
                </a:gridCol>
              </a:tblGrid>
              <a:tr h="244361">
                <a:tc>
                  <a:txBody>
                    <a:bodyPr/>
                    <a:lstStyle/>
                    <a:p>
                      <a:pPr algn="ctr"/>
                      <a:r>
                        <a:rPr lang="zh-CN" altLang="en-US" sz="1200" baseline="0" dirty="0">
                          <a:solidFill>
                            <a:schemeClr val="bg1"/>
                          </a:solidFill>
                          <a:effectLst/>
                          <a:latin typeface="宋体" panose="02010600030101010101" pitchFamily="2" charset="-122"/>
                          <a:ea typeface="宋体" panose="02010600030101010101" pitchFamily="2" charset="-122"/>
                        </a:rPr>
                        <a:t>寄存器类型</a:t>
                      </a:r>
                    </a:p>
                  </a:txBody>
                  <a:tcPr marL="3672" marR="3672" marT="2099" marB="2099"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00B0F0"/>
                    </a:solidFill>
                  </a:tcPr>
                </a:tc>
                <a:tc>
                  <a:txBody>
                    <a:bodyPr/>
                    <a:lstStyle/>
                    <a:p>
                      <a:pPr algn="ctr"/>
                      <a:r>
                        <a:rPr lang="en-US" sz="1200" baseline="0" dirty="0">
                          <a:solidFill>
                            <a:schemeClr val="bg1"/>
                          </a:solidFill>
                          <a:effectLst/>
                          <a:latin typeface="宋体" panose="02010600030101010101" pitchFamily="2" charset="-122"/>
                          <a:ea typeface="宋体" panose="02010600030101010101" pitchFamily="2" charset="-122"/>
                        </a:rPr>
                        <a:t>Bit</a:t>
                      </a:r>
                    </a:p>
                  </a:txBody>
                  <a:tcPr marL="3672" marR="3672" marT="2099" marB="2099"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00B0F0"/>
                    </a:solidFill>
                  </a:tcPr>
                </a:tc>
                <a:tc>
                  <a:txBody>
                    <a:bodyPr/>
                    <a:lstStyle/>
                    <a:p>
                      <a:pPr algn="ctr"/>
                      <a:r>
                        <a:rPr lang="zh-CN" altLang="en-US" sz="1200" baseline="0" dirty="0">
                          <a:solidFill>
                            <a:schemeClr val="bg1"/>
                          </a:solidFill>
                          <a:effectLst/>
                          <a:latin typeface="宋体" panose="02010600030101010101" pitchFamily="2" charset="-122"/>
                          <a:ea typeface="宋体" panose="02010600030101010101" pitchFamily="2" charset="-122"/>
                        </a:rPr>
                        <a:t>描述</a:t>
                      </a:r>
                    </a:p>
                  </a:txBody>
                  <a:tcPr marL="3672" marR="3672" marT="2099" marB="2099"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233375">
                <a:tc>
                  <a:txBody>
                    <a:bodyPr/>
                    <a:lstStyle/>
                    <a:p>
                      <a:pPr>
                        <a:lnSpc>
                          <a:spcPts val="1700"/>
                        </a:lnSpc>
                      </a:pPr>
                      <a:r>
                        <a:rPr lang="en-US" sz="1400" b="1" baseline="0" dirty="0">
                          <a:solidFill>
                            <a:schemeClr val="accent6"/>
                          </a:solidFill>
                          <a:effectLst/>
                          <a:latin typeface="宋体" panose="02010600030101010101" pitchFamily="2" charset="-122"/>
                          <a:ea typeface="宋体" panose="02010600030101010101" pitchFamily="2" charset="-122"/>
                        </a:rPr>
                        <a:t>R0-R15</a:t>
                      </a:r>
                    </a:p>
                  </a:txBody>
                  <a:tcPr marL="3672" marR="3672" marT="2099" marB="2099"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nSpc>
                          <a:spcPts val="1700"/>
                        </a:lnSpc>
                      </a:pPr>
                      <a:r>
                        <a:rPr lang="en-US" sz="1000" baseline="0" dirty="0">
                          <a:solidFill>
                            <a:srgbClr val="000000"/>
                          </a:solidFill>
                          <a:effectLst/>
                          <a:latin typeface="宋体" panose="02010600030101010101" pitchFamily="2" charset="-122"/>
                          <a:ea typeface="宋体" panose="02010600030101010101" pitchFamily="2" charset="-122"/>
                        </a:rPr>
                        <a:t>32bit</a:t>
                      </a:r>
                    </a:p>
                  </a:txBody>
                  <a:tcPr marL="3672" marR="3672" marT="2099" marB="2099"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nSpc>
                          <a:spcPts val="1700"/>
                        </a:lnSpc>
                      </a:pPr>
                      <a:r>
                        <a:rPr lang="zh-CN" altLang="en-US" sz="1000" baseline="0" dirty="0">
                          <a:solidFill>
                            <a:srgbClr val="000000"/>
                          </a:solidFill>
                          <a:effectLst/>
                          <a:latin typeface="宋体" panose="02010600030101010101" pitchFamily="2" charset="-122"/>
                          <a:ea typeface="宋体" panose="02010600030101010101" pitchFamily="2" charset="-122"/>
                        </a:rPr>
                        <a:t>通用寄存器，但是</a:t>
                      </a:r>
                      <a:r>
                        <a:rPr lang="en-US" altLang="zh-CN" sz="1000" baseline="0" dirty="0">
                          <a:solidFill>
                            <a:srgbClr val="000000"/>
                          </a:solidFill>
                          <a:effectLst/>
                          <a:latin typeface="宋体" panose="02010600030101010101" pitchFamily="2" charset="-122"/>
                          <a:ea typeface="宋体" panose="02010600030101010101" pitchFamily="2" charset="-122"/>
                        </a:rPr>
                        <a:t>ARM</a:t>
                      </a:r>
                      <a:r>
                        <a:rPr lang="zh-CN" altLang="en-US" sz="1000" baseline="0" dirty="0">
                          <a:solidFill>
                            <a:srgbClr val="000000"/>
                          </a:solidFill>
                          <a:effectLst/>
                          <a:latin typeface="宋体" panose="02010600030101010101" pitchFamily="2" charset="-122"/>
                          <a:ea typeface="宋体" panose="02010600030101010101" pitchFamily="2" charset="-122"/>
                        </a:rPr>
                        <a:t>不建议使用有特殊功能的</a:t>
                      </a:r>
                      <a:r>
                        <a:rPr lang="en-US" altLang="zh-CN" sz="1000" baseline="0" dirty="0">
                          <a:solidFill>
                            <a:srgbClr val="000000"/>
                          </a:solidFill>
                          <a:effectLst/>
                          <a:latin typeface="宋体" panose="02010600030101010101" pitchFamily="2" charset="-122"/>
                          <a:ea typeface="宋体" panose="02010600030101010101" pitchFamily="2" charset="-122"/>
                        </a:rPr>
                        <a:t>R13</a:t>
                      </a:r>
                      <a:r>
                        <a:rPr lang="zh-CN" altLang="en-US" sz="1000" baseline="0" dirty="0">
                          <a:solidFill>
                            <a:srgbClr val="000000"/>
                          </a:solidFill>
                          <a:effectLst/>
                          <a:latin typeface="宋体" panose="02010600030101010101" pitchFamily="2" charset="-122"/>
                          <a:ea typeface="宋体" panose="02010600030101010101" pitchFamily="2" charset="-122"/>
                        </a:rPr>
                        <a:t>，</a:t>
                      </a:r>
                      <a:r>
                        <a:rPr lang="en-US" altLang="zh-CN" sz="1000" baseline="0" dirty="0">
                          <a:solidFill>
                            <a:srgbClr val="000000"/>
                          </a:solidFill>
                          <a:effectLst/>
                          <a:latin typeface="宋体" panose="02010600030101010101" pitchFamily="2" charset="-122"/>
                          <a:ea typeface="宋体" panose="02010600030101010101" pitchFamily="2" charset="-122"/>
                        </a:rPr>
                        <a:t>R14</a:t>
                      </a:r>
                      <a:r>
                        <a:rPr lang="zh-CN" altLang="en-US" sz="1000" baseline="0" dirty="0">
                          <a:solidFill>
                            <a:srgbClr val="000000"/>
                          </a:solidFill>
                          <a:effectLst/>
                          <a:latin typeface="宋体" panose="02010600030101010101" pitchFamily="2" charset="-122"/>
                          <a:ea typeface="宋体" panose="02010600030101010101" pitchFamily="2" charset="-122"/>
                        </a:rPr>
                        <a:t>，</a:t>
                      </a:r>
                      <a:r>
                        <a:rPr lang="en-US" altLang="zh-CN" sz="1000" baseline="0" dirty="0">
                          <a:solidFill>
                            <a:srgbClr val="000000"/>
                          </a:solidFill>
                          <a:effectLst/>
                          <a:latin typeface="宋体" panose="02010600030101010101" pitchFamily="2" charset="-122"/>
                          <a:ea typeface="宋体" panose="02010600030101010101" pitchFamily="2" charset="-122"/>
                        </a:rPr>
                        <a:t>R15</a:t>
                      </a:r>
                      <a:r>
                        <a:rPr lang="zh-CN" altLang="en-US" sz="1000" baseline="0" dirty="0">
                          <a:solidFill>
                            <a:srgbClr val="000000"/>
                          </a:solidFill>
                          <a:effectLst/>
                          <a:latin typeface="宋体" panose="02010600030101010101" pitchFamily="2" charset="-122"/>
                          <a:ea typeface="宋体" panose="02010600030101010101" pitchFamily="2" charset="-122"/>
                        </a:rPr>
                        <a:t>当做通用寄存器使用。</a:t>
                      </a:r>
                    </a:p>
                  </a:txBody>
                  <a:tcPr marL="3672" marR="3672" marT="2099" marB="2099"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69574">
                <a:tc>
                  <a:txBody>
                    <a:bodyPr/>
                    <a:lstStyle/>
                    <a:p>
                      <a:pPr>
                        <a:lnSpc>
                          <a:spcPts val="1700"/>
                        </a:lnSpc>
                      </a:pPr>
                      <a:r>
                        <a:rPr lang="en-US" sz="1400" b="1" baseline="0" dirty="0">
                          <a:solidFill>
                            <a:schemeClr val="accent6"/>
                          </a:solidFill>
                          <a:effectLst/>
                          <a:latin typeface="宋体" panose="02010600030101010101" pitchFamily="2" charset="-122"/>
                          <a:ea typeface="宋体" panose="02010600030101010101" pitchFamily="2" charset="-122"/>
                        </a:rPr>
                        <a:t>SP_x</a:t>
                      </a:r>
                    </a:p>
                  </a:txBody>
                  <a:tcPr marL="3672" marR="3672" marT="2099" marB="2099"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nSpc>
                          <a:spcPts val="1700"/>
                        </a:lnSpc>
                      </a:pPr>
                      <a:r>
                        <a:rPr lang="en-US" sz="1000" baseline="0" dirty="0">
                          <a:solidFill>
                            <a:srgbClr val="000000"/>
                          </a:solidFill>
                          <a:effectLst/>
                          <a:latin typeface="宋体" panose="02010600030101010101" pitchFamily="2" charset="-122"/>
                          <a:ea typeface="宋体" panose="02010600030101010101" pitchFamily="2" charset="-122"/>
                        </a:rPr>
                        <a:t>32bit</a:t>
                      </a:r>
                    </a:p>
                  </a:txBody>
                  <a:tcPr marL="3672" marR="3672" marT="2099" marB="2099"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nSpc>
                          <a:spcPts val="1700"/>
                        </a:lnSpc>
                      </a:pPr>
                      <a:r>
                        <a:rPr lang="zh-CN" altLang="en-US" sz="1000" baseline="0" dirty="0">
                          <a:solidFill>
                            <a:srgbClr val="000000"/>
                          </a:solidFill>
                          <a:effectLst/>
                          <a:latin typeface="宋体" panose="02010600030101010101" pitchFamily="2" charset="-122"/>
                          <a:ea typeface="宋体" panose="02010600030101010101" pitchFamily="2" charset="-122"/>
                        </a:rPr>
                        <a:t>通常</a:t>
                      </a:r>
                      <a:r>
                        <a:rPr lang="zh-CN" altLang="en-US" sz="1000" b="0" baseline="0" dirty="0">
                          <a:solidFill>
                            <a:srgbClr val="000000"/>
                          </a:solidFill>
                          <a:effectLst/>
                          <a:latin typeface="宋体" panose="02010600030101010101" pitchFamily="2" charset="-122"/>
                          <a:ea typeface="宋体" panose="02010600030101010101" pitchFamily="2" charset="-122"/>
                        </a:rPr>
                        <a:t>称</a:t>
                      </a:r>
                      <a:r>
                        <a:rPr lang="en-US" sz="1000" b="1" baseline="0" dirty="0">
                          <a:solidFill>
                            <a:schemeClr val="accent6"/>
                          </a:solidFill>
                          <a:effectLst/>
                          <a:latin typeface="宋体" panose="02010600030101010101" pitchFamily="2" charset="-122"/>
                          <a:ea typeface="宋体" panose="02010600030101010101" pitchFamily="2" charset="-122"/>
                        </a:rPr>
                        <a:t>R13</a:t>
                      </a:r>
                      <a:r>
                        <a:rPr lang="zh-CN" altLang="en-US" sz="1000" b="1" baseline="0" dirty="0">
                          <a:solidFill>
                            <a:schemeClr val="accent6"/>
                          </a:solidFill>
                          <a:effectLst/>
                          <a:latin typeface="宋体" panose="02010600030101010101" pitchFamily="2" charset="-122"/>
                          <a:ea typeface="宋体" panose="02010600030101010101" pitchFamily="2" charset="-122"/>
                        </a:rPr>
                        <a:t>为堆栈指针</a:t>
                      </a:r>
                      <a:r>
                        <a:rPr lang="zh-CN" altLang="en-US" sz="1000" baseline="0" dirty="0">
                          <a:solidFill>
                            <a:srgbClr val="000000"/>
                          </a:solidFill>
                          <a:effectLst/>
                          <a:latin typeface="宋体" panose="02010600030101010101" pitchFamily="2" charset="-122"/>
                          <a:ea typeface="宋体" panose="02010600030101010101" pitchFamily="2" charset="-122"/>
                        </a:rPr>
                        <a:t>，除了</a:t>
                      </a:r>
                      <a:r>
                        <a:rPr lang="en-US" sz="1000" baseline="0" dirty="0">
                          <a:solidFill>
                            <a:srgbClr val="000000"/>
                          </a:solidFill>
                          <a:effectLst/>
                          <a:latin typeface="宋体" panose="02010600030101010101" pitchFamily="2" charset="-122"/>
                          <a:ea typeface="宋体" panose="02010600030101010101" pitchFamily="2" charset="-122"/>
                        </a:rPr>
                        <a:t>User</a:t>
                      </a:r>
                      <a:r>
                        <a:rPr lang="zh-CN" altLang="en-US" sz="1000" baseline="0" dirty="0">
                          <a:solidFill>
                            <a:srgbClr val="000000"/>
                          </a:solidFill>
                          <a:effectLst/>
                          <a:latin typeface="宋体" panose="02010600030101010101" pitchFamily="2" charset="-122"/>
                          <a:ea typeface="宋体" panose="02010600030101010101" pitchFamily="2" charset="-122"/>
                        </a:rPr>
                        <a:t>和</a:t>
                      </a:r>
                      <a:r>
                        <a:rPr lang="en-US" sz="1000" baseline="0" dirty="0">
                          <a:solidFill>
                            <a:srgbClr val="000000"/>
                          </a:solidFill>
                          <a:effectLst/>
                          <a:latin typeface="宋体" panose="02010600030101010101" pitchFamily="2" charset="-122"/>
                          <a:ea typeface="宋体" panose="02010600030101010101" pitchFamily="2" charset="-122"/>
                        </a:rPr>
                        <a:t>Sys</a:t>
                      </a:r>
                      <a:r>
                        <a:rPr lang="zh-CN" altLang="en-US" sz="1000" baseline="0" dirty="0">
                          <a:solidFill>
                            <a:srgbClr val="000000"/>
                          </a:solidFill>
                          <a:effectLst/>
                          <a:latin typeface="宋体" panose="02010600030101010101" pitchFamily="2" charset="-122"/>
                          <a:ea typeface="宋体" panose="02010600030101010101" pitchFamily="2" charset="-122"/>
                        </a:rPr>
                        <a:t>模式外，其他各种模式下都有对应的</a:t>
                      </a:r>
                      <a:r>
                        <a:rPr lang="en-US" sz="1000" baseline="0" dirty="0">
                          <a:solidFill>
                            <a:srgbClr val="000000"/>
                          </a:solidFill>
                          <a:effectLst/>
                          <a:latin typeface="宋体" panose="02010600030101010101" pitchFamily="2" charset="-122"/>
                          <a:ea typeface="宋体" panose="02010600030101010101" pitchFamily="2" charset="-122"/>
                        </a:rPr>
                        <a:t>SP_x</a:t>
                      </a:r>
                      <a:r>
                        <a:rPr lang="zh-CN" altLang="en-US" sz="1000" baseline="0" dirty="0">
                          <a:solidFill>
                            <a:srgbClr val="000000"/>
                          </a:solidFill>
                          <a:effectLst/>
                          <a:latin typeface="宋体" panose="02010600030101010101" pitchFamily="2" charset="-122"/>
                          <a:ea typeface="宋体" panose="02010600030101010101" pitchFamily="2" charset="-122"/>
                        </a:rPr>
                        <a:t>寄存器：</a:t>
                      </a:r>
                      <a:r>
                        <a:rPr lang="en-US" sz="1000" baseline="0" dirty="0">
                          <a:solidFill>
                            <a:srgbClr val="000000"/>
                          </a:solidFill>
                          <a:effectLst/>
                          <a:latin typeface="宋体" panose="02010600030101010101" pitchFamily="2" charset="-122"/>
                          <a:ea typeface="宋体" panose="02010600030101010101" pitchFamily="2" charset="-122"/>
                        </a:rPr>
                        <a:t>x ={ und/svc/abt/irq/fiq/hyp/mon}</a:t>
                      </a:r>
                    </a:p>
                  </a:txBody>
                  <a:tcPr marL="3672" marR="3672" marT="2099" marB="2099"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720877">
                <a:tc>
                  <a:txBody>
                    <a:bodyPr/>
                    <a:lstStyle/>
                    <a:p>
                      <a:pPr>
                        <a:lnSpc>
                          <a:spcPts val="1700"/>
                        </a:lnSpc>
                      </a:pPr>
                      <a:r>
                        <a:rPr lang="en-US" sz="1400" baseline="0" dirty="0">
                          <a:solidFill>
                            <a:srgbClr val="000000"/>
                          </a:solidFill>
                          <a:effectLst/>
                          <a:latin typeface="宋体" panose="02010600030101010101" pitchFamily="2" charset="-122"/>
                          <a:ea typeface="宋体" panose="02010600030101010101" pitchFamily="2" charset="-122"/>
                        </a:rPr>
                        <a:t>LR_x</a:t>
                      </a:r>
                    </a:p>
                  </a:txBody>
                  <a:tcPr marL="3672" marR="3672" marT="2099" marB="2099"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nSpc>
                          <a:spcPts val="1700"/>
                        </a:lnSpc>
                      </a:pPr>
                      <a:r>
                        <a:rPr lang="en-US" sz="1000" baseline="0" dirty="0">
                          <a:solidFill>
                            <a:srgbClr val="000000"/>
                          </a:solidFill>
                          <a:effectLst/>
                          <a:latin typeface="宋体" panose="02010600030101010101" pitchFamily="2" charset="-122"/>
                          <a:ea typeface="宋体" panose="02010600030101010101" pitchFamily="2" charset="-122"/>
                        </a:rPr>
                        <a:t>32bit</a:t>
                      </a:r>
                    </a:p>
                  </a:txBody>
                  <a:tcPr marL="3672" marR="3672" marT="2099" marB="2099"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nSpc>
                          <a:spcPts val="1700"/>
                        </a:lnSpc>
                      </a:pPr>
                      <a:r>
                        <a:rPr lang="zh-CN" altLang="en-US" sz="1000" baseline="0" dirty="0">
                          <a:solidFill>
                            <a:srgbClr val="000000"/>
                          </a:solidFill>
                          <a:effectLst/>
                          <a:latin typeface="宋体" panose="02010600030101010101" pitchFamily="2" charset="-122"/>
                          <a:ea typeface="宋体" panose="02010600030101010101" pitchFamily="2" charset="-122"/>
                        </a:rPr>
                        <a:t>称</a:t>
                      </a:r>
                      <a:r>
                        <a:rPr lang="en-US" sz="1000" b="1" baseline="0" dirty="0">
                          <a:solidFill>
                            <a:schemeClr val="accent6"/>
                          </a:solidFill>
                          <a:effectLst/>
                          <a:latin typeface="宋体" panose="02010600030101010101" pitchFamily="2" charset="-122"/>
                          <a:ea typeface="宋体" panose="02010600030101010101" pitchFamily="2" charset="-122"/>
                        </a:rPr>
                        <a:t>R14</a:t>
                      </a:r>
                      <a:r>
                        <a:rPr lang="zh-CN" altLang="en-US" sz="1000" b="1" baseline="0" dirty="0">
                          <a:solidFill>
                            <a:schemeClr val="accent6"/>
                          </a:solidFill>
                          <a:effectLst/>
                          <a:latin typeface="宋体" panose="02010600030101010101" pitchFamily="2" charset="-122"/>
                          <a:ea typeface="宋体" panose="02010600030101010101" pitchFamily="2" charset="-122"/>
                        </a:rPr>
                        <a:t>为链接寄存器</a:t>
                      </a:r>
                      <a:r>
                        <a:rPr lang="zh-CN" altLang="en-US" sz="1000" baseline="0" dirty="0">
                          <a:solidFill>
                            <a:srgbClr val="000000"/>
                          </a:solidFill>
                          <a:effectLst/>
                          <a:latin typeface="宋体" panose="02010600030101010101" pitchFamily="2" charset="-122"/>
                          <a:ea typeface="宋体" panose="02010600030101010101" pitchFamily="2" charset="-122"/>
                        </a:rPr>
                        <a:t>，除了</a:t>
                      </a:r>
                      <a:r>
                        <a:rPr lang="en-US" sz="1000" baseline="0" dirty="0">
                          <a:solidFill>
                            <a:srgbClr val="000000"/>
                          </a:solidFill>
                          <a:effectLst/>
                          <a:latin typeface="宋体" panose="02010600030101010101" pitchFamily="2" charset="-122"/>
                          <a:ea typeface="宋体" panose="02010600030101010101" pitchFamily="2" charset="-122"/>
                        </a:rPr>
                        <a:t>User</a:t>
                      </a:r>
                      <a:r>
                        <a:rPr lang="zh-CN" altLang="en-US" sz="1000" baseline="0" dirty="0">
                          <a:solidFill>
                            <a:srgbClr val="000000"/>
                          </a:solidFill>
                          <a:effectLst/>
                          <a:latin typeface="宋体" panose="02010600030101010101" pitchFamily="2" charset="-122"/>
                          <a:ea typeface="宋体" panose="02010600030101010101" pitchFamily="2" charset="-122"/>
                        </a:rPr>
                        <a:t>和</a:t>
                      </a:r>
                      <a:r>
                        <a:rPr lang="en-US" sz="1000" baseline="0" dirty="0">
                          <a:solidFill>
                            <a:srgbClr val="000000"/>
                          </a:solidFill>
                          <a:effectLst/>
                          <a:latin typeface="宋体" panose="02010600030101010101" pitchFamily="2" charset="-122"/>
                          <a:ea typeface="宋体" panose="02010600030101010101" pitchFamily="2" charset="-122"/>
                        </a:rPr>
                        <a:t>Sys</a:t>
                      </a:r>
                      <a:r>
                        <a:rPr lang="zh-CN" altLang="en-US" sz="1000" baseline="0" dirty="0">
                          <a:solidFill>
                            <a:srgbClr val="000000"/>
                          </a:solidFill>
                          <a:effectLst/>
                          <a:latin typeface="宋体" panose="02010600030101010101" pitchFamily="2" charset="-122"/>
                          <a:ea typeface="宋体" panose="02010600030101010101" pitchFamily="2" charset="-122"/>
                        </a:rPr>
                        <a:t>模式外，其他各种模式下都有对应的</a:t>
                      </a:r>
                      <a:r>
                        <a:rPr lang="en-US" altLang="zh-CN" sz="1000" baseline="0" dirty="0" err="1">
                          <a:solidFill>
                            <a:srgbClr val="000000"/>
                          </a:solidFill>
                          <a:effectLst/>
                          <a:latin typeface="宋体" panose="02010600030101010101" pitchFamily="2" charset="-122"/>
                          <a:ea typeface="宋体" panose="02010600030101010101" pitchFamily="2" charset="-122"/>
                        </a:rPr>
                        <a:t>L</a:t>
                      </a:r>
                      <a:r>
                        <a:rPr lang="en-US" sz="1000" baseline="0" dirty="0" err="1">
                          <a:solidFill>
                            <a:srgbClr val="000000"/>
                          </a:solidFill>
                          <a:effectLst/>
                          <a:latin typeface="宋体" panose="02010600030101010101" pitchFamily="2" charset="-122"/>
                          <a:ea typeface="宋体" panose="02010600030101010101" pitchFamily="2" charset="-122"/>
                        </a:rPr>
                        <a:t>P_x</a:t>
                      </a:r>
                      <a:r>
                        <a:rPr lang="zh-CN" altLang="en-US" sz="1000" baseline="0" dirty="0">
                          <a:solidFill>
                            <a:srgbClr val="000000"/>
                          </a:solidFill>
                          <a:effectLst/>
                          <a:latin typeface="宋体" panose="02010600030101010101" pitchFamily="2" charset="-122"/>
                          <a:ea typeface="宋体" panose="02010600030101010101" pitchFamily="2" charset="-122"/>
                        </a:rPr>
                        <a:t>寄存器：</a:t>
                      </a:r>
                      <a:r>
                        <a:rPr lang="en-US" sz="1000" baseline="0" dirty="0">
                          <a:solidFill>
                            <a:srgbClr val="000000"/>
                          </a:solidFill>
                          <a:effectLst/>
                          <a:latin typeface="宋体" panose="02010600030101010101" pitchFamily="2" charset="-122"/>
                          <a:ea typeface="宋体" panose="02010600030101010101" pitchFamily="2" charset="-122"/>
                        </a:rPr>
                        <a:t>x ={ und/svc/abt/svc/irq/fiq/mon},</a:t>
                      </a:r>
                      <a:r>
                        <a:rPr lang="zh-CN" altLang="en-US" sz="1000" baseline="0" dirty="0">
                          <a:solidFill>
                            <a:srgbClr val="000000"/>
                          </a:solidFill>
                          <a:effectLst/>
                          <a:latin typeface="宋体" panose="02010600030101010101" pitchFamily="2" charset="-122"/>
                          <a:ea typeface="宋体" panose="02010600030101010101" pitchFamily="2" charset="-122"/>
                        </a:rPr>
                        <a:t>用于</a:t>
                      </a:r>
                      <a:r>
                        <a:rPr lang="zh-CN" altLang="en-US" sz="1000" b="1" baseline="0" dirty="0">
                          <a:solidFill>
                            <a:schemeClr val="accent6"/>
                          </a:solidFill>
                          <a:effectLst/>
                          <a:latin typeface="宋体" panose="02010600030101010101" pitchFamily="2" charset="-122"/>
                          <a:ea typeface="宋体" panose="02010600030101010101" pitchFamily="2" charset="-122"/>
                        </a:rPr>
                        <a:t>保存程序返回链接信息地址</a:t>
                      </a:r>
                      <a:r>
                        <a:rPr lang="zh-CN" altLang="en-US" sz="1000" baseline="0" dirty="0">
                          <a:solidFill>
                            <a:srgbClr val="000000"/>
                          </a:solidFill>
                          <a:effectLst/>
                          <a:latin typeface="宋体" panose="02010600030101010101" pitchFamily="2" charset="-122"/>
                          <a:ea typeface="宋体" panose="02010600030101010101" pitchFamily="2" charset="-122"/>
                        </a:rPr>
                        <a:t>，</a:t>
                      </a:r>
                      <a:r>
                        <a:rPr lang="en-US" sz="1000" baseline="0" dirty="0">
                          <a:solidFill>
                            <a:srgbClr val="000000"/>
                          </a:solidFill>
                          <a:effectLst/>
                          <a:latin typeface="宋体" panose="02010600030101010101" pitchFamily="2" charset="-122"/>
                          <a:ea typeface="宋体" panose="02010600030101010101" pitchFamily="2" charset="-122"/>
                        </a:rPr>
                        <a:t>AArch32</a:t>
                      </a:r>
                      <a:r>
                        <a:rPr lang="zh-CN" altLang="en-US" sz="1000" baseline="0" dirty="0">
                          <a:solidFill>
                            <a:srgbClr val="000000"/>
                          </a:solidFill>
                          <a:effectLst/>
                          <a:latin typeface="宋体" panose="02010600030101010101" pitchFamily="2" charset="-122"/>
                          <a:ea typeface="宋体" panose="02010600030101010101" pitchFamily="2" charset="-122"/>
                        </a:rPr>
                        <a:t>环境下，也用于保存异常返回地址，也就说</a:t>
                      </a:r>
                      <a:r>
                        <a:rPr lang="en-US" sz="1000" baseline="0" dirty="0">
                          <a:solidFill>
                            <a:srgbClr val="000000"/>
                          </a:solidFill>
                          <a:effectLst/>
                          <a:latin typeface="宋体" panose="02010600030101010101" pitchFamily="2" charset="-122"/>
                          <a:ea typeface="宋体" panose="02010600030101010101" pitchFamily="2" charset="-122"/>
                        </a:rPr>
                        <a:t>LR</a:t>
                      </a:r>
                      <a:r>
                        <a:rPr lang="zh-CN" altLang="en-US" sz="1000" baseline="0" dirty="0">
                          <a:solidFill>
                            <a:srgbClr val="000000"/>
                          </a:solidFill>
                          <a:effectLst/>
                          <a:latin typeface="宋体" panose="02010600030101010101" pitchFamily="2" charset="-122"/>
                          <a:ea typeface="宋体" panose="02010600030101010101" pitchFamily="2" charset="-122"/>
                        </a:rPr>
                        <a:t>和</a:t>
                      </a:r>
                      <a:r>
                        <a:rPr lang="en-US" sz="1000" baseline="0" dirty="0">
                          <a:solidFill>
                            <a:srgbClr val="000000"/>
                          </a:solidFill>
                          <a:effectLst/>
                          <a:latin typeface="宋体" panose="02010600030101010101" pitchFamily="2" charset="-122"/>
                          <a:ea typeface="宋体" panose="02010600030101010101" pitchFamily="2" charset="-122"/>
                        </a:rPr>
                        <a:t>ELR</a:t>
                      </a:r>
                      <a:r>
                        <a:rPr lang="zh-CN" altLang="en-US" sz="1000" baseline="0" dirty="0">
                          <a:solidFill>
                            <a:srgbClr val="000000"/>
                          </a:solidFill>
                          <a:effectLst/>
                          <a:latin typeface="宋体" panose="02010600030101010101" pitchFamily="2" charset="-122"/>
                          <a:ea typeface="宋体" panose="02010600030101010101" pitchFamily="2" charset="-122"/>
                        </a:rPr>
                        <a:t>是公用一个，</a:t>
                      </a:r>
                      <a:r>
                        <a:rPr lang="en-US" sz="1000" baseline="0" dirty="0">
                          <a:solidFill>
                            <a:srgbClr val="000000"/>
                          </a:solidFill>
                          <a:effectLst/>
                          <a:latin typeface="宋体" panose="02010600030101010101" pitchFamily="2" charset="-122"/>
                          <a:ea typeface="宋体" panose="02010600030101010101" pitchFamily="2" charset="-122"/>
                        </a:rPr>
                        <a:t>AArch64</a:t>
                      </a:r>
                      <a:r>
                        <a:rPr lang="zh-CN" altLang="en-US" sz="1000" baseline="0" dirty="0">
                          <a:solidFill>
                            <a:srgbClr val="000000"/>
                          </a:solidFill>
                          <a:effectLst/>
                          <a:latin typeface="宋体" panose="02010600030101010101" pitchFamily="2" charset="-122"/>
                          <a:ea typeface="宋体" panose="02010600030101010101" pitchFamily="2" charset="-122"/>
                        </a:rPr>
                        <a:t>下是独立的。</a:t>
                      </a:r>
                    </a:p>
                  </a:txBody>
                  <a:tcPr marL="3672" marR="3672" marT="2099" marB="2099"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18272">
                <a:tc>
                  <a:txBody>
                    <a:bodyPr/>
                    <a:lstStyle/>
                    <a:p>
                      <a:pPr>
                        <a:lnSpc>
                          <a:spcPts val="1700"/>
                        </a:lnSpc>
                      </a:pPr>
                      <a:r>
                        <a:rPr lang="en-US" sz="1400" baseline="0" dirty="0">
                          <a:solidFill>
                            <a:srgbClr val="000000"/>
                          </a:solidFill>
                          <a:effectLst/>
                          <a:latin typeface="宋体" panose="02010600030101010101" pitchFamily="2" charset="-122"/>
                          <a:ea typeface="宋体" panose="02010600030101010101" pitchFamily="2" charset="-122"/>
                        </a:rPr>
                        <a:t>ELR_hyp</a:t>
                      </a:r>
                    </a:p>
                  </a:txBody>
                  <a:tcPr marL="3672" marR="3672" marT="2099" marB="2099"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nSpc>
                          <a:spcPts val="1700"/>
                        </a:lnSpc>
                      </a:pPr>
                      <a:r>
                        <a:rPr lang="en-US" sz="1000" baseline="0" dirty="0">
                          <a:solidFill>
                            <a:srgbClr val="000000"/>
                          </a:solidFill>
                          <a:effectLst/>
                          <a:latin typeface="宋体" panose="02010600030101010101" pitchFamily="2" charset="-122"/>
                          <a:ea typeface="宋体" panose="02010600030101010101" pitchFamily="2" charset="-122"/>
                        </a:rPr>
                        <a:t>32bit</a:t>
                      </a:r>
                    </a:p>
                  </a:txBody>
                  <a:tcPr marL="3672" marR="3672" marT="2099" marB="2099"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nSpc>
                          <a:spcPts val="1700"/>
                        </a:lnSpc>
                      </a:pPr>
                      <a:r>
                        <a:rPr lang="en-US" sz="1000" baseline="0" dirty="0">
                          <a:solidFill>
                            <a:srgbClr val="000000"/>
                          </a:solidFill>
                          <a:effectLst/>
                          <a:latin typeface="宋体" panose="02010600030101010101" pitchFamily="2" charset="-122"/>
                          <a:ea typeface="宋体" panose="02010600030101010101" pitchFamily="2" charset="-122"/>
                        </a:rPr>
                        <a:t>Hyp mode</a:t>
                      </a:r>
                      <a:r>
                        <a:rPr lang="zh-CN" altLang="en-US" sz="1000" baseline="0" dirty="0">
                          <a:solidFill>
                            <a:srgbClr val="000000"/>
                          </a:solidFill>
                          <a:effectLst/>
                          <a:latin typeface="宋体" panose="02010600030101010101" pitchFamily="2" charset="-122"/>
                          <a:ea typeface="宋体" panose="02010600030101010101" pitchFamily="2" charset="-122"/>
                        </a:rPr>
                        <a:t>下特有的异常链接寄存器，保存异常进入</a:t>
                      </a:r>
                      <a:r>
                        <a:rPr lang="en-US" sz="1000" baseline="0" dirty="0">
                          <a:solidFill>
                            <a:srgbClr val="000000"/>
                          </a:solidFill>
                          <a:effectLst/>
                          <a:latin typeface="宋体" panose="02010600030101010101" pitchFamily="2" charset="-122"/>
                          <a:ea typeface="宋体" panose="02010600030101010101" pitchFamily="2" charset="-122"/>
                        </a:rPr>
                        <a:t>Hyp mode</a:t>
                      </a:r>
                      <a:r>
                        <a:rPr lang="zh-CN" altLang="en-US" sz="1000" baseline="0" dirty="0">
                          <a:solidFill>
                            <a:srgbClr val="000000"/>
                          </a:solidFill>
                          <a:effectLst/>
                          <a:latin typeface="宋体" panose="02010600030101010101" pitchFamily="2" charset="-122"/>
                          <a:ea typeface="宋体" panose="02010600030101010101" pitchFamily="2" charset="-122"/>
                        </a:rPr>
                        <a:t>时的异常地址。</a:t>
                      </a:r>
                    </a:p>
                  </a:txBody>
                  <a:tcPr marL="3672" marR="3672" marT="2099" marB="2099"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18272">
                <a:tc>
                  <a:txBody>
                    <a:bodyPr/>
                    <a:lstStyle/>
                    <a:p>
                      <a:pPr>
                        <a:lnSpc>
                          <a:spcPts val="1700"/>
                        </a:lnSpc>
                      </a:pPr>
                      <a:r>
                        <a:rPr lang="en-US" sz="1400" b="1" baseline="0" dirty="0">
                          <a:solidFill>
                            <a:schemeClr val="accent6"/>
                          </a:solidFill>
                          <a:effectLst/>
                          <a:latin typeface="宋体" panose="02010600030101010101" pitchFamily="2" charset="-122"/>
                          <a:ea typeface="宋体" panose="02010600030101010101" pitchFamily="2" charset="-122"/>
                        </a:rPr>
                        <a:t>PC</a:t>
                      </a:r>
                    </a:p>
                  </a:txBody>
                  <a:tcPr marL="3672" marR="3672" marT="2099" marB="2099"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nSpc>
                          <a:spcPts val="1700"/>
                        </a:lnSpc>
                      </a:pPr>
                      <a:r>
                        <a:rPr lang="en-US" sz="1000" baseline="0" dirty="0">
                          <a:solidFill>
                            <a:srgbClr val="000000"/>
                          </a:solidFill>
                          <a:effectLst/>
                          <a:latin typeface="宋体" panose="02010600030101010101" pitchFamily="2" charset="-122"/>
                          <a:ea typeface="宋体" panose="02010600030101010101" pitchFamily="2" charset="-122"/>
                        </a:rPr>
                        <a:t>32bit</a:t>
                      </a:r>
                    </a:p>
                  </a:txBody>
                  <a:tcPr marL="3672" marR="3672" marT="2099" marB="2099"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nSpc>
                          <a:spcPts val="1700"/>
                        </a:lnSpc>
                      </a:pPr>
                      <a:r>
                        <a:rPr lang="zh-CN" altLang="en-US" sz="1000" baseline="0" dirty="0">
                          <a:solidFill>
                            <a:srgbClr val="000000"/>
                          </a:solidFill>
                          <a:effectLst/>
                          <a:latin typeface="宋体" panose="02010600030101010101" pitchFamily="2" charset="-122"/>
                          <a:ea typeface="宋体" panose="02010600030101010101" pitchFamily="2" charset="-122"/>
                        </a:rPr>
                        <a:t>通常称</a:t>
                      </a:r>
                      <a:r>
                        <a:rPr lang="en-US" altLang="zh-CN" sz="1000" b="1" baseline="0" dirty="0">
                          <a:solidFill>
                            <a:schemeClr val="accent6"/>
                          </a:solidFill>
                          <a:effectLst/>
                          <a:latin typeface="宋体" panose="02010600030101010101" pitchFamily="2" charset="-122"/>
                          <a:ea typeface="宋体" panose="02010600030101010101" pitchFamily="2" charset="-122"/>
                        </a:rPr>
                        <a:t>R15</a:t>
                      </a:r>
                      <a:r>
                        <a:rPr lang="zh-CN" altLang="en-US" sz="1000" b="1" baseline="0" dirty="0">
                          <a:solidFill>
                            <a:schemeClr val="accent6"/>
                          </a:solidFill>
                          <a:effectLst/>
                          <a:latin typeface="宋体" panose="02010600030101010101" pitchFamily="2" charset="-122"/>
                          <a:ea typeface="宋体" panose="02010600030101010101" pitchFamily="2" charset="-122"/>
                        </a:rPr>
                        <a:t>为程序计算器</a:t>
                      </a:r>
                      <a:r>
                        <a:rPr lang="en-US" altLang="zh-CN" sz="1000" b="1" baseline="0" dirty="0">
                          <a:solidFill>
                            <a:schemeClr val="accent6"/>
                          </a:solidFill>
                          <a:effectLst/>
                          <a:latin typeface="宋体" panose="02010600030101010101" pitchFamily="2" charset="-122"/>
                          <a:ea typeface="宋体" panose="02010600030101010101" pitchFamily="2" charset="-122"/>
                        </a:rPr>
                        <a:t>PC</a:t>
                      </a:r>
                      <a:r>
                        <a:rPr lang="zh-CN" altLang="en-US" sz="1000" b="1" baseline="0" dirty="0">
                          <a:solidFill>
                            <a:schemeClr val="accent6"/>
                          </a:solidFill>
                          <a:effectLst/>
                          <a:latin typeface="宋体" panose="02010600030101010101" pitchFamily="2" charset="-122"/>
                          <a:ea typeface="宋体" panose="02010600030101010101" pitchFamily="2" charset="-122"/>
                        </a:rPr>
                        <a:t>指针</a:t>
                      </a:r>
                      <a:r>
                        <a:rPr lang="zh-CN" altLang="en-US" sz="1000" baseline="0" dirty="0">
                          <a:solidFill>
                            <a:srgbClr val="000000"/>
                          </a:solidFill>
                          <a:effectLst/>
                          <a:latin typeface="宋体" panose="02010600030101010101" pitchFamily="2" charset="-122"/>
                          <a:ea typeface="宋体" panose="02010600030101010101" pitchFamily="2" charset="-122"/>
                        </a:rPr>
                        <a:t>，</a:t>
                      </a:r>
                      <a:r>
                        <a:rPr lang="en-US" altLang="zh-CN" sz="1000" baseline="0" dirty="0">
                          <a:solidFill>
                            <a:srgbClr val="000000"/>
                          </a:solidFill>
                          <a:effectLst/>
                          <a:latin typeface="宋体" panose="02010600030101010101" pitchFamily="2" charset="-122"/>
                          <a:ea typeface="宋体" panose="02010600030101010101" pitchFamily="2" charset="-122"/>
                        </a:rPr>
                        <a:t>AArch32 </a:t>
                      </a:r>
                      <a:r>
                        <a:rPr lang="zh-CN" altLang="en-US" sz="1000" baseline="0" dirty="0">
                          <a:solidFill>
                            <a:srgbClr val="000000"/>
                          </a:solidFill>
                          <a:effectLst/>
                          <a:latin typeface="宋体" panose="02010600030101010101" pitchFamily="2" charset="-122"/>
                          <a:ea typeface="宋体" panose="02010600030101010101" pitchFamily="2" charset="-122"/>
                        </a:rPr>
                        <a:t>中</a:t>
                      </a:r>
                      <a:r>
                        <a:rPr lang="en-US" altLang="zh-CN" sz="1000" baseline="0" dirty="0">
                          <a:solidFill>
                            <a:srgbClr val="000000"/>
                          </a:solidFill>
                          <a:effectLst/>
                          <a:latin typeface="宋体" panose="02010600030101010101" pitchFamily="2" charset="-122"/>
                          <a:ea typeface="宋体" panose="02010600030101010101" pitchFamily="2" charset="-122"/>
                        </a:rPr>
                        <a:t>PC</a:t>
                      </a:r>
                      <a:r>
                        <a:rPr lang="zh-CN" altLang="en-US" sz="1000" baseline="0" dirty="0">
                          <a:solidFill>
                            <a:srgbClr val="000000"/>
                          </a:solidFill>
                          <a:effectLst/>
                          <a:latin typeface="宋体" panose="02010600030101010101" pitchFamily="2" charset="-122"/>
                          <a:ea typeface="宋体" panose="02010600030101010101" pitchFamily="2" charset="-122"/>
                        </a:rPr>
                        <a:t>指向取指地址，是执行指令地址</a:t>
                      </a:r>
                      <a:r>
                        <a:rPr lang="en-US" altLang="zh-CN" sz="1000" baseline="0" dirty="0">
                          <a:solidFill>
                            <a:srgbClr val="000000"/>
                          </a:solidFill>
                          <a:effectLst/>
                          <a:latin typeface="宋体" panose="02010600030101010101" pitchFamily="2" charset="-122"/>
                          <a:ea typeface="宋体" panose="02010600030101010101" pitchFamily="2" charset="-122"/>
                        </a:rPr>
                        <a:t>+8</a:t>
                      </a:r>
                      <a:r>
                        <a:rPr lang="zh-CN" altLang="en-US" sz="1000" baseline="0" dirty="0">
                          <a:solidFill>
                            <a:srgbClr val="000000"/>
                          </a:solidFill>
                          <a:effectLst/>
                          <a:latin typeface="宋体" panose="02010600030101010101" pitchFamily="2" charset="-122"/>
                          <a:ea typeface="宋体" panose="02010600030101010101" pitchFamily="2" charset="-122"/>
                        </a:rPr>
                        <a:t>，</a:t>
                      </a:r>
                      <a:r>
                        <a:rPr lang="en-US" altLang="zh-CN" sz="1000" baseline="0" dirty="0">
                          <a:solidFill>
                            <a:srgbClr val="000000"/>
                          </a:solidFill>
                          <a:effectLst/>
                          <a:latin typeface="宋体" panose="02010600030101010101" pitchFamily="2" charset="-122"/>
                          <a:ea typeface="宋体" panose="02010600030101010101" pitchFamily="2" charset="-122"/>
                        </a:rPr>
                        <a:t>AArch64</a:t>
                      </a:r>
                      <a:r>
                        <a:rPr lang="zh-CN" altLang="en-US" sz="1000" baseline="0" dirty="0">
                          <a:solidFill>
                            <a:srgbClr val="000000"/>
                          </a:solidFill>
                          <a:effectLst/>
                          <a:latin typeface="宋体" panose="02010600030101010101" pitchFamily="2" charset="-122"/>
                          <a:ea typeface="宋体" panose="02010600030101010101" pitchFamily="2" charset="-122"/>
                        </a:rPr>
                        <a:t>中</a:t>
                      </a:r>
                      <a:r>
                        <a:rPr lang="en-US" altLang="zh-CN" sz="1000" baseline="0" dirty="0">
                          <a:solidFill>
                            <a:srgbClr val="000000"/>
                          </a:solidFill>
                          <a:effectLst/>
                          <a:latin typeface="宋体" panose="02010600030101010101" pitchFamily="2" charset="-122"/>
                          <a:ea typeface="宋体" panose="02010600030101010101" pitchFamily="2" charset="-122"/>
                        </a:rPr>
                        <a:t>PC</a:t>
                      </a:r>
                      <a:r>
                        <a:rPr lang="zh-CN" altLang="en-US" sz="1000" baseline="0" dirty="0">
                          <a:solidFill>
                            <a:srgbClr val="000000"/>
                          </a:solidFill>
                          <a:effectLst/>
                          <a:latin typeface="宋体" panose="02010600030101010101" pitchFamily="2" charset="-122"/>
                          <a:ea typeface="宋体" panose="02010600030101010101" pitchFamily="2" charset="-122"/>
                        </a:rPr>
                        <a:t>读取时指向当前指令地址。</a:t>
                      </a:r>
                    </a:p>
                  </a:txBody>
                  <a:tcPr marL="3672" marR="3672" marT="2099" marB="2099"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18272">
                <a:tc>
                  <a:txBody>
                    <a:bodyPr/>
                    <a:lstStyle/>
                    <a:p>
                      <a:pPr>
                        <a:lnSpc>
                          <a:spcPts val="1700"/>
                        </a:lnSpc>
                      </a:pPr>
                      <a:r>
                        <a:rPr lang="en-US" sz="1400" b="1" baseline="0" dirty="0">
                          <a:solidFill>
                            <a:srgbClr val="C00000"/>
                          </a:solidFill>
                          <a:effectLst/>
                          <a:latin typeface="宋体" panose="02010600030101010101" pitchFamily="2" charset="-122"/>
                          <a:ea typeface="宋体" panose="02010600030101010101" pitchFamily="2" charset="-122"/>
                        </a:rPr>
                        <a:t>CPSR</a:t>
                      </a:r>
                    </a:p>
                  </a:txBody>
                  <a:tcPr marL="3672" marR="3672" marT="2099" marB="2099"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nSpc>
                          <a:spcPts val="1700"/>
                        </a:lnSpc>
                      </a:pPr>
                      <a:r>
                        <a:rPr lang="en-US" sz="1000" baseline="0" dirty="0">
                          <a:solidFill>
                            <a:srgbClr val="000000"/>
                          </a:solidFill>
                          <a:effectLst/>
                          <a:latin typeface="宋体" panose="02010600030101010101" pitchFamily="2" charset="-122"/>
                          <a:ea typeface="宋体" panose="02010600030101010101" pitchFamily="2" charset="-122"/>
                        </a:rPr>
                        <a:t>32bit</a:t>
                      </a:r>
                    </a:p>
                  </a:txBody>
                  <a:tcPr marL="3672" marR="3672" marT="2099" marB="2099"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nSpc>
                          <a:spcPts val="1700"/>
                        </a:lnSpc>
                      </a:pPr>
                      <a:r>
                        <a:rPr lang="zh-CN" altLang="en-US" sz="1000" baseline="0" dirty="0">
                          <a:solidFill>
                            <a:srgbClr val="000000"/>
                          </a:solidFill>
                          <a:effectLst/>
                          <a:latin typeface="宋体" panose="02010600030101010101" pitchFamily="2" charset="-122"/>
                          <a:ea typeface="宋体" panose="02010600030101010101" pitchFamily="2" charset="-122"/>
                        </a:rPr>
                        <a:t>记录当前</a:t>
                      </a:r>
                      <a:r>
                        <a:rPr lang="en-US" altLang="zh-CN" sz="1000" baseline="0" dirty="0">
                          <a:solidFill>
                            <a:srgbClr val="000000"/>
                          </a:solidFill>
                          <a:effectLst/>
                          <a:latin typeface="宋体" panose="02010600030101010101" pitchFamily="2" charset="-122"/>
                          <a:ea typeface="宋体" panose="02010600030101010101" pitchFamily="2" charset="-122"/>
                        </a:rPr>
                        <a:t>PE</a:t>
                      </a:r>
                      <a:r>
                        <a:rPr lang="zh-CN" altLang="en-US" sz="1000" baseline="0" dirty="0">
                          <a:solidFill>
                            <a:srgbClr val="000000"/>
                          </a:solidFill>
                          <a:effectLst/>
                          <a:latin typeface="宋体" panose="02010600030101010101" pitchFamily="2" charset="-122"/>
                          <a:ea typeface="宋体" panose="02010600030101010101" pitchFamily="2" charset="-122"/>
                        </a:rPr>
                        <a:t>的运行状态数据</a:t>
                      </a:r>
                      <a:r>
                        <a:rPr lang="en-US" altLang="zh-CN" sz="1000" baseline="0" dirty="0">
                          <a:solidFill>
                            <a:srgbClr val="000000"/>
                          </a:solidFill>
                          <a:effectLst/>
                          <a:latin typeface="宋体" panose="02010600030101010101" pitchFamily="2" charset="-122"/>
                          <a:ea typeface="宋体" panose="02010600030101010101" pitchFamily="2" charset="-122"/>
                        </a:rPr>
                        <a:t>,CPSR.M[4:0]</a:t>
                      </a:r>
                      <a:r>
                        <a:rPr lang="zh-CN" altLang="en-US" sz="1000" baseline="0" dirty="0">
                          <a:solidFill>
                            <a:srgbClr val="000000"/>
                          </a:solidFill>
                          <a:effectLst/>
                          <a:latin typeface="宋体" panose="02010600030101010101" pitchFamily="2" charset="-122"/>
                          <a:ea typeface="宋体" panose="02010600030101010101" pitchFamily="2" charset="-122"/>
                        </a:rPr>
                        <a:t>记录运行模式，</a:t>
                      </a:r>
                      <a:r>
                        <a:rPr lang="en-US" altLang="zh-CN" sz="1000" baseline="0" dirty="0">
                          <a:solidFill>
                            <a:srgbClr val="000000"/>
                          </a:solidFill>
                          <a:effectLst/>
                          <a:latin typeface="宋体" panose="02010600030101010101" pitchFamily="2" charset="-122"/>
                          <a:ea typeface="宋体" panose="02010600030101010101" pitchFamily="2" charset="-122"/>
                        </a:rPr>
                        <a:t>AArch64</a:t>
                      </a:r>
                      <a:r>
                        <a:rPr lang="zh-CN" altLang="en-US" sz="1000" baseline="0" dirty="0">
                          <a:solidFill>
                            <a:srgbClr val="000000"/>
                          </a:solidFill>
                          <a:effectLst/>
                          <a:latin typeface="宋体" panose="02010600030101010101" pitchFamily="2" charset="-122"/>
                          <a:ea typeface="宋体" panose="02010600030101010101" pitchFamily="2" charset="-122"/>
                        </a:rPr>
                        <a:t>下使用</a:t>
                      </a:r>
                      <a:r>
                        <a:rPr lang="en-US" altLang="zh-CN" sz="1000" baseline="0" dirty="0">
                          <a:solidFill>
                            <a:srgbClr val="000000"/>
                          </a:solidFill>
                          <a:effectLst/>
                          <a:latin typeface="宋体" panose="02010600030101010101" pitchFamily="2" charset="-122"/>
                          <a:ea typeface="宋体" panose="02010600030101010101" pitchFamily="2" charset="-122"/>
                        </a:rPr>
                        <a:t>PSTATE</a:t>
                      </a:r>
                      <a:r>
                        <a:rPr lang="zh-CN" altLang="en-US" sz="1000" baseline="0" dirty="0">
                          <a:solidFill>
                            <a:srgbClr val="000000"/>
                          </a:solidFill>
                          <a:effectLst/>
                          <a:latin typeface="宋体" panose="02010600030101010101" pitchFamily="2" charset="-122"/>
                          <a:ea typeface="宋体" panose="02010600030101010101" pitchFamily="2" charset="-122"/>
                        </a:rPr>
                        <a:t>代替。</a:t>
                      </a:r>
                    </a:p>
                  </a:txBody>
                  <a:tcPr marL="3672" marR="3672" marT="2099" marB="2099"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18272">
                <a:tc>
                  <a:txBody>
                    <a:bodyPr/>
                    <a:lstStyle/>
                    <a:p>
                      <a:pPr>
                        <a:lnSpc>
                          <a:spcPts val="1700"/>
                        </a:lnSpc>
                      </a:pPr>
                      <a:r>
                        <a:rPr lang="en-US" sz="1400" baseline="0" dirty="0">
                          <a:solidFill>
                            <a:srgbClr val="000000"/>
                          </a:solidFill>
                          <a:effectLst/>
                          <a:latin typeface="宋体" panose="02010600030101010101" pitchFamily="2" charset="-122"/>
                          <a:ea typeface="宋体" panose="02010600030101010101" pitchFamily="2" charset="-122"/>
                        </a:rPr>
                        <a:t>APSR</a:t>
                      </a:r>
                    </a:p>
                  </a:txBody>
                  <a:tcPr marL="3672" marR="3672" marT="2099" marB="2099"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nSpc>
                          <a:spcPts val="1700"/>
                        </a:lnSpc>
                      </a:pPr>
                      <a:r>
                        <a:rPr lang="en-US" sz="1000" baseline="0" dirty="0">
                          <a:solidFill>
                            <a:srgbClr val="000000"/>
                          </a:solidFill>
                          <a:effectLst/>
                          <a:latin typeface="宋体" panose="02010600030101010101" pitchFamily="2" charset="-122"/>
                          <a:ea typeface="宋体" panose="02010600030101010101" pitchFamily="2" charset="-122"/>
                        </a:rPr>
                        <a:t>32bit</a:t>
                      </a:r>
                    </a:p>
                  </a:txBody>
                  <a:tcPr marL="3672" marR="3672" marT="2099" marB="2099"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nSpc>
                          <a:spcPts val="1700"/>
                        </a:lnSpc>
                      </a:pPr>
                      <a:r>
                        <a:rPr lang="zh-CN" altLang="en-US" sz="1000" baseline="0" dirty="0">
                          <a:solidFill>
                            <a:srgbClr val="000000"/>
                          </a:solidFill>
                          <a:effectLst/>
                          <a:latin typeface="宋体" panose="02010600030101010101" pitchFamily="2" charset="-122"/>
                          <a:ea typeface="宋体" panose="02010600030101010101" pitchFamily="2" charset="-122"/>
                        </a:rPr>
                        <a:t>应用程序状态寄存器，</a:t>
                      </a:r>
                      <a:r>
                        <a:rPr lang="en-US" altLang="zh-CN" sz="1000" baseline="0" dirty="0">
                          <a:solidFill>
                            <a:srgbClr val="000000"/>
                          </a:solidFill>
                          <a:effectLst/>
                          <a:latin typeface="宋体" panose="02010600030101010101" pitchFamily="2" charset="-122"/>
                          <a:ea typeface="宋体" panose="02010600030101010101" pitchFamily="2" charset="-122"/>
                        </a:rPr>
                        <a:t>EL0</a:t>
                      </a:r>
                      <a:r>
                        <a:rPr lang="zh-CN" altLang="en-US" sz="1000" baseline="0" dirty="0">
                          <a:solidFill>
                            <a:srgbClr val="000000"/>
                          </a:solidFill>
                          <a:effectLst/>
                          <a:latin typeface="宋体" panose="02010600030101010101" pitchFamily="2" charset="-122"/>
                          <a:ea typeface="宋体" panose="02010600030101010101" pitchFamily="2" charset="-122"/>
                        </a:rPr>
                        <a:t>下可以使用</a:t>
                      </a:r>
                      <a:r>
                        <a:rPr lang="en-US" altLang="zh-CN" sz="1000" baseline="0" dirty="0">
                          <a:solidFill>
                            <a:srgbClr val="000000"/>
                          </a:solidFill>
                          <a:effectLst/>
                          <a:latin typeface="宋体" panose="02010600030101010101" pitchFamily="2" charset="-122"/>
                          <a:ea typeface="宋体" panose="02010600030101010101" pitchFamily="2" charset="-122"/>
                        </a:rPr>
                        <a:t>APSR</a:t>
                      </a:r>
                      <a:r>
                        <a:rPr lang="zh-CN" altLang="en-US" sz="1000" baseline="0" dirty="0">
                          <a:solidFill>
                            <a:srgbClr val="000000"/>
                          </a:solidFill>
                          <a:effectLst/>
                          <a:latin typeface="宋体" panose="02010600030101010101" pitchFamily="2" charset="-122"/>
                          <a:ea typeface="宋体" panose="02010600030101010101" pitchFamily="2" charset="-122"/>
                        </a:rPr>
                        <a:t>访问部分</a:t>
                      </a:r>
                      <a:r>
                        <a:rPr lang="en-US" altLang="zh-CN" sz="1000" baseline="0" dirty="0">
                          <a:solidFill>
                            <a:srgbClr val="000000"/>
                          </a:solidFill>
                          <a:effectLst/>
                          <a:latin typeface="宋体" panose="02010600030101010101" pitchFamily="2" charset="-122"/>
                          <a:ea typeface="宋体" panose="02010600030101010101" pitchFamily="2" charset="-122"/>
                        </a:rPr>
                        <a:t>PSTATE</a:t>
                      </a:r>
                      <a:r>
                        <a:rPr lang="zh-CN" altLang="en-US" sz="1000" baseline="0" dirty="0">
                          <a:solidFill>
                            <a:srgbClr val="000000"/>
                          </a:solidFill>
                          <a:effectLst/>
                          <a:latin typeface="宋体" panose="02010600030101010101" pitchFamily="2" charset="-122"/>
                          <a:ea typeface="宋体" panose="02010600030101010101" pitchFamily="2" charset="-122"/>
                        </a:rPr>
                        <a:t>值。</a:t>
                      </a:r>
                    </a:p>
                  </a:txBody>
                  <a:tcPr marL="3672" marR="3672" marT="2099" marB="2099"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69574">
                <a:tc>
                  <a:txBody>
                    <a:bodyPr/>
                    <a:lstStyle/>
                    <a:p>
                      <a:pPr>
                        <a:lnSpc>
                          <a:spcPts val="1700"/>
                        </a:lnSpc>
                      </a:pPr>
                      <a:r>
                        <a:rPr lang="en-US" sz="1400" baseline="0" dirty="0">
                          <a:solidFill>
                            <a:srgbClr val="000000"/>
                          </a:solidFill>
                          <a:effectLst/>
                          <a:latin typeface="宋体" panose="02010600030101010101" pitchFamily="2" charset="-122"/>
                          <a:ea typeface="宋体" panose="02010600030101010101" pitchFamily="2" charset="-122"/>
                        </a:rPr>
                        <a:t>SPSR_x</a:t>
                      </a:r>
                    </a:p>
                  </a:txBody>
                  <a:tcPr marL="3672" marR="3672" marT="2099" marB="2099"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nSpc>
                          <a:spcPts val="1700"/>
                        </a:lnSpc>
                      </a:pPr>
                      <a:r>
                        <a:rPr lang="en-US" sz="1000" baseline="0" dirty="0">
                          <a:solidFill>
                            <a:srgbClr val="000000"/>
                          </a:solidFill>
                          <a:effectLst/>
                          <a:latin typeface="宋体" panose="02010600030101010101" pitchFamily="2" charset="-122"/>
                          <a:ea typeface="宋体" panose="02010600030101010101" pitchFamily="2" charset="-122"/>
                        </a:rPr>
                        <a:t>32bit</a:t>
                      </a:r>
                    </a:p>
                  </a:txBody>
                  <a:tcPr marL="3672" marR="3672" marT="2099" marB="2099"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nSpc>
                          <a:spcPts val="1700"/>
                        </a:lnSpc>
                      </a:pPr>
                      <a:r>
                        <a:rPr lang="zh-CN" altLang="en-US" sz="1000" baseline="0" dirty="0">
                          <a:solidFill>
                            <a:srgbClr val="000000"/>
                          </a:solidFill>
                          <a:effectLst/>
                          <a:latin typeface="宋体" panose="02010600030101010101" pitchFamily="2" charset="-122"/>
                          <a:ea typeface="宋体" panose="02010600030101010101" pitchFamily="2" charset="-122"/>
                        </a:rPr>
                        <a:t>是</a:t>
                      </a:r>
                      <a:r>
                        <a:rPr lang="en-US" sz="1000" baseline="0" dirty="0">
                          <a:solidFill>
                            <a:srgbClr val="000000"/>
                          </a:solidFill>
                          <a:effectLst/>
                          <a:latin typeface="宋体" panose="02010600030101010101" pitchFamily="2" charset="-122"/>
                          <a:ea typeface="宋体" panose="02010600030101010101" pitchFamily="2" charset="-122"/>
                        </a:rPr>
                        <a:t>CPSR</a:t>
                      </a:r>
                      <a:r>
                        <a:rPr lang="zh-CN" altLang="en-US" sz="1000" baseline="0" dirty="0">
                          <a:solidFill>
                            <a:srgbClr val="000000"/>
                          </a:solidFill>
                          <a:effectLst/>
                          <a:latin typeface="宋体" panose="02010600030101010101" pitchFamily="2" charset="-122"/>
                          <a:ea typeface="宋体" panose="02010600030101010101" pitchFamily="2" charset="-122"/>
                        </a:rPr>
                        <a:t>的备份，除了</a:t>
                      </a:r>
                      <a:r>
                        <a:rPr lang="en-US" sz="1000" baseline="0" dirty="0">
                          <a:solidFill>
                            <a:srgbClr val="000000"/>
                          </a:solidFill>
                          <a:effectLst/>
                          <a:latin typeface="宋体" panose="02010600030101010101" pitchFamily="2" charset="-122"/>
                          <a:ea typeface="宋体" panose="02010600030101010101" pitchFamily="2" charset="-122"/>
                        </a:rPr>
                        <a:t>User</a:t>
                      </a:r>
                      <a:r>
                        <a:rPr lang="zh-CN" altLang="en-US" sz="1000" baseline="0" dirty="0">
                          <a:solidFill>
                            <a:srgbClr val="000000"/>
                          </a:solidFill>
                          <a:effectLst/>
                          <a:latin typeface="宋体" panose="02010600030101010101" pitchFamily="2" charset="-122"/>
                          <a:ea typeface="宋体" panose="02010600030101010101" pitchFamily="2" charset="-122"/>
                        </a:rPr>
                        <a:t>和</a:t>
                      </a:r>
                      <a:r>
                        <a:rPr lang="en-US" sz="1000" baseline="0" dirty="0">
                          <a:solidFill>
                            <a:srgbClr val="000000"/>
                          </a:solidFill>
                          <a:effectLst/>
                          <a:latin typeface="宋体" panose="02010600030101010101" pitchFamily="2" charset="-122"/>
                          <a:ea typeface="宋体" panose="02010600030101010101" pitchFamily="2" charset="-122"/>
                        </a:rPr>
                        <a:t>Sys</a:t>
                      </a:r>
                      <a:r>
                        <a:rPr lang="zh-CN" altLang="en-US" sz="1000" baseline="0" dirty="0">
                          <a:solidFill>
                            <a:srgbClr val="000000"/>
                          </a:solidFill>
                          <a:effectLst/>
                          <a:latin typeface="宋体" panose="02010600030101010101" pitchFamily="2" charset="-122"/>
                          <a:ea typeface="宋体" panose="02010600030101010101" pitchFamily="2" charset="-122"/>
                        </a:rPr>
                        <a:t>模式外，其他各种模式下都有对应的</a:t>
                      </a:r>
                      <a:r>
                        <a:rPr lang="en-US" sz="1000" baseline="0" dirty="0">
                          <a:solidFill>
                            <a:srgbClr val="000000"/>
                          </a:solidFill>
                          <a:effectLst/>
                          <a:latin typeface="宋体" panose="02010600030101010101" pitchFamily="2" charset="-122"/>
                          <a:ea typeface="宋体" panose="02010600030101010101" pitchFamily="2" charset="-122"/>
                        </a:rPr>
                        <a:t>SPSR_x</a:t>
                      </a:r>
                      <a:r>
                        <a:rPr lang="zh-CN" altLang="en-US" sz="1000" baseline="0" dirty="0">
                          <a:solidFill>
                            <a:srgbClr val="000000"/>
                          </a:solidFill>
                          <a:effectLst/>
                          <a:latin typeface="宋体" panose="02010600030101010101" pitchFamily="2" charset="-122"/>
                          <a:ea typeface="宋体" panose="02010600030101010101" pitchFamily="2" charset="-122"/>
                        </a:rPr>
                        <a:t>寄存器：</a:t>
                      </a:r>
                      <a:r>
                        <a:rPr lang="en-US" sz="1000" baseline="0" dirty="0">
                          <a:solidFill>
                            <a:srgbClr val="000000"/>
                          </a:solidFill>
                          <a:effectLst/>
                          <a:latin typeface="宋体" panose="02010600030101010101" pitchFamily="2" charset="-122"/>
                          <a:ea typeface="宋体" panose="02010600030101010101" pitchFamily="2" charset="-122"/>
                        </a:rPr>
                        <a:t>x ={ und/svc/abt/irq/fiq/</a:t>
                      </a:r>
                      <a:r>
                        <a:rPr lang="en-US" sz="1000" baseline="0" dirty="0" err="1">
                          <a:solidFill>
                            <a:srgbClr val="000000"/>
                          </a:solidFill>
                          <a:effectLst/>
                          <a:latin typeface="宋体" panose="02010600030101010101" pitchFamily="2" charset="-122"/>
                          <a:ea typeface="宋体" panose="02010600030101010101" pitchFamily="2" charset="-122"/>
                        </a:rPr>
                        <a:t>hpy</a:t>
                      </a:r>
                      <a:r>
                        <a:rPr lang="en-US" sz="1000" baseline="0" dirty="0">
                          <a:solidFill>
                            <a:srgbClr val="000000"/>
                          </a:solidFill>
                          <a:effectLst/>
                          <a:latin typeface="宋体" panose="02010600030101010101" pitchFamily="2" charset="-122"/>
                          <a:ea typeface="宋体" panose="02010600030101010101" pitchFamily="2" charset="-122"/>
                        </a:rPr>
                        <a:t>/mon}，</a:t>
                      </a:r>
                      <a:r>
                        <a:rPr lang="zh-CN" altLang="en-US" sz="1000" baseline="0" dirty="0">
                          <a:solidFill>
                            <a:srgbClr val="000000"/>
                          </a:solidFill>
                          <a:effectLst/>
                          <a:latin typeface="宋体" panose="02010600030101010101" pitchFamily="2" charset="-122"/>
                          <a:ea typeface="宋体" panose="02010600030101010101" pitchFamily="2" charset="-122"/>
                        </a:rPr>
                        <a:t>注意：这些模式只适用于</a:t>
                      </a:r>
                      <a:r>
                        <a:rPr lang="en-US" altLang="zh-CN" sz="1000" baseline="0" dirty="0">
                          <a:solidFill>
                            <a:srgbClr val="000000"/>
                          </a:solidFill>
                          <a:effectLst/>
                          <a:latin typeface="宋体" panose="02010600030101010101" pitchFamily="2" charset="-122"/>
                          <a:ea typeface="宋体" panose="02010600030101010101" pitchFamily="2" charset="-122"/>
                        </a:rPr>
                        <a:t>32</a:t>
                      </a:r>
                      <a:r>
                        <a:rPr lang="en-US" sz="1000" baseline="0" dirty="0">
                          <a:solidFill>
                            <a:srgbClr val="000000"/>
                          </a:solidFill>
                          <a:effectLst/>
                          <a:latin typeface="宋体" panose="02010600030101010101" pitchFamily="2" charset="-122"/>
                          <a:ea typeface="宋体" panose="02010600030101010101" pitchFamily="2" charset="-122"/>
                        </a:rPr>
                        <a:t>bit</a:t>
                      </a:r>
                      <a:r>
                        <a:rPr lang="zh-CN" altLang="en-US" sz="1000" baseline="0" dirty="0">
                          <a:solidFill>
                            <a:srgbClr val="000000"/>
                          </a:solidFill>
                          <a:effectLst/>
                          <a:latin typeface="宋体" panose="02010600030101010101" pitchFamily="2" charset="-122"/>
                          <a:ea typeface="宋体" panose="02010600030101010101" pitchFamily="2" charset="-122"/>
                        </a:rPr>
                        <a:t>运行环境。</a:t>
                      </a:r>
                    </a:p>
                  </a:txBody>
                  <a:tcPr marL="3672" marR="3672" marT="2099" marB="2099"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18272">
                <a:tc>
                  <a:txBody>
                    <a:bodyPr/>
                    <a:lstStyle/>
                    <a:p>
                      <a:pPr>
                        <a:lnSpc>
                          <a:spcPts val="1700"/>
                        </a:lnSpc>
                      </a:pPr>
                      <a:r>
                        <a:rPr lang="en-US" sz="1400" baseline="0" dirty="0">
                          <a:solidFill>
                            <a:srgbClr val="000000"/>
                          </a:solidFill>
                          <a:effectLst/>
                          <a:latin typeface="宋体" panose="02010600030101010101" pitchFamily="2" charset="-122"/>
                          <a:ea typeface="宋体" panose="02010600030101010101" pitchFamily="2" charset="-122"/>
                        </a:rPr>
                        <a:t>HCR</a:t>
                      </a:r>
                    </a:p>
                  </a:txBody>
                  <a:tcPr marL="3672" marR="3672" marT="2099" marB="2099"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nSpc>
                          <a:spcPts val="1700"/>
                        </a:lnSpc>
                      </a:pPr>
                      <a:r>
                        <a:rPr lang="en-US" sz="1000" baseline="0" dirty="0">
                          <a:solidFill>
                            <a:srgbClr val="000000"/>
                          </a:solidFill>
                          <a:effectLst/>
                          <a:latin typeface="宋体" panose="02010600030101010101" pitchFamily="2" charset="-122"/>
                          <a:ea typeface="宋体" panose="02010600030101010101" pitchFamily="2" charset="-122"/>
                        </a:rPr>
                        <a:t>32bit</a:t>
                      </a:r>
                    </a:p>
                  </a:txBody>
                  <a:tcPr marL="3672" marR="3672" marT="2099" marB="2099"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nSpc>
                          <a:spcPts val="1700"/>
                        </a:lnSpc>
                      </a:pPr>
                      <a:r>
                        <a:rPr lang="en-US" sz="1000" baseline="0" dirty="0">
                          <a:solidFill>
                            <a:srgbClr val="000000"/>
                          </a:solidFill>
                          <a:effectLst/>
                          <a:latin typeface="宋体" panose="02010600030101010101" pitchFamily="2" charset="-122"/>
                          <a:ea typeface="宋体" panose="02010600030101010101" pitchFamily="2" charset="-122"/>
                        </a:rPr>
                        <a:t>EL2</a:t>
                      </a:r>
                      <a:r>
                        <a:rPr lang="zh-CN" altLang="en-US" sz="1000" baseline="0" dirty="0">
                          <a:solidFill>
                            <a:srgbClr val="000000"/>
                          </a:solidFill>
                          <a:effectLst/>
                          <a:latin typeface="宋体" panose="02010600030101010101" pitchFamily="2" charset="-122"/>
                          <a:ea typeface="宋体" panose="02010600030101010101" pitchFamily="2" charset="-122"/>
                        </a:rPr>
                        <a:t>特有，</a:t>
                      </a:r>
                      <a:r>
                        <a:rPr lang="en-US" sz="1000" baseline="0" dirty="0">
                          <a:solidFill>
                            <a:srgbClr val="000000"/>
                          </a:solidFill>
                          <a:effectLst/>
                          <a:latin typeface="宋体" panose="02010600030101010101" pitchFamily="2" charset="-122"/>
                          <a:ea typeface="宋体" panose="02010600030101010101" pitchFamily="2" charset="-122"/>
                        </a:rPr>
                        <a:t>HCR.{TEG,AMO,IMO,FMO,RW}</a:t>
                      </a:r>
                      <a:r>
                        <a:rPr lang="zh-CN" altLang="en-US" sz="1000" baseline="0" dirty="0">
                          <a:solidFill>
                            <a:srgbClr val="000000"/>
                          </a:solidFill>
                          <a:effectLst/>
                          <a:latin typeface="宋体" panose="02010600030101010101" pitchFamily="2" charset="-122"/>
                          <a:ea typeface="宋体" panose="02010600030101010101" pitchFamily="2" charset="-122"/>
                        </a:rPr>
                        <a:t>控制</a:t>
                      </a:r>
                      <a:r>
                        <a:rPr lang="en-US" sz="1000" baseline="0" dirty="0">
                          <a:solidFill>
                            <a:srgbClr val="000000"/>
                          </a:solidFill>
                          <a:effectLst/>
                          <a:latin typeface="宋体" panose="02010600030101010101" pitchFamily="2" charset="-122"/>
                          <a:ea typeface="宋体" panose="02010600030101010101" pitchFamily="2" charset="-122"/>
                        </a:rPr>
                        <a:t>EL0/EL1</a:t>
                      </a:r>
                      <a:r>
                        <a:rPr lang="zh-CN" altLang="en-US" sz="1000" baseline="0" dirty="0">
                          <a:solidFill>
                            <a:srgbClr val="000000"/>
                          </a:solidFill>
                          <a:effectLst/>
                          <a:latin typeface="宋体" panose="02010600030101010101" pitchFamily="2" charset="-122"/>
                          <a:ea typeface="宋体" panose="02010600030101010101" pitchFamily="2" charset="-122"/>
                        </a:rPr>
                        <a:t>的异常路由。</a:t>
                      </a:r>
                    </a:p>
                  </a:txBody>
                  <a:tcPr marL="3672" marR="3672" marT="2099" marB="2099"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218272">
                <a:tc>
                  <a:txBody>
                    <a:bodyPr/>
                    <a:lstStyle/>
                    <a:p>
                      <a:pPr>
                        <a:lnSpc>
                          <a:spcPts val="1700"/>
                        </a:lnSpc>
                      </a:pPr>
                      <a:r>
                        <a:rPr lang="en-US" sz="1400" baseline="0" dirty="0">
                          <a:solidFill>
                            <a:srgbClr val="000000"/>
                          </a:solidFill>
                          <a:effectLst/>
                          <a:latin typeface="宋体" panose="02010600030101010101" pitchFamily="2" charset="-122"/>
                          <a:ea typeface="宋体" panose="02010600030101010101" pitchFamily="2" charset="-122"/>
                        </a:rPr>
                        <a:t>SCR</a:t>
                      </a:r>
                    </a:p>
                  </a:txBody>
                  <a:tcPr marL="3672" marR="3672" marT="2099" marB="2099"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nSpc>
                          <a:spcPts val="1700"/>
                        </a:lnSpc>
                      </a:pPr>
                      <a:r>
                        <a:rPr lang="en-US" sz="1000" baseline="0" dirty="0">
                          <a:solidFill>
                            <a:srgbClr val="000000"/>
                          </a:solidFill>
                          <a:effectLst/>
                          <a:latin typeface="宋体" panose="02010600030101010101" pitchFamily="2" charset="-122"/>
                          <a:ea typeface="宋体" panose="02010600030101010101" pitchFamily="2" charset="-122"/>
                        </a:rPr>
                        <a:t>32bit</a:t>
                      </a:r>
                    </a:p>
                  </a:txBody>
                  <a:tcPr marL="3672" marR="3672" marT="2099" marB="2099"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nSpc>
                          <a:spcPts val="1700"/>
                        </a:lnSpc>
                      </a:pPr>
                      <a:r>
                        <a:rPr lang="en-US" sz="1000" baseline="0" dirty="0">
                          <a:solidFill>
                            <a:srgbClr val="000000"/>
                          </a:solidFill>
                          <a:effectLst/>
                          <a:latin typeface="宋体" panose="02010600030101010101" pitchFamily="2" charset="-122"/>
                          <a:ea typeface="宋体" panose="02010600030101010101" pitchFamily="2" charset="-122"/>
                        </a:rPr>
                        <a:t>EL3</a:t>
                      </a:r>
                      <a:r>
                        <a:rPr lang="zh-CN" altLang="en-US" sz="1000" baseline="0" dirty="0">
                          <a:solidFill>
                            <a:srgbClr val="000000"/>
                          </a:solidFill>
                          <a:effectLst/>
                          <a:latin typeface="宋体" panose="02010600030101010101" pitchFamily="2" charset="-122"/>
                          <a:ea typeface="宋体" panose="02010600030101010101" pitchFamily="2" charset="-122"/>
                        </a:rPr>
                        <a:t>特有，</a:t>
                      </a:r>
                      <a:r>
                        <a:rPr lang="en-US" sz="1000" baseline="0" dirty="0">
                          <a:solidFill>
                            <a:srgbClr val="000000"/>
                          </a:solidFill>
                          <a:effectLst/>
                          <a:latin typeface="宋体" panose="02010600030101010101" pitchFamily="2" charset="-122"/>
                          <a:ea typeface="宋体" panose="02010600030101010101" pitchFamily="2" charset="-122"/>
                        </a:rPr>
                        <a:t>SCR.{EA,IRQ,FIQ,RW}</a:t>
                      </a:r>
                      <a:r>
                        <a:rPr lang="zh-CN" altLang="en-US" sz="1000" baseline="0" dirty="0">
                          <a:solidFill>
                            <a:srgbClr val="000000"/>
                          </a:solidFill>
                          <a:effectLst/>
                          <a:latin typeface="宋体" panose="02010600030101010101" pitchFamily="2" charset="-122"/>
                          <a:ea typeface="宋体" panose="02010600030101010101" pitchFamily="2" charset="-122"/>
                        </a:rPr>
                        <a:t>控制</a:t>
                      </a:r>
                      <a:r>
                        <a:rPr lang="en-US" sz="1000" baseline="0" dirty="0">
                          <a:solidFill>
                            <a:srgbClr val="000000"/>
                          </a:solidFill>
                          <a:effectLst/>
                          <a:latin typeface="宋体" panose="02010600030101010101" pitchFamily="2" charset="-122"/>
                          <a:ea typeface="宋体" panose="02010600030101010101" pitchFamily="2" charset="-122"/>
                        </a:rPr>
                        <a:t>EL0/EL1/EL2</a:t>
                      </a:r>
                      <a:r>
                        <a:rPr lang="zh-CN" altLang="en-US" sz="1000" baseline="0" dirty="0">
                          <a:solidFill>
                            <a:srgbClr val="000000"/>
                          </a:solidFill>
                          <a:effectLst/>
                          <a:latin typeface="宋体" panose="02010600030101010101" pitchFamily="2" charset="-122"/>
                          <a:ea typeface="宋体" panose="02010600030101010101" pitchFamily="2" charset="-122"/>
                        </a:rPr>
                        <a:t>的异常路由，注意</a:t>
                      </a:r>
                      <a:r>
                        <a:rPr lang="en-US" sz="1000" baseline="0" dirty="0">
                          <a:solidFill>
                            <a:srgbClr val="000000"/>
                          </a:solidFill>
                          <a:effectLst/>
                          <a:latin typeface="宋体" panose="02010600030101010101" pitchFamily="2" charset="-122"/>
                          <a:ea typeface="宋体" panose="02010600030101010101" pitchFamily="2" charset="-122"/>
                        </a:rPr>
                        <a:t>EL3</a:t>
                      </a:r>
                      <a:r>
                        <a:rPr lang="zh-CN" altLang="en-US" sz="1000" baseline="0" dirty="0">
                          <a:solidFill>
                            <a:srgbClr val="000000"/>
                          </a:solidFill>
                          <a:effectLst/>
                          <a:latin typeface="宋体" panose="02010600030101010101" pitchFamily="2" charset="-122"/>
                          <a:ea typeface="宋体" panose="02010600030101010101" pitchFamily="2" charset="-122"/>
                        </a:rPr>
                        <a:t>始终不会路由。</a:t>
                      </a:r>
                    </a:p>
                  </a:txBody>
                  <a:tcPr marL="3672" marR="3672" marT="2099" marB="2099"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218272">
                <a:tc>
                  <a:txBody>
                    <a:bodyPr/>
                    <a:lstStyle/>
                    <a:p>
                      <a:pPr>
                        <a:lnSpc>
                          <a:spcPts val="1700"/>
                        </a:lnSpc>
                      </a:pPr>
                      <a:r>
                        <a:rPr lang="en-US" sz="1400" baseline="0" dirty="0">
                          <a:solidFill>
                            <a:srgbClr val="000000"/>
                          </a:solidFill>
                          <a:effectLst/>
                          <a:latin typeface="宋体" panose="02010600030101010101" pitchFamily="2" charset="-122"/>
                          <a:ea typeface="宋体" panose="02010600030101010101" pitchFamily="2" charset="-122"/>
                        </a:rPr>
                        <a:t>VBAR</a:t>
                      </a:r>
                    </a:p>
                  </a:txBody>
                  <a:tcPr marL="3672" marR="3672" marT="2099" marB="2099"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nSpc>
                          <a:spcPts val="1700"/>
                        </a:lnSpc>
                      </a:pPr>
                      <a:r>
                        <a:rPr lang="en-US" sz="1000" baseline="0" dirty="0">
                          <a:solidFill>
                            <a:srgbClr val="000000"/>
                          </a:solidFill>
                          <a:effectLst/>
                          <a:latin typeface="宋体" panose="02010600030101010101" pitchFamily="2" charset="-122"/>
                          <a:ea typeface="宋体" panose="02010600030101010101" pitchFamily="2" charset="-122"/>
                        </a:rPr>
                        <a:t>32bit</a:t>
                      </a:r>
                    </a:p>
                  </a:txBody>
                  <a:tcPr marL="3672" marR="3672" marT="2099" marB="2099"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nSpc>
                          <a:spcPts val="1700"/>
                        </a:lnSpc>
                      </a:pPr>
                      <a:r>
                        <a:rPr lang="zh-CN" altLang="en-US" sz="1000" baseline="0" dirty="0">
                          <a:solidFill>
                            <a:srgbClr val="000000"/>
                          </a:solidFill>
                          <a:effectLst/>
                          <a:latin typeface="宋体" panose="02010600030101010101" pitchFamily="2" charset="-122"/>
                          <a:ea typeface="宋体" panose="02010600030101010101" pitchFamily="2" charset="-122"/>
                        </a:rPr>
                        <a:t>保存任意异常进入非</a:t>
                      </a:r>
                      <a:r>
                        <a:rPr lang="en-US" sz="1000" baseline="0" dirty="0">
                          <a:solidFill>
                            <a:srgbClr val="000000"/>
                          </a:solidFill>
                          <a:effectLst/>
                          <a:latin typeface="宋体" panose="02010600030101010101" pitchFamily="2" charset="-122"/>
                          <a:ea typeface="宋体" panose="02010600030101010101" pitchFamily="2" charset="-122"/>
                        </a:rPr>
                        <a:t>Hyp mode &amp; </a:t>
                      </a:r>
                      <a:r>
                        <a:rPr lang="zh-CN" altLang="en-US" sz="1000" baseline="0" dirty="0">
                          <a:solidFill>
                            <a:srgbClr val="000000"/>
                          </a:solidFill>
                          <a:effectLst/>
                          <a:latin typeface="宋体" panose="02010600030101010101" pitchFamily="2" charset="-122"/>
                          <a:ea typeface="宋体" panose="02010600030101010101" pitchFamily="2" charset="-122"/>
                        </a:rPr>
                        <a:t>非</a:t>
                      </a:r>
                      <a:r>
                        <a:rPr lang="en-US" sz="1000" baseline="0" dirty="0">
                          <a:solidFill>
                            <a:srgbClr val="000000"/>
                          </a:solidFill>
                          <a:effectLst/>
                          <a:latin typeface="宋体" panose="02010600030101010101" pitchFamily="2" charset="-122"/>
                          <a:ea typeface="宋体" panose="02010600030101010101" pitchFamily="2" charset="-122"/>
                        </a:rPr>
                        <a:t>Monitor mode</a:t>
                      </a:r>
                      <a:r>
                        <a:rPr lang="zh-CN" altLang="en-US" sz="1000" baseline="0" dirty="0">
                          <a:solidFill>
                            <a:srgbClr val="000000"/>
                          </a:solidFill>
                          <a:effectLst/>
                          <a:latin typeface="宋体" panose="02010600030101010101" pitchFamily="2" charset="-122"/>
                          <a:ea typeface="宋体" panose="02010600030101010101" pitchFamily="2" charset="-122"/>
                        </a:rPr>
                        <a:t>的跳转（转移）向量基地址。</a:t>
                      </a:r>
                    </a:p>
                  </a:txBody>
                  <a:tcPr marL="3672" marR="3672" marT="2099" marB="2099"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218272">
                <a:tc>
                  <a:txBody>
                    <a:bodyPr/>
                    <a:lstStyle/>
                    <a:p>
                      <a:pPr>
                        <a:lnSpc>
                          <a:spcPts val="1700"/>
                        </a:lnSpc>
                      </a:pPr>
                      <a:r>
                        <a:rPr lang="en-US" sz="1400" baseline="0" dirty="0">
                          <a:solidFill>
                            <a:srgbClr val="000000"/>
                          </a:solidFill>
                          <a:effectLst/>
                          <a:latin typeface="宋体" panose="02010600030101010101" pitchFamily="2" charset="-122"/>
                          <a:ea typeface="宋体" panose="02010600030101010101" pitchFamily="2" charset="-122"/>
                        </a:rPr>
                        <a:t>HVBAR</a:t>
                      </a:r>
                    </a:p>
                  </a:txBody>
                  <a:tcPr marL="3672" marR="3672" marT="2099" marB="2099"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nSpc>
                          <a:spcPts val="1700"/>
                        </a:lnSpc>
                      </a:pPr>
                      <a:r>
                        <a:rPr lang="en-US" sz="1000" baseline="0" dirty="0">
                          <a:solidFill>
                            <a:srgbClr val="000000"/>
                          </a:solidFill>
                          <a:effectLst/>
                          <a:latin typeface="宋体" panose="02010600030101010101" pitchFamily="2" charset="-122"/>
                          <a:ea typeface="宋体" panose="02010600030101010101" pitchFamily="2" charset="-122"/>
                        </a:rPr>
                        <a:t>32bit</a:t>
                      </a:r>
                    </a:p>
                  </a:txBody>
                  <a:tcPr marL="3672" marR="3672" marT="2099" marB="2099"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nSpc>
                          <a:spcPts val="1700"/>
                        </a:lnSpc>
                      </a:pPr>
                      <a:r>
                        <a:rPr lang="zh-CN" altLang="en-US" sz="1000" baseline="0" dirty="0">
                          <a:solidFill>
                            <a:srgbClr val="000000"/>
                          </a:solidFill>
                          <a:effectLst/>
                          <a:latin typeface="宋体" panose="02010600030101010101" pitchFamily="2" charset="-122"/>
                          <a:ea typeface="宋体" panose="02010600030101010101" pitchFamily="2" charset="-122"/>
                        </a:rPr>
                        <a:t>保存任意异常进入</a:t>
                      </a:r>
                      <a:r>
                        <a:rPr lang="en-US" sz="1000" baseline="0" dirty="0">
                          <a:solidFill>
                            <a:srgbClr val="000000"/>
                          </a:solidFill>
                          <a:effectLst/>
                          <a:latin typeface="宋体" panose="02010600030101010101" pitchFamily="2" charset="-122"/>
                          <a:ea typeface="宋体" panose="02010600030101010101" pitchFamily="2" charset="-122"/>
                        </a:rPr>
                        <a:t>Hyp mode</a:t>
                      </a:r>
                      <a:r>
                        <a:rPr lang="zh-CN" altLang="en-US" sz="1000" baseline="0" dirty="0">
                          <a:solidFill>
                            <a:srgbClr val="000000"/>
                          </a:solidFill>
                          <a:effectLst/>
                          <a:latin typeface="宋体" panose="02010600030101010101" pitchFamily="2" charset="-122"/>
                          <a:ea typeface="宋体" panose="02010600030101010101" pitchFamily="2" charset="-122"/>
                        </a:rPr>
                        <a:t>的跳转（转移）向量基地址。</a:t>
                      </a:r>
                    </a:p>
                  </a:txBody>
                  <a:tcPr marL="3672" marR="3672" marT="2099" marB="2099"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218272">
                <a:tc>
                  <a:txBody>
                    <a:bodyPr/>
                    <a:lstStyle/>
                    <a:p>
                      <a:pPr>
                        <a:lnSpc>
                          <a:spcPts val="1700"/>
                        </a:lnSpc>
                      </a:pPr>
                      <a:r>
                        <a:rPr lang="en-US" sz="1400" baseline="0" dirty="0">
                          <a:solidFill>
                            <a:srgbClr val="000000"/>
                          </a:solidFill>
                          <a:effectLst/>
                          <a:latin typeface="宋体" panose="02010600030101010101" pitchFamily="2" charset="-122"/>
                          <a:ea typeface="宋体" panose="02010600030101010101" pitchFamily="2" charset="-122"/>
                        </a:rPr>
                        <a:t>MVBAR</a:t>
                      </a:r>
                    </a:p>
                  </a:txBody>
                  <a:tcPr marL="3672" marR="3672" marT="2099" marB="2099"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nSpc>
                          <a:spcPts val="1700"/>
                        </a:lnSpc>
                      </a:pPr>
                      <a:r>
                        <a:rPr lang="en-US" sz="1000" baseline="0" dirty="0">
                          <a:solidFill>
                            <a:srgbClr val="000000"/>
                          </a:solidFill>
                          <a:effectLst/>
                          <a:latin typeface="宋体" panose="02010600030101010101" pitchFamily="2" charset="-122"/>
                          <a:ea typeface="宋体" panose="02010600030101010101" pitchFamily="2" charset="-122"/>
                        </a:rPr>
                        <a:t>32bit</a:t>
                      </a:r>
                    </a:p>
                  </a:txBody>
                  <a:tcPr marL="3672" marR="3672" marT="2099" marB="2099"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nSpc>
                          <a:spcPts val="1700"/>
                        </a:lnSpc>
                      </a:pPr>
                      <a:r>
                        <a:rPr lang="zh-CN" altLang="en-US" sz="1000" baseline="0" dirty="0">
                          <a:solidFill>
                            <a:srgbClr val="000000"/>
                          </a:solidFill>
                          <a:effectLst/>
                          <a:latin typeface="宋体" panose="02010600030101010101" pitchFamily="2" charset="-122"/>
                          <a:ea typeface="宋体" panose="02010600030101010101" pitchFamily="2" charset="-122"/>
                        </a:rPr>
                        <a:t>保存任意异常进入</a:t>
                      </a:r>
                      <a:r>
                        <a:rPr lang="en-US" sz="1000" baseline="0" dirty="0">
                          <a:solidFill>
                            <a:srgbClr val="000000"/>
                          </a:solidFill>
                          <a:effectLst/>
                          <a:latin typeface="宋体" panose="02010600030101010101" pitchFamily="2" charset="-122"/>
                          <a:ea typeface="宋体" panose="02010600030101010101" pitchFamily="2" charset="-122"/>
                        </a:rPr>
                        <a:t>Monitor mode</a:t>
                      </a:r>
                      <a:r>
                        <a:rPr lang="zh-CN" altLang="en-US" sz="1000" baseline="0" dirty="0">
                          <a:solidFill>
                            <a:srgbClr val="000000"/>
                          </a:solidFill>
                          <a:effectLst/>
                          <a:latin typeface="宋体" panose="02010600030101010101" pitchFamily="2" charset="-122"/>
                          <a:ea typeface="宋体" panose="02010600030101010101" pitchFamily="2" charset="-122"/>
                        </a:rPr>
                        <a:t>的跳转（转移）向量基地址。</a:t>
                      </a:r>
                    </a:p>
                  </a:txBody>
                  <a:tcPr marL="3672" marR="3672" marT="2099" marB="2099"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218272">
                <a:tc>
                  <a:txBody>
                    <a:bodyPr/>
                    <a:lstStyle/>
                    <a:p>
                      <a:pPr>
                        <a:lnSpc>
                          <a:spcPts val="1700"/>
                        </a:lnSpc>
                      </a:pPr>
                      <a:r>
                        <a:rPr lang="en-US" sz="1400" baseline="0" dirty="0">
                          <a:solidFill>
                            <a:srgbClr val="000000"/>
                          </a:solidFill>
                          <a:effectLst/>
                          <a:latin typeface="宋体" panose="02010600030101010101" pitchFamily="2" charset="-122"/>
                          <a:ea typeface="宋体" panose="02010600030101010101" pitchFamily="2" charset="-122"/>
                        </a:rPr>
                        <a:t>ESR_ELx</a:t>
                      </a:r>
                    </a:p>
                  </a:txBody>
                  <a:tcPr marL="3672" marR="3672" marT="2099" marB="2099"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nSpc>
                          <a:spcPts val="1700"/>
                        </a:lnSpc>
                      </a:pPr>
                      <a:r>
                        <a:rPr lang="en-US" sz="1000" baseline="0" dirty="0">
                          <a:solidFill>
                            <a:srgbClr val="000000"/>
                          </a:solidFill>
                          <a:effectLst/>
                          <a:latin typeface="宋体" panose="02010600030101010101" pitchFamily="2" charset="-122"/>
                          <a:ea typeface="宋体" panose="02010600030101010101" pitchFamily="2" charset="-122"/>
                        </a:rPr>
                        <a:t>32bit</a:t>
                      </a:r>
                    </a:p>
                  </a:txBody>
                  <a:tcPr marL="3672" marR="3672" marT="2099" marB="2099"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nSpc>
                          <a:spcPts val="1700"/>
                        </a:lnSpc>
                      </a:pPr>
                      <a:r>
                        <a:rPr lang="zh-CN" altLang="en-US" sz="1000" baseline="0" dirty="0">
                          <a:solidFill>
                            <a:srgbClr val="000000"/>
                          </a:solidFill>
                          <a:effectLst/>
                          <a:latin typeface="宋体" panose="02010600030101010101" pitchFamily="2" charset="-122"/>
                          <a:ea typeface="宋体" panose="02010600030101010101" pitchFamily="2" charset="-122"/>
                        </a:rPr>
                        <a:t>保存异常进入</a:t>
                      </a:r>
                      <a:r>
                        <a:rPr lang="en-US" altLang="zh-CN" sz="1000" baseline="0" dirty="0">
                          <a:solidFill>
                            <a:srgbClr val="000000"/>
                          </a:solidFill>
                          <a:effectLst/>
                          <a:latin typeface="宋体" panose="02010600030101010101" pitchFamily="2" charset="-122"/>
                          <a:ea typeface="宋体" panose="02010600030101010101" pitchFamily="2" charset="-122"/>
                        </a:rPr>
                        <a:t>ELx</a:t>
                      </a:r>
                      <a:r>
                        <a:rPr lang="zh-CN" altLang="en-US" sz="1000" baseline="0" dirty="0">
                          <a:solidFill>
                            <a:srgbClr val="000000"/>
                          </a:solidFill>
                          <a:effectLst/>
                          <a:latin typeface="宋体" panose="02010600030101010101" pitchFamily="2" charset="-122"/>
                          <a:ea typeface="宋体" panose="02010600030101010101" pitchFamily="2" charset="-122"/>
                        </a:rPr>
                        <a:t>时的异常综合信息，包含异常类型</a:t>
                      </a:r>
                      <a:r>
                        <a:rPr lang="en-US" altLang="zh-CN" sz="1000" baseline="0" dirty="0">
                          <a:solidFill>
                            <a:srgbClr val="000000"/>
                          </a:solidFill>
                          <a:effectLst/>
                          <a:latin typeface="宋体" panose="02010600030101010101" pitchFamily="2" charset="-122"/>
                          <a:ea typeface="宋体" panose="02010600030101010101" pitchFamily="2" charset="-122"/>
                        </a:rPr>
                        <a:t>EC</a:t>
                      </a:r>
                      <a:r>
                        <a:rPr lang="zh-CN" altLang="en-US" sz="1000" baseline="0" dirty="0">
                          <a:solidFill>
                            <a:srgbClr val="000000"/>
                          </a:solidFill>
                          <a:effectLst/>
                          <a:latin typeface="宋体" panose="02010600030101010101" pitchFamily="2" charset="-122"/>
                          <a:ea typeface="宋体" panose="02010600030101010101" pitchFamily="2" charset="-122"/>
                        </a:rPr>
                        <a:t>等，可以通过</a:t>
                      </a:r>
                      <a:r>
                        <a:rPr lang="en-US" altLang="zh-CN" sz="1000" baseline="0" dirty="0">
                          <a:solidFill>
                            <a:srgbClr val="000000"/>
                          </a:solidFill>
                          <a:effectLst/>
                          <a:latin typeface="宋体" panose="02010600030101010101" pitchFamily="2" charset="-122"/>
                          <a:ea typeface="宋体" panose="02010600030101010101" pitchFamily="2" charset="-122"/>
                        </a:rPr>
                        <a:t>EC</a:t>
                      </a:r>
                      <a:r>
                        <a:rPr lang="zh-CN" altLang="en-US" sz="1000" baseline="0" dirty="0">
                          <a:solidFill>
                            <a:srgbClr val="000000"/>
                          </a:solidFill>
                          <a:effectLst/>
                          <a:latin typeface="宋体" panose="02010600030101010101" pitchFamily="2" charset="-122"/>
                          <a:ea typeface="宋体" panose="02010600030101010101" pitchFamily="2" charset="-122"/>
                        </a:rPr>
                        <a:t>值判断异常</a:t>
                      </a:r>
                      <a:r>
                        <a:rPr lang="en-US" altLang="zh-CN" sz="1000" baseline="0" dirty="0">
                          <a:solidFill>
                            <a:srgbClr val="000000"/>
                          </a:solidFill>
                          <a:effectLst/>
                          <a:latin typeface="宋体" panose="02010600030101010101" pitchFamily="2" charset="-122"/>
                          <a:ea typeface="宋体" panose="02010600030101010101" pitchFamily="2" charset="-122"/>
                        </a:rPr>
                        <a:t>class</a:t>
                      </a:r>
                      <a:r>
                        <a:rPr lang="zh-CN" altLang="en-US" sz="1000" baseline="0" dirty="0">
                          <a:solidFill>
                            <a:srgbClr val="000000"/>
                          </a:solidFill>
                          <a:effectLst/>
                          <a:latin typeface="宋体" panose="02010600030101010101" pitchFamily="2" charset="-122"/>
                          <a:ea typeface="宋体" panose="02010600030101010101" pitchFamily="2" charset="-122"/>
                        </a:rPr>
                        <a:t>。</a:t>
                      </a:r>
                    </a:p>
                  </a:txBody>
                  <a:tcPr marL="3672" marR="3672" marT="2099" marB="2099"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534517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11560" y="404529"/>
            <a:ext cx="8046244" cy="485982"/>
          </a:xfrm>
        </p:spPr>
        <p:txBody>
          <a:bodyPr>
            <a:normAutofit fontScale="90000"/>
          </a:bodyPr>
          <a:lstStyle/>
          <a:p>
            <a:pPr eaLnBrk="1" hangingPunct="1"/>
            <a:r>
              <a:rPr lang="en-US" altLang="zh-CN" b="1" dirty="0">
                <a:solidFill>
                  <a:srgbClr val="0000FF"/>
                </a:solidFill>
                <a:latin typeface="+mj-lt"/>
                <a:ea typeface="+mj-ea"/>
              </a:rPr>
              <a:t>N.4.2 ARMv8</a:t>
            </a:r>
            <a:r>
              <a:rPr lang="zh-CN" altLang="en-US" b="1" dirty="0">
                <a:solidFill>
                  <a:srgbClr val="0000FF"/>
                </a:solidFill>
                <a:latin typeface="+mj-lt"/>
                <a:ea typeface="+mj-ea"/>
              </a:rPr>
              <a:t>寄存器</a:t>
            </a:r>
          </a:p>
        </p:txBody>
      </p:sp>
      <p:graphicFrame>
        <p:nvGraphicFramePr>
          <p:cNvPr id="5" name="表格 4">
            <a:extLst>
              <a:ext uri="{FF2B5EF4-FFF2-40B4-BE49-F238E27FC236}">
                <a16:creationId xmlns:a16="http://schemas.microsoft.com/office/drawing/2014/main" id="{B89F47CB-25F9-46D9-8C20-73DEAFD9AE7A}"/>
              </a:ext>
            </a:extLst>
          </p:cNvPr>
          <p:cNvGraphicFramePr>
            <a:graphicFrameLocks noGrp="1"/>
          </p:cNvGraphicFramePr>
          <p:nvPr>
            <p:extLst>
              <p:ext uri="{D42A27DB-BD31-4B8C-83A1-F6EECF244321}">
                <p14:modId xmlns:p14="http://schemas.microsoft.com/office/powerpoint/2010/main" val="2635910009"/>
              </p:ext>
            </p:extLst>
          </p:nvPr>
        </p:nvGraphicFramePr>
        <p:xfrm>
          <a:off x="683568" y="1916832"/>
          <a:ext cx="7416825" cy="4393324"/>
        </p:xfrm>
        <a:graphic>
          <a:graphicData uri="http://schemas.openxmlformats.org/drawingml/2006/table">
            <a:tbl>
              <a:tblPr firstRow="1" firstCol="1" bandRow="1">
                <a:tableStyleId>{69012ECD-51FC-41F1-AA8D-1B2483CD663E}</a:tableStyleId>
              </a:tblPr>
              <a:tblGrid>
                <a:gridCol w="1584176">
                  <a:extLst>
                    <a:ext uri="{9D8B030D-6E8A-4147-A177-3AD203B41FA5}">
                      <a16:colId xmlns:a16="http://schemas.microsoft.com/office/drawing/2014/main" val="20001"/>
                    </a:ext>
                  </a:extLst>
                </a:gridCol>
                <a:gridCol w="1191872">
                  <a:extLst>
                    <a:ext uri="{9D8B030D-6E8A-4147-A177-3AD203B41FA5}">
                      <a16:colId xmlns:a16="http://schemas.microsoft.com/office/drawing/2014/main" val="20003"/>
                    </a:ext>
                  </a:extLst>
                </a:gridCol>
                <a:gridCol w="1548209">
                  <a:extLst>
                    <a:ext uri="{9D8B030D-6E8A-4147-A177-3AD203B41FA5}">
                      <a16:colId xmlns:a16="http://schemas.microsoft.com/office/drawing/2014/main" val="2012844272"/>
                    </a:ext>
                  </a:extLst>
                </a:gridCol>
                <a:gridCol w="1032586">
                  <a:extLst>
                    <a:ext uri="{9D8B030D-6E8A-4147-A177-3AD203B41FA5}">
                      <a16:colId xmlns:a16="http://schemas.microsoft.com/office/drawing/2014/main" val="20004"/>
                    </a:ext>
                  </a:extLst>
                </a:gridCol>
                <a:gridCol w="1032586">
                  <a:extLst>
                    <a:ext uri="{9D8B030D-6E8A-4147-A177-3AD203B41FA5}">
                      <a16:colId xmlns:a16="http://schemas.microsoft.com/office/drawing/2014/main" val="20005"/>
                    </a:ext>
                  </a:extLst>
                </a:gridCol>
                <a:gridCol w="1027396">
                  <a:extLst>
                    <a:ext uri="{9D8B030D-6E8A-4147-A177-3AD203B41FA5}">
                      <a16:colId xmlns:a16="http://schemas.microsoft.com/office/drawing/2014/main" val="20006"/>
                    </a:ext>
                  </a:extLst>
                </a:gridCol>
              </a:tblGrid>
              <a:tr h="576064">
                <a:tc>
                  <a:txBody>
                    <a:bodyPr/>
                    <a:lstStyle/>
                    <a:p>
                      <a:pPr algn="ctr">
                        <a:spcAft>
                          <a:spcPts val="0"/>
                        </a:spcAft>
                      </a:pPr>
                      <a:r>
                        <a:rPr lang="en-US" sz="1200" kern="100" baseline="0" dirty="0">
                          <a:effectLst/>
                          <a:latin typeface="+mn-ea"/>
                          <a:ea typeface="+mn-ea"/>
                        </a:rPr>
                        <a:t>ARM Register</a:t>
                      </a:r>
                      <a:endParaRPr lang="zh-CN" sz="1200" kern="100" baseline="0" dirty="0">
                        <a:effectLst/>
                        <a:latin typeface="+mn-ea"/>
                        <a:ea typeface="+mn-ea"/>
                        <a:cs typeface="Times New Roman" panose="02020603050405020304" pitchFamily="18" charset="0"/>
                      </a:endParaRPr>
                    </a:p>
                  </a:txBody>
                  <a:tcPr marL="68580" marR="6858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00B0F0"/>
                    </a:solidFill>
                  </a:tcPr>
                </a:tc>
                <a:tc>
                  <a:txBody>
                    <a:bodyPr/>
                    <a:lstStyle/>
                    <a:p>
                      <a:pPr algn="ctr">
                        <a:spcAft>
                          <a:spcPts val="0"/>
                        </a:spcAft>
                      </a:pPr>
                      <a:r>
                        <a:rPr lang="en-US" sz="1200" kern="100" baseline="0" dirty="0">
                          <a:effectLst/>
                          <a:latin typeface="+mn-ea"/>
                          <a:ea typeface="+mn-ea"/>
                        </a:rPr>
                        <a:t>X86 Register</a:t>
                      </a:r>
                      <a:endParaRPr lang="zh-CN" sz="1200" kern="100" baseline="0" dirty="0">
                        <a:effectLst/>
                        <a:latin typeface="+mn-ea"/>
                        <a:ea typeface="+mn-ea"/>
                        <a:cs typeface="Times New Roman" panose="02020603050405020304" pitchFamily="18" charset="0"/>
                      </a:endParaRPr>
                    </a:p>
                  </a:txBody>
                  <a:tcPr marL="68580" marR="6858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00B0F0"/>
                    </a:solidFill>
                  </a:tcPr>
                </a:tc>
                <a:tc>
                  <a:txBody>
                    <a:bodyPr/>
                    <a:lstStyle/>
                    <a:p>
                      <a:pPr algn="ctr">
                        <a:spcAft>
                          <a:spcPts val="0"/>
                        </a:spcAft>
                      </a:pPr>
                      <a:r>
                        <a:rPr lang="en-US" altLang="zh-CN" sz="1200" kern="100" baseline="0" dirty="0">
                          <a:effectLst/>
                          <a:latin typeface="+mn-ea"/>
                          <a:ea typeface="+mn-ea"/>
                        </a:rPr>
                        <a:t>ARM</a:t>
                      </a:r>
                      <a:endParaRPr lang="en-US" sz="1200" kern="100" baseline="0" dirty="0">
                        <a:effectLst/>
                        <a:latin typeface="+mn-ea"/>
                        <a:ea typeface="+mn-ea"/>
                      </a:endParaRPr>
                    </a:p>
                    <a:p>
                      <a:pPr algn="ctr">
                        <a:spcAft>
                          <a:spcPts val="0"/>
                        </a:spcAft>
                      </a:pPr>
                      <a:r>
                        <a:rPr lang="en-US" sz="1200" kern="100" baseline="0" dirty="0">
                          <a:effectLst/>
                          <a:latin typeface="+mn-ea"/>
                          <a:ea typeface="+mn-ea"/>
                        </a:rPr>
                        <a:t>Low 32-bits</a:t>
                      </a:r>
                      <a:endParaRPr lang="zh-CN" sz="1200" kern="100" baseline="0" dirty="0">
                        <a:effectLst/>
                        <a:latin typeface="+mn-ea"/>
                        <a:ea typeface="+mn-ea"/>
                        <a:cs typeface="Times New Roman" panose="02020603050405020304" pitchFamily="18" charset="0"/>
                      </a:endParaRPr>
                    </a:p>
                  </a:txBody>
                  <a:tcPr marL="68580" marR="6858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00B0F0"/>
                    </a:solidFill>
                  </a:tcPr>
                </a:tc>
                <a:tc>
                  <a:txBody>
                    <a:bodyPr/>
                    <a:lstStyle/>
                    <a:p>
                      <a:pPr algn="ctr">
                        <a:spcAft>
                          <a:spcPts val="0"/>
                        </a:spcAft>
                      </a:pPr>
                      <a:r>
                        <a:rPr lang="en-US" altLang="zh-CN" sz="1200" kern="100" baseline="0" dirty="0">
                          <a:effectLst/>
                          <a:latin typeface="+mn-ea"/>
                          <a:ea typeface="+mn-ea"/>
                        </a:rPr>
                        <a:t>X86</a:t>
                      </a:r>
                      <a:endParaRPr lang="en-US" sz="1200" kern="100" baseline="0" dirty="0">
                        <a:effectLst/>
                        <a:latin typeface="+mn-ea"/>
                        <a:ea typeface="+mn-ea"/>
                      </a:endParaRPr>
                    </a:p>
                    <a:p>
                      <a:pPr algn="ctr">
                        <a:spcAft>
                          <a:spcPts val="0"/>
                        </a:spcAft>
                      </a:pPr>
                      <a:r>
                        <a:rPr lang="en-US" sz="1200" kern="100" baseline="0" dirty="0">
                          <a:effectLst/>
                          <a:latin typeface="+mn-ea"/>
                          <a:ea typeface="+mn-ea"/>
                        </a:rPr>
                        <a:t>Low 32-bits</a:t>
                      </a:r>
                      <a:endParaRPr lang="zh-CN" sz="1200" kern="100" baseline="0" dirty="0">
                        <a:effectLst/>
                        <a:latin typeface="+mn-ea"/>
                        <a:ea typeface="+mn-ea"/>
                        <a:cs typeface="Times New Roman" panose="02020603050405020304" pitchFamily="18" charset="0"/>
                      </a:endParaRPr>
                    </a:p>
                  </a:txBody>
                  <a:tcPr marL="68580" marR="6858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kern="100" baseline="0" dirty="0">
                          <a:effectLst/>
                          <a:latin typeface="+mn-ea"/>
                          <a:ea typeface="+mn-ea"/>
                        </a:rPr>
                        <a:t>X86</a:t>
                      </a:r>
                    </a:p>
                    <a:p>
                      <a:pPr algn="ctr">
                        <a:spcAft>
                          <a:spcPts val="0"/>
                        </a:spcAft>
                      </a:pPr>
                      <a:r>
                        <a:rPr lang="en-US" sz="1200" kern="100" baseline="0" dirty="0">
                          <a:effectLst/>
                          <a:latin typeface="+mn-ea"/>
                          <a:ea typeface="+mn-ea"/>
                        </a:rPr>
                        <a:t>Low 16-bits</a:t>
                      </a:r>
                      <a:endParaRPr lang="zh-CN" sz="1200" kern="100" baseline="0" dirty="0">
                        <a:effectLst/>
                        <a:latin typeface="+mn-ea"/>
                        <a:ea typeface="+mn-ea"/>
                        <a:cs typeface="Times New Roman" panose="02020603050405020304" pitchFamily="18" charset="0"/>
                      </a:endParaRPr>
                    </a:p>
                  </a:txBody>
                  <a:tcPr marL="68580" marR="6858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kern="100" baseline="0" dirty="0">
                          <a:effectLst/>
                          <a:latin typeface="+mn-ea"/>
                          <a:ea typeface="+mn-ea"/>
                        </a:rPr>
                        <a:t>X86</a:t>
                      </a:r>
                    </a:p>
                    <a:p>
                      <a:pPr algn="ctr">
                        <a:spcAft>
                          <a:spcPts val="0"/>
                        </a:spcAft>
                      </a:pPr>
                      <a:r>
                        <a:rPr lang="en-US" sz="1200" kern="100" baseline="0" dirty="0">
                          <a:effectLst/>
                          <a:latin typeface="+mn-ea"/>
                          <a:ea typeface="+mn-ea"/>
                        </a:rPr>
                        <a:t>Low 8-bits</a:t>
                      </a:r>
                      <a:endParaRPr lang="zh-CN" sz="1200" kern="100" baseline="0" dirty="0">
                        <a:effectLst/>
                        <a:latin typeface="+mn-ea"/>
                        <a:ea typeface="+mn-ea"/>
                        <a:cs typeface="Times New Roman" panose="02020603050405020304" pitchFamily="18" charset="0"/>
                      </a:endParaRPr>
                    </a:p>
                  </a:txBody>
                  <a:tcPr marL="68580" marR="6858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212070">
                <a:tc>
                  <a:txBody>
                    <a:bodyPr/>
                    <a:lstStyle/>
                    <a:p>
                      <a:pPr algn="ctr">
                        <a:spcAft>
                          <a:spcPts val="0"/>
                        </a:spcAft>
                      </a:pPr>
                      <a:r>
                        <a:rPr lang="en-US" sz="1100" b="1" kern="100" baseline="0" dirty="0">
                          <a:solidFill>
                            <a:schemeClr val="accent6"/>
                          </a:solidFill>
                          <a:effectLst/>
                          <a:latin typeface="+mn-ea"/>
                          <a:ea typeface="+mn-ea"/>
                        </a:rPr>
                        <a:t>X0</a:t>
                      </a:r>
                      <a:endParaRPr lang="zh-CN" sz="1100" b="1" kern="100" baseline="0" dirty="0">
                        <a:solidFill>
                          <a:schemeClr val="accent6"/>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altLang="zh-CN" sz="1100" b="1" kern="100" baseline="0" dirty="0">
                          <a:solidFill>
                            <a:srgbClr val="0000FF"/>
                          </a:solidFill>
                          <a:effectLst/>
                          <a:latin typeface="+mn-ea"/>
                          <a:ea typeface="+mn-ea"/>
                          <a:cs typeface="Times New Roman" panose="02020603050405020304" pitchFamily="18" charset="0"/>
                        </a:rPr>
                        <a:t>RAX</a:t>
                      </a:r>
                      <a:endParaRPr lang="zh-CN" sz="1100" b="1" kern="100" baseline="0" dirty="0">
                        <a:solidFill>
                          <a:srgbClr val="0000FF"/>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a:spcAft>
                          <a:spcPts val="0"/>
                        </a:spcAft>
                      </a:pPr>
                      <a:r>
                        <a:rPr lang="en-US" sz="1100" b="1" kern="100" baseline="0" dirty="0">
                          <a:solidFill>
                            <a:schemeClr val="tx1"/>
                          </a:solidFill>
                          <a:effectLst/>
                          <a:latin typeface="+mn-ea"/>
                          <a:ea typeface="+mn-ea"/>
                          <a:cs typeface="+mn-cs"/>
                        </a:rPr>
                        <a:t>W0</a:t>
                      </a:r>
                      <a:endParaRPr lang="zh-CN" altLang="en-US" sz="1100" b="1" kern="100" baseline="0" dirty="0">
                        <a:solidFill>
                          <a:schemeClr val="tx1"/>
                        </a:solidFill>
                        <a:effectLst/>
                        <a:latin typeface="+mn-ea"/>
                        <a:ea typeface="+mn-ea"/>
                        <a:cs typeface="+mn-cs"/>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altLang="zh-CN" sz="1100" b="1" kern="100" baseline="0" dirty="0">
                          <a:solidFill>
                            <a:schemeClr val="tx1"/>
                          </a:solidFill>
                          <a:effectLst/>
                          <a:latin typeface="+mn-ea"/>
                          <a:ea typeface="+mn-ea"/>
                          <a:cs typeface="Times New Roman" panose="02020603050405020304" pitchFamily="18" charset="0"/>
                        </a:rPr>
                        <a:t>EAX</a:t>
                      </a:r>
                      <a:endParaRPr lang="zh-CN" sz="1100" b="1" kern="100" baseline="0" dirty="0">
                        <a:solidFill>
                          <a:schemeClr val="tx1"/>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altLang="zh-CN" sz="1100" b="1" kern="100" baseline="0" dirty="0">
                          <a:solidFill>
                            <a:schemeClr val="tx1"/>
                          </a:solidFill>
                          <a:effectLst/>
                          <a:latin typeface="+mn-ea"/>
                          <a:ea typeface="+mn-ea"/>
                          <a:cs typeface="Times New Roman" panose="02020603050405020304" pitchFamily="18" charset="0"/>
                        </a:rPr>
                        <a:t>AX</a:t>
                      </a:r>
                      <a:endParaRPr lang="zh-CN" sz="1100" b="1" kern="100" baseline="0" dirty="0">
                        <a:solidFill>
                          <a:schemeClr val="tx1"/>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altLang="zh-CN" sz="1100" b="1" kern="100" baseline="0" dirty="0">
                          <a:solidFill>
                            <a:schemeClr val="tx1"/>
                          </a:solidFill>
                          <a:effectLst/>
                          <a:latin typeface="+mn-ea"/>
                          <a:ea typeface="+mn-ea"/>
                          <a:cs typeface="Times New Roman" panose="02020603050405020304" pitchFamily="18" charset="0"/>
                        </a:rPr>
                        <a:t>AL</a:t>
                      </a:r>
                      <a:endParaRPr lang="zh-CN" sz="1100" b="1" kern="100" baseline="0" dirty="0">
                        <a:solidFill>
                          <a:schemeClr val="tx1"/>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12070">
                <a:tc>
                  <a:txBody>
                    <a:bodyPr/>
                    <a:lstStyle/>
                    <a:p>
                      <a:pPr algn="ctr">
                        <a:spcAft>
                          <a:spcPts val="0"/>
                        </a:spcAft>
                      </a:pPr>
                      <a:r>
                        <a:rPr lang="en-US" sz="1100" b="1" kern="100" baseline="0" dirty="0">
                          <a:solidFill>
                            <a:schemeClr val="accent6"/>
                          </a:solidFill>
                          <a:effectLst/>
                          <a:latin typeface="+mn-ea"/>
                          <a:ea typeface="+mn-ea"/>
                        </a:rPr>
                        <a:t>X1</a:t>
                      </a:r>
                      <a:endParaRPr lang="zh-CN" sz="1100" b="1" kern="100" baseline="0" dirty="0">
                        <a:solidFill>
                          <a:schemeClr val="accent6"/>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altLang="zh-CN" sz="1100" b="1" kern="100" baseline="0" dirty="0">
                          <a:solidFill>
                            <a:srgbClr val="0000FF"/>
                          </a:solidFill>
                          <a:effectLst/>
                          <a:latin typeface="+mn-ea"/>
                          <a:ea typeface="+mn-ea"/>
                          <a:cs typeface="Times New Roman" panose="02020603050405020304" pitchFamily="18" charset="0"/>
                        </a:rPr>
                        <a:t>RBX</a:t>
                      </a:r>
                      <a:endParaRPr lang="zh-CN" sz="1100" b="1" kern="100" baseline="0" dirty="0">
                        <a:solidFill>
                          <a:srgbClr val="0000FF"/>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a:spcAft>
                          <a:spcPts val="0"/>
                        </a:spcAft>
                      </a:pPr>
                      <a:r>
                        <a:rPr lang="en-US" sz="1100" b="1" kern="100" baseline="0" dirty="0">
                          <a:solidFill>
                            <a:schemeClr val="tx1"/>
                          </a:solidFill>
                          <a:effectLst/>
                          <a:latin typeface="+mn-ea"/>
                          <a:ea typeface="+mn-ea"/>
                          <a:cs typeface="+mn-cs"/>
                        </a:rPr>
                        <a:t>W1</a:t>
                      </a:r>
                      <a:endParaRPr lang="zh-CN" altLang="en-US" sz="1100" b="1" kern="100" baseline="0" dirty="0">
                        <a:solidFill>
                          <a:schemeClr val="tx1"/>
                        </a:solidFill>
                        <a:effectLst/>
                        <a:latin typeface="+mn-ea"/>
                        <a:ea typeface="+mn-ea"/>
                        <a:cs typeface="+mn-cs"/>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altLang="zh-CN" sz="1100" b="1" kern="100" baseline="0" dirty="0">
                          <a:solidFill>
                            <a:schemeClr val="tx1"/>
                          </a:solidFill>
                          <a:effectLst/>
                          <a:latin typeface="+mn-ea"/>
                          <a:ea typeface="+mn-ea"/>
                          <a:cs typeface="Times New Roman" panose="02020603050405020304" pitchFamily="18" charset="0"/>
                        </a:rPr>
                        <a:t>EBX</a:t>
                      </a:r>
                      <a:endParaRPr lang="zh-CN" sz="1100" b="1" kern="100" baseline="0" dirty="0">
                        <a:solidFill>
                          <a:schemeClr val="tx1"/>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altLang="zh-CN" sz="1100" b="1" kern="100" baseline="0" dirty="0">
                          <a:solidFill>
                            <a:schemeClr val="tx1"/>
                          </a:solidFill>
                          <a:effectLst/>
                          <a:latin typeface="+mn-ea"/>
                          <a:ea typeface="+mn-ea"/>
                          <a:cs typeface="Times New Roman" panose="02020603050405020304" pitchFamily="18" charset="0"/>
                        </a:rPr>
                        <a:t>BX</a:t>
                      </a:r>
                      <a:endParaRPr lang="zh-CN" sz="1100" b="1" kern="100" baseline="0" dirty="0">
                        <a:solidFill>
                          <a:schemeClr val="tx1"/>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altLang="zh-CN" sz="1100" b="1" kern="100" baseline="0" dirty="0">
                          <a:solidFill>
                            <a:schemeClr val="tx1"/>
                          </a:solidFill>
                          <a:effectLst/>
                          <a:latin typeface="+mn-ea"/>
                          <a:ea typeface="+mn-ea"/>
                          <a:cs typeface="Times New Roman" panose="02020603050405020304" pitchFamily="18" charset="0"/>
                        </a:rPr>
                        <a:t>BL</a:t>
                      </a:r>
                      <a:endParaRPr lang="zh-CN" sz="1100" b="1" kern="100" baseline="0" dirty="0">
                        <a:solidFill>
                          <a:schemeClr val="tx1"/>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12070">
                <a:tc>
                  <a:txBody>
                    <a:bodyPr/>
                    <a:lstStyle/>
                    <a:p>
                      <a:pPr algn="ctr">
                        <a:spcAft>
                          <a:spcPts val="0"/>
                        </a:spcAft>
                      </a:pPr>
                      <a:r>
                        <a:rPr lang="en-US" sz="1100" b="1" kern="100" baseline="0" dirty="0">
                          <a:solidFill>
                            <a:schemeClr val="accent6"/>
                          </a:solidFill>
                          <a:effectLst/>
                          <a:latin typeface="+mn-ea"/>
                          <a:ea typeface="+mn-ea"/>
                        </a:rPr>
                        <a:t>X2</a:t>
                      </a:r>
                      <a:endParaRPr lang="zh-CN" sz="1100" b="1" kern="100" baseline="0" dirty="0">
                        <a:solidFill>
                          <a:schemeClr val="accent6"/>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altLang="zh-CN" sz="1100" b="1" kern="100" baseline="0" dirty="0">
                          <a:solidFill>
                            <a:srgbClr val="0000FF"/>
                          </a:solidFill>
                          <a:effectLst/>
                          <a:latin typeface="+mn-ea"/>
                          <a:ea typeface="+mn-ea"/>
                          <a:cs typeface="Times New Roman" panose="02020603050405020304" pitchFamily="18" charset="0"/>
                        </a:rPr>
                        <a:t>RCX</a:t>
                      </a:r>
                      <a:endParaRPr lang="zh-CN" sz="1100" b="1" kern="100" baseline="0" dirty="0">
                        <a:solidFill>
                          <a:srgbClr val="0000FF"/>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a:spcAft>
                          <a:spcPts val="0"/>
                        </a:spcAft>
                      </a:pPr>
                      <a:r>
                        <a:rPr lang="en-US" sz="1100" b="1" kern="100" baseline="0" dirty="0">
                          <a:solidFill>
                            <a:schemeClr val="tx1"/>
                          </a:solidFill>
                          <a:effectLst/>
                          <a:latin typeface="+mn-ea"/>
                          <a:ea typeface="+mn-ea"/>
                          <a:cs typeface="+mn-cs"/>
                        </a:rPr>
                        <a:t>W2</a:t>
                      </a:r>
                      <a:endParaRPr lang="zh-CN" altLang="en-US" sz="1100" b="1" kern="100" baseline="0" dirty="0">
                        <a:solidFill>
                          <a:schemeClr val="tx1"/>
                        </a:solidFill>
                        <a:effectLst/>
                        <a:latin typeface="+mn-ea"/>
                        <a:ea typeface="+mn-ea"/>
                        <a:cs typeface="+mn-cs"/>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altLang="zh-CN" sz="1100" b="1" kern="100" baseline="0" dirty="0">
                          <a:solidFill>
                            <a:schemeClr val="tx1"/>
                          </a:solidFill>
                          <a:effectLst/>
                          <a:latin typeface="+mn-ea"/>
                          <a:ea typeface="+mn-ea"/>
                          <a:cs typeface="Times New Roman" panose="02020603050405020304" pitchFamily="18" charset="0"/>
                        </a:rPr>
                        <a:t>ECX</a:t>
                      </a:r>
                      <a:endParaRPr lang="zh-CN" sz="1100" b="1" kern="100" baseline="0" dirty="0">
                        <a:solidFill>
                          <a:schemeClr val="tx1"/>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altLang="zh-CN" sz="1100" b="1" kern="100" baseline="0" dirty="0">
                          <a:solidFill>
                            <a:schemeClr val="tx1"/>
                          </a:solidFill>
                          <a:effectLst/>
                          <a:latin typeface="+mn-ea"/>
                          <a:ea typeface="+mn-ea"/>
                          <a:cs typeface="Times New Roman" panose="02020603050405020304" pitchFamily="18" charset="0"/>
                        </a:rPr>
                        <a:t>CX</a:t>
                      </a:r>
                      <a:endParaRPr lang="zh-CN" sz="1100" b="1" kern="100" baseline="0" dirty="0">
                        <a:solidFill>
                          <a:schemeClr val="tx1"/>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altLang="zh-CN" sz="1100" b="1" kern="100" baseline="0" dirty="0">
                          <a:solidFill>
                            <a:schemeClr val="tx1"/>
                          </a:solidFill>
                          <a:effectLst/>
                          <a:latin typeface="+mn-ea"/>
                          <a:ea typeface="+mn-ea"/>
                          <a:cs typeface="Times New Roman" panose="02020603050405020304" pitchFamily="18" charset="0"/>
                        </a:rPr>
                        <a:t>CL</a:t>
                      </a:r>
                      <a:endParaRPr lang="zh-CN" sz="1100" b="1" kern="100" baseline="0" dirty="0">
                        <a:solidFill>
                          <a:schemeClr val="tx1"/>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12070">
                <a:tc>
                  <a:txBody>
                    <a:bodyPr/>
                    <a:lstStyle/>
                    <a:p>
                      <a:pPr algn="ctr">
                        <a:spcAft>
                          <a:spcPts val="0"/>
                        </a:spcAft>
                      </a:pPr>
                      <a:r>
                        <a:rPr lang="en-US" sz="1100" b="1" kern="100" baseline="0" dirty="0">
                          <a:solidFill>
                            <a:schemeClr val="accent6"/>
                          </a:solidFill>
                          <a:effectLst/>
                          <a:latin typeface="+mn-ea"/>
                          <a:ea typeface="+mn-ea"/>
                        </a:rPr>
                        <a:t>X3</a:t>
                      </a:r>
                      <a:endParaRPr lang="zh-CN" sz="1100" b="1" kern="100" baseline="0" dirty="0">
                        <a:solidFill>
                          <a:schemeClr val="accent6"/>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altLang="zh-CN" sz="1100" b="1" kern="100" baseline="0" dirty="0">
                          <a:solidFill>
                            <a:srgbClr val="0000FF"/>
                          </a:solidFill>
                          <a:effectLst/>
                          <a:latin typeface="+mn-ea"/>
                          <a:ea typeface="+mn-ea"/>
                          <a:cs typeface="Times New Roman" panose="02020603050405020304" pitchFamily="18" charset="0"/>
                        </a:rPr>
                        <a:t>RDX</a:t>
                      </a:r>
                      <a:endParaRPr lang="zh-CN" sz="1100" b="1" kern="100" baseline="0" dirty="0">
                        <a:solidFill>
                          <a:srgbClr val="0000FF"/>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a:spcAft>
                          <a:spcPts val="0"/>
                        </a:spcAft>
                      </a:pPr>
                      <a:r>
                        <a:rPr lang="en-US" sz="1100" b="1" kern="100" baseline="0" dirty="0">
                          <a:solidFill>
                            <a:schemeClr val="tx1"/>
                          </a:solidFill>
                          <a:effectLst/>
                          <a:latin typeface="+mn-ea"/>
                          <a:ea typeface="+mn-ea"/>
                          <a:cs typeface="+mn-cs"/>
                        </a:rPr>
                        <a:t>W3</a:t>
                      </a:r>
                      <a:endParaRPr lang="zh-CN" altLang="en-US" sz="1100" b="1" kern="100" baseline="0" dirty="0">
                        <a:solidFill>
                          <a:schemeClr val="tx1"/>
                        </a:solidFill>
                        <a:effectLst/>
                        <a:latin typeface="+mn-ea"/>
                        <a:ea typeface="+mn-ea"/>
                        <a:cs typeface="+mn-cs"/>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altLang="zh-CN" sz="1100" b="1" kern="100" baseline="0" dirty="0">
                          <a:solidFill>
                            <a:schemeClr val="tx1"/>
                          </a:solidFill>
                          <a:effectLst/>
                          <a:latin typeface="+mn-ea"/>
                          <a:ea typeface="+mn-ea"/>
                          <a:cs typeface="Times New Roman" panose="02020603050405020304" pitchFamily="18" charset="0"/>
                        </a:rPr>
                        <a:t>EDX</a:t>
                      </a:r>
                      <a:endParaRPr lang="zh-CN" sz="1100" b="1" kern="100" baseline="0" dirty="0">
                        <a:solidFill>
                          <a:schemeClr val="tx1"/>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altLang="zh-CN" sz="1100" b="1" kern="100" baseline="0" dirty="0">
                          <a:solidFill>
                            <a:schemeClr val="tx1"/>
                          </a:solidFill>
                          <a:effectLst/>
                          <a:latin typeface="+mn-ea"/>
                          <a:ea typeface="+mn-ea"/>
                          <a:cs typeface="Times New Roman" panose="02020603050405020304" pitchFamily="18" charset="0"/>
                        </a:rPr>
                        <a:t>DX</a:t>
                      </a:r>
                      <a:endParaRPr lang="zh-CN" sz="1100" b="1" kern="100" baseline="0" dirty="0">
                        <a:solidFill>
                          <a:schemeClr val="tx1"/>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altLang="zh-CN" sz="1100" b="1" kern="100" baseline="0" dirty="0">
                          <a:solidFill>
                            <a:schemeClr val="tx1"/>
                          </a:solidFill>
                          <a:effectLst/>
                          <a:latin typeface="+mn-ea"/>
                          <a:ea typeface="+mn-ea"/>
                          <a:cs typeface="Times New Roman" panose="02020603050405020304" pitchFamily="18" charset="0"/>
                        </a:rPr>
                        <a:t>DL</a:t>
                      </a:r>
                      <a:endParaRPr lang="zh-CN" sz="1100" b="1" kern="100" baseline="0" dirty="0">
                        <a:solidFill>
                          <a:schemeClr val="tx1"/>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12070">
                <a:tc>
                  <a:txBody>
                    <a:bodyPr/>
                    <a:lstStyle/>
                    <a:p>
                      <a:pPr algn="ctr">
                        <a:spcAft>
                          <a:spcPts val="0"/>
                        </a:spcAft>
                      </a:pPr>
                      <a:r>
                        <a:rPr lang="en-US" sz="1100" b="1" kern="100" baseline="0" dirty="0">
                          <a:solidFill>
                            <a:schemeClr val="accent6"/>
                          </a:solidFill>
                          <a:effectLst/>
                          <a:latin typeface="+mn-ea"/>
                          <a:ea typeface="+mn-ea"/>
                        </a:rPr>
                        <a:t>X4</a:t>
                      </a:r>
                      <a:endParaRPr lang="zh-CN" sz="1100" b="1" kern="100" baseline="0" dirty="0">
                        <a:solidFill>
                          <a:schemeClr val="accent6"/>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altLang="zh-CN" sz="1100" b="1" kern="100" baseline="0" dirty="0">
                          <a:solidFill>
                            <a:srgbClr val="0000FF"/>
                          </a:solidFill>
                          <a:effectLst/>
                          <a:latin typeface="+mn-ea"/>
                          <a:ea typeface="+mn-ea"/>
                          <a:cs typeface="Times New Roman" panose="02020603050405020304" pitchFamily="18" charset="0"/>
                        </a:rPr>
                        <a:t>RSI</a:t>
                      </a:r>
                      <a:endParaRPr lang="zh-CN" sz="1100" b="1" kern="100" baseline="0" dirty="0">
                        <a:solidFill>
                          <a:srgbClr val="0000FF"/>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a:spcAft>
                          <a:spcPts val="0"/>
                        </a:spcAft>
                      </a:pPr>
                      <a:r>
                        <a:rPr lang="en-US" sz="1100" b="1" kern="100" baseline="0" dirty="0">
                          <a:solidFill>
                            <a:schemeClr val="tx1"/>
                          </a:solidFill>
                          <a:effectLst/>
                          <a:latin typeface="+mn-ea"/>
                          <a:ea typeface="+mn-ea"/>
                          <a:cs typeface="+mn-cs"/>
                        </a:rPr>
                        <a:t>W4</a:t>
                      </a:r>
                      <a:endParaRPr lang="zh-CN" altLang="en-US" sz="1100" b="1" kern="100" baseline="0" dirty="0">
                        <a:solidFill>
                          <a:schemeClr val="tx1"/>
                        </a:solidFill>
                        <a:effectLst/>
                        <a:latin typeface="+mn-ea"/>
                        <a:ea typeface="+mn-ea"/>
                        <a:cs typeface="+mn-cs"/>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altLang="zh-CN" sz="1100" b="1" kern="100" baseline="0" dirty="0">
                          <a:solidFill>
                            <a:schemeClr val="tx1"/>
                          </a:solidFill>
                          <a:effectLst/>
                          <a:latin typeface="+mn-ea"/>
                          <a:ea typeface="+mn-ea"/>
                          <a:cs typeface="Times New Roman" panose="02020603050405020304" pitchFamily="18" charset="0"/>
                        </a:rPr>
                        <a:t>ESI</a:t>
                      </a:r>
                      <a:endParaRPr lang="zh-CN" sz="1100" b="1" kern="100" baseline="0" dirty="0">
                        <a:solidFill>
                          <a:schemeClr val="tx1"/>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altLang="zh-CN" sz="1100" b="1" kern="100" baseline="0" dirty="0">
                          <a:solidFill>
                            <a:schemeClr val="tx1"/>
                          </a:solidFill>
                          <a:effectLst/>
                          <a:latin typeface="+mn-ea"/>
                          <a:ea typeface="+mn-ea"/>
                          <a:cs typeface="Times New Roman" panose="02020603050405020304" pitchFamily="18" charset="0"/>
                        </a:rPr>
                        <a:t>SI</a:t>
                      </a:r>
                      <a:endParaRPr lang="zh-CN" sz="1100" b="1" kern="100" baseline="0" dirty="0">
                        <a:solidFill>
                          <a:schemeClr val="tx1"/>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altLang="zh-CN" sz="1100" b="1" kern="100" baseline="0" dirty="0">
                          <a:solidFill>
                            <a:schemeClr val="tx1"/>
                          </a:solidFill>
                          <a:effectLst/>
                          <a:latin typeface="+mn-ea"/>
                          <a:ea typeface="+mn-ea"/>
                          <a:cs typeface="Times New Roman" panose="02020603050405020304" pitchFamily="18" charset="0"/>
                        </a:rPr>
                        <a:t>SIL</a:t>
                      </a:r>
                      <a:endParaRPr lang="zh-CN" sz="1100" b="1" kern="100" baseline="0" dirty="0">
                        <a:solidFill>
                          <a:schemeClr val="tx1"/>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12070">
                <a:tc>
                  <a:txBody>
                    <a:bodyPr/>
                    <a:lstStyle/>
                    <a:p>
                      <a:pPr algn="ctr">
                        <a:spcAft>
                          <a:spcPts val="0"/>
                        </a:spcAft>
                      </a:pPr>
                      <a:r>
                        <a:rPr lang="en-US" sz="1100" b="1" kern="100" baseline="0" dirty="0">
                          <a:solidFill>
                            <a:schemeClr val="accent6"/>
                          </a:solidFill>
                          <a:effectLst/>
                          <a:latin typeface="+mn-ea"/>
                          <a:ea typeface="+mn-ea"/>
                        </a:rPr>
                        <a:t>X5</a:t>
                      </a:r>
                      <a:endParaRPr lang="zh-CN" sz="1100" b="1" kern="100" baseline="0" dirty="0">
                        <a:solidFill>
                          <a:schemeClr val="accent6"/>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altLang="zh-CN" sz="1100" b="1" kern="100" baseline="0" dirty="0">
                          <a:solidFill>
                            <a:srgbClr val="0000FF"/>
                          </a:solidFill>
                          <a:effectLst/>
                          <a:latin typeface="+mn-ea"/>
                          <a:ea typeface="+mn-ea"/>
                          <a:cs typeface="Times New Roman" panose="02020603050405020304" pitchFamily="18" charset="0"/>
                        </a:rPr>
                        <a:t>RDI</a:t>
                      </a:r>
                      <a:endParaRPr lang="zh-CN" sz="1100" b="1" kern="100" baseline="0" dirty="0">
                        <a:solidFill>
                          <a:srgbClr val="0000FF"/>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a:spcAft>
                          <a:spcPts val="0"/>
                        </a:spcAft>
                      </a:pPr>
                      <a:r>
                        <a:rPr lang="en-US" sz="1100" b="1" kern="100" baseline="0" dirty="0">
                          <a:solidFill>
                            <a:schemeClr val="tx1"/>
                          </a:solidFill>
                          <a:effectLst/>
                          <a:latin typeface="+mn-ea"/>
                          <a:ea typeface="+mn-ea"/>
                          <a:cs typeface="+mn-cs"/>
                        </a:rPr>
                        <a:t>W5</a:t>
                      </a:r>
                      <a:endParaRPr lang="zh-CN" altLang="en-US" sz="1100" b="1" kern="100" baseline="0" dirty="0">
                        <a:solidFill>
                          <a:schemeClr val="tx1"/>
                        </a:solidFill>
                        <a:effectLst/>
                        <a:latin typeface="+mn-ea"/>
                        <a:ea typeface="+mn-ea"/>
                        <a:cs typeface="+mn-cs"/>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altLang="zh-CN" sz="1100" b="1" kern="100" baseline="0" dirty="0">
                          <a:solidFill>
                            <a:schemeClr val="tx1"/>
                          </a:solidFill>
                          <a:effectLst/>
                          <a:latin typeface="+mn-ea"/>
                          <a:ea typeface="+mn-ea"/>
                          <a:cs typeface="Times New Roman" panose="02020603050405020304" pitchFamily="18" charset="0"/>
                        </a:rPr>
                        <a:t>EDI</a:t>
                      </a:r>
                      <a:endParaRPr lang="zh-CN" sz="1100" b="1" kern="100" baseline="0" dirty="0">
                        <a:solidFill>
                          <a:schemeClr val="tx1"/>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altLang="zh-CN" sz="1100" b="1" kern="100" baseline="0" dirty="0">
                          <a:solidFill>
                            <a:schemeClr val="tx1"/>
                          </a:solidFill>
                          <a:effectLst/>
                          <a:latin typeface="+mn-ea"/>
                          <a:ea typeface="+mn-ea"/>
                          <a:cs typeface="Times New Roman" panose="02020603050405020304" pitchFamily="18" charset="0"/>
                        </a:rPr>
                        <a:t>DI</a:t>
                      </a:r>
                      <a:endParaRPr lang="zh-CN" sz="1100" b="1" kern="100" baseline="0" dirty="0">
                        <a:solidFill>
                          <a:schemeClr val="tx1"/>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altLang="zh-CN" sz="1100" b="1" kern="100" baseline="0" dirty="0">
                          <a:solidFill>
                            <a:schemeClr val="tx1"/>
                          </a:solidFill>
                          <a:effectLst/>
                          <a:latin typeface="+mn-ea"/>
                          <a:ea typeface="+mn-ea"/>
                          <a:cs typeface="Times New Roman" panose="02020603050405020304" pitchFamily="18" charset="0"/>
                        </a:rPr>
                        <a:t>DIL</a:t>
                      </a:r>
                      <a:endParaRPr lang="zh-CN" sz="1100" b="1" kern="100" baseline="0" dirty="0">
                        <a:solidFill>
                          <a:schemeClr val="tx1"/>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12070">
                <a:tc>
                  <a:txBody>
                    <a:bodyPr/>
                    <a:lstStyle/>
                    <a:p>
                      <a:pPr algn="ctr">
                        <a:spcAft>
                          <a:spcPts val="0"/>
                        </a:spcAft>
                      </a:pPr>
                      <a:r>
                        <a:rPr lang="en-US" sz="1100" b="1" kern="100" baseline="0" dirty="0">
                          <a:solidFill>
                            <a:schemeClr val="accent6"/>
                          </a:solidFill>
                          <a:effectLst/>
                          <a:latin typeface="+mn-ea"/>
                          <a:ea typeface="+mn-ea"/>
                          <a:cs typeface="+mn-cs"/>
                        </a:rPr>
                        <a:t>X6</a:t>
                      </a:r>
                      <a:endParaRPr lang="zh-CN" altLang="en-US" sz="1100" b="1" kern="100" baseline="0" dirty="0">
                        <a:solidFill>
                          <a:schemeClr val="accent6"/>
                        </a:solidFill>
                        <a:effectLst/>
                        <a:latin typeface="+mn-ea"/>
                        <a:ea typeface="+mn-ea"/>
                        <a:cs typeface="+mn-cs"/>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altLang="zh-CN" sz="1100" b="1" kern="100" baseline="0" dirty="0">
                          <a:solidFill>
                            <a:srgbClr val="0000FF"/>
                          </a:solidFill>
                          <a:effectLst/>
                          <a:latin typeface="+mn-ea"/>
                          <a:ea typeface="+mn-ea"/>
                          <a:cs typeface="Times New Roman" panose="02020603050405020304" pitchFamily="18" charset="0"/>
                        </a:rPr>
                        <a:t>RSP</a:t>
                      </a:r>
                      <a:endParaRPr lang="zh-CN" sz="1100" b="1" kern="100" baseline="0" dirty="0">
                        <a:solidFill>
                          <a:srgbClr val="0000FF"/>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a:spcAft>
                          <a:spcPts val="0"/>
                        </a:spcAft>
                      </a:pPr>
                      <a:r>
                        <a:rPr lang="en-US" sz="1100" b="1" kern="100" baseline="0" dirty="0">
                          <a:solidFill>
                            <a:schemeClr val="tx1"/>
                          </a:solidFill>
                          <a:effectLst/>
                          <a:latin typeface="+mn-ea"/>
                          <a:ea typeface="+mn-ea"/>
                          <a:cs typeface="+mn-cs"/>
                        </a:rPr>
                        <a:t>W6</a:t>
                      </a:r>
                      <a:endParaRPr lang="zh-CN" altLang="en-US" sz="1100" b="1" kern="100" baseline="0" dirty="0">
                        <a:solidFill>
                          <a:schemeClr val="tx1"/>
                        </a:solidFill>
                        <a:effectLst/>
                        <a:latin typeface="+mn-ea"/>
                        <a:ea typeface="+mn-ea"/>
                        <a:cs typeface="+mn-cs"/>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altLang="zh-CN" sz="1100" b="1" kern="100" baseline="0" dirty="0">
                          <a:solidFill>
                            <a:schemeClr val="tx1"/>
                          </a:solidFill>
                          <a:effectLst/>
                          <a:latin typeface="+mn-ea"/>
                          <a:ea typeface="+mn-ea"/>
                          <a:cs typeface="Times New Roman" panose="02020603050405020304" pitchFamily="18" charset="0"/>
                        </a:rPr>
                        <a:t>ESP</a:t>
                      </a:r>
                      <a:endParaRPr lang="zh-CN" sz="1100" b="1" kern="100" baseline="0" dirty="0">
                        <a:solidFill>
                          <a:schemeClr val="tx1"/>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altLang="zh-CN" sz="1100" b="1" kern="100" baseline="0" dirty="0">
                          <a:solidFill>
                            <a:schemeClr val="tx1"/>
                          </a:solidFill>
                          <a:effectLst/>
                          <a:latin typeface="+mn-ea"/>
                          <a:ea typeface="+mn-ea"/>
                          <a:cs typeface="Times New Roman" panose="02020603050405020304" pitchFamily="18" charset="0"/>
                        </a:rPr>
                        <a:t>SP</a:t>
                      </a:r>
                      <a:endParaRPr lang="zh-CN" sz="1100" b="1" kern="100" baseline="0" dirty="0">
                        <a:solidFill>
                          <a:schemeClr val="tx1"/>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altLang="zh-CN" sz="1100" b="1" kern="100" baseline="0" dirty="0">
                          <a:solidFill>
                            <a:schemeClr val="tx1"/>
                          </a:solidFill>
                          <a:effectLst/>
                          <a:latin typeface="+mn-ea"/>
                          <a:ea typeface="+mn-ea"/>
                          <a:cs typeface="Times New Roman" panose="02020603050405020304" pitchFamily="18" charset="0"/>
                        </a:rPr>
                        <a:t>SPL</a:t>
                      </a:r>
                      <a:endParaRPr lang="zh-CN" sz="1100" b="1" kern="100" baseline="0" dirty="0">
                        <a:solidFill>
                          <a:schemeClr val="tx1"/>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12070">
                <a:tc>
                  <a:txBody>
                    <a:bodyPr/>
                    <a:lstStyle/>
                    <a:p>
                      <a:pPr algn="ctr"/>
                      <a:r>
                        <a:rPr lang="en-US" altLang="zh-CN" sz="1100" b="1" kern="100" baseline="0">
                          <a:solidFill>
                            <a:schemeClr val="accent6"/>
                          </a:solidFill>
                          <a:effectLst/>
                          <a:latin typeface="+mn-ea"/>
                          <a:ea typeface="+mn-ea"/>
                          <a:cs typeface="+mn-cs"/>
                        </a:rPr>
                        <a:t>X7</a:t>
                      </a:r>
                      <a:endParaRPr lang="zh-CN" altLang="en-US" sz="1100" b="1" kern="100" baseline="0" dirty="0">
                        <a:solidFill>
                          <a:schemeClr val="accent6"/>
                        </a:solidFill>
                        <a:effectLst/>
                        <a:latin typeface="+mn-ea"/>
                        <a:ea typeface="+mn-ea"/>
                        <a:cs typeface="+mn-cs"/>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sz="1100" b="1" kern="100" baseline="0" dirty="0">
                          <a:solidFill>
                            <a:srgbClr val="0000FF"/>
                          </a:solidFill>
                          <a:effectLst/>
                          <a:latin typeface="+mn-ea"/>
                          <a:ea typeface="+mn-ea"/>
                        </a:rPr>
                        <a:t>RBP</a:t>
                      </a:r>
                      <a:endParaRPr lang="zh-CN" sz="1100" b="1" kern="100" baseline="0" dirty="0">
                        <a:solidFill>
                          <a:srgbClr val="0000FF"/>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a:r>
                        <a:rPr lang="en-US" altLang="zh-CN" sz="1100" b="1" kern="100" baseline="0" dirty="0">
                          <a:solidFill>
                            <a:schemeClr val="tx1"/>
                          </a:solidFill>
                          <a:effectLst/>
                          <a:latin typeface="+mn-ea"/>
                          <a:ea typeface="+mn-ea"/>
                          <a:cs typeface="+mn-cs"/>
                        </a:rPr>
                        <a:t>W7</a:t>
                      </a:r>
                      <a:endParaRPr lang="zh-CN" altLang="en-US" sz="1100" b="1" kern="100" baseline="0" dirty="0">
                        <a:solidFill>
                          <a:schemeClr val="tx1"/>
                        </a:solidFill>
                        <a:effectLst/>
                        <a:latin typeface="+mn-ea"/>
                        <a:ea typeface="+mn-ea"/>
                        <a:cs typeface="+mn-cs"/>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sz="1100" b="1" kern="100" baseline="0" dirty="0">
                          <a:solidFill>
                            <a:schemeClr val="tx1"/>
                          </a:solidFill>
                          <a:effectLst/>
                          <a:latin typeface="+mn-ea"/>
                          <a:ea typeface="+mn-ea"/>
                        </a:rPr>
                        <a:t>EBP</a:t>
                      </a:r>
                      <a:endParaRPr lang="zh-CN" sz="1100" b="1" kern="100" baseline="0" dirty="0">
                        <a:solidFill>
                          <a:schemeClr val="tx1"/>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sz="1100" b="1" kern="100" baseline="0" dirty="0">
                          <a:solidFill>
                            <a:schemeClr val="tx1"/>
                          </a:solidFill>
                          <a:effectLst/>
                          <a:latin typeface="+mn-ea"/>
                          <a:ea typeface="+mn-ea"/>
                        </a:rPr>
                        <a:t>BP</a:t>
                      </a:r>
                      <a:endParaRPr lang="zh-CN" sz="1100" b="1" kern="100" baseline="0" dirty="0">
                        <a:solidFill>
                          <a:schemeClr val="tx1"/>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altLang="zh-CN" sz="1100" b="1" kern="100" baseline="0" dirty="0">
                          <a:solidFill>
                            <a:schemeClr val="tx1"/>
                          </a:solidFill>
                          <a:effectLst/>
                          <a:latin typeface="+mn-ea"/>
                          <a:ea typeface="+mn-ea"/>
                          <a:cs typeface="Times New Roman" panose="02020603050405020304" pitchFamily="18" charset="0"/>
                        </a:rPr>
                        <a:t>BPL</a:t>
                      </a:r>
                      <a:endParaRPr lang="zh-CN" sz="1100" b="1" kern="100" baseline="0" dirty="0">
                        <a:solidFill>
                          <a:schemeClr val="tx1"/>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12070">
                <a:tc>
                  <a:txBody>
                    <a:bodyPr/>
                    <a:lstStyle/>
                    <a:p>
                      <a:pPr algn="ctr">
                        <a:spcAft>
                          <a:spcPts val="0"/>
                        </a:spcAft>
                      </a:pPr>
                      <a:r>
                        <a:rPr lang="en-US" altLang="zh-CN" sz="1100" b="1" kern="100" baseline="0">
                          <a:solidFill>
                            <a:schemeClr val="accent6"/>
                          </a:solidFill>
                          <a:effectLst/>
                          <a:latin typeface="+mn-ea"/>
                          <a:ea typeface="+mn-ea"/>
                          <a:cs typeface="Times New Roman" panose="02020603050405020304" pitchFamily="18" charset="0"/>
                        </a:rPr>
                        <a:t>X8</a:t>
                      </a:r>
                      <a:endParaRPr lang="zh-CN" sz="1100" b="1" kern="100" baseline="0" dirty="0">
                        <a:solidFill>
                          <a:schemeClr val="accent6"/>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altLang="zh-CN" sz="1100" b="1" kern="100" baseline="0" dirty="0">
                          <a:solidFill>
                            <a:srgbClr val="0000FF"/>
                          </a:solidFill>
                          <a:effectLst/>
                          <a:latin typeface="+mn-ea"/>
                          <a:ea typeface="+mn-ea"/>
                          <a:cs typeface="Times New Roman" panose="02020603050405020304" pitchFamily="18" charset="0"/>
                        </a:rPr>
                        <a:t>R8</a:t>
                      </a:r>
                      <a:endParaRPr lang="zh-CN" sz="1100" b="1" kern="100" baseline="0" dirty="0">
                        <a:solidFill>
                          <a:srgbClr val="0000FF"/>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a:spcAft>
                          <a:spcPts val="0"/>
                        </a:spcAft>
                      </a:pPr>
                      <a:r>
                        <a:rPr lang="en-US" altLang="zh-CN" sz="1100" b="1" kern="100" baseline="0" dirty="0">
                          <a:solidFill>
                            <a:schemeClr val="tx1"/>
                          </a:solidFill>
                          <a:effectLst/>
                          <a:latin typeface="+mn-ea"/>
                          <a:ea typeface="+mn-ea"/>
                          <a:cs typeface="Times New Roman" panose="02020603050405020304" pitchFamily="18" charset="0"/>
                        </a:rPr>
                        <a:t>W8</a:t>
                      </a:r>
                      <a:endParaRPr lang="zh-CN" sz="1100" b="1" kern="100" baseline="0" dirty="0">
                        <a:solidFill>
                          <a:schemeClr val="tx1"/>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altLang="zh-CN" sz="1100" b="1" kern="100" baseline="0" dirty="0">
                          <a:solidFill>
                            <a:schemeClr val="tx1"/>
                          </a:solidFill>
                          <a:effectLst/>
                          <a:latin typeface="+mn-ea"/>
                          <a:ea typeface="+mn-ea"/>
                          <a:cs typeface="Times New Roman" panose="02020603050405020304" pitchFamily="18" charset="0"/>
                        </a:rPr>
                        <a:t>R8D</a:t>
                      </a:r>
                      <a:endParaRPr lang="zh-CN" sz="1100" b="1" kern="100" baseline="0" dirty="0">
                        <a:solidFill>
                          <a:schemeClr val="tx1"/>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altLang="zh-CN" sz="1100" b="1" kern="100" baseline="0" dirty="0">
                          <a:solidFill>
                            <a:schemeClr val="tx1"/>
                          </a:solidFill>
                          <a:effectLst/>
                          <a:latin typeface="+mn-ea"/>
                          <a:ea typeface="+mn-ea"/>
                          <a:cs typeface="Times New Roman" panose="02020603050405020304" pitchFamily="18" charset="0"/>
                        </a:rPr>
                        <a:t>R8W</a:t>
                      </a:r>
                      <a:endParaRPr lang="zh-CN" sz="1100" b="1" kern="100" baseline="0" dirty="0">
                        <a:solidFill>
                          <a:schemeClr val="tx1"/>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altLang="zh-CN" sz="1100" b="1" kern="100" baseline="0" dirty="0">
                          <a:solidFill>
                            <a:schemeClr val="tx1"/>
                          </a:solidFill>
                          <a:effectLst/>
                          <a:latin typeface="+mn-ea"/>
                          <a:ea typeface="+mn-ea"/>
                          <a:cs typeface="Times New Roman" panose="02020603050405020304" pitchFamily="18" charset="0"/>
                        </a:rPr>
                        <a:t>R8B</a:t>
                      </a:r>
                      <a:endParaRPr lang="zh-CN" sz="1100" b="1" kern="100" baseline="0" dirty="0">
                        <a:solidFill>
                          <a:schemeClr val="tx1"/>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212070">
                <a:tc>
                  <a:txBody>
                    <a:bodyPr/>
                    <a:lstStyle/>
                    <a:p>
                      <a:pPr algn="ctr">
                        <a:spcAft>
                          <a:spcPts val="0"/>
                        </a:spcAft>
                      </a:pPr>
                      <a:r>
                        <a:rPr lang="en-US" altLang="zh-CN" sz="1100" b="1" kern="100" baseline="0">
                          <a:solidFill>
                            <a:schemeClr val="accent6"/>
                          </a:solidFill>
                          <a:effectLst/>
                          <a:latin typeface="+mn-ea"/>
                          <a:ea typeface="+mn-ea"/>
                          <a:cs typeface="Times New Roman" panose="02020603050405020304" pitchFamily="18" charset="0"/>
                        </a:rPr>
                        <a:t>X9</a:t>
                      </a:r>
                      <a:endParaRPr lang="zh-CN" sz="1100" b="1" kern="100" baseline="0" dirty="0">
                        <a:solidFill>
                          <a:schemeClr val="accent6"/>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altLang="zh-CN" sz="1100" b="1" kern="100" baseline="0" dirty="0">
                          <a:solidFill>
                            <a:srgbClr val="0000FF"/>
                          </a:solidFill>
                          <a:effectLst/>
                          <a:latin typeface="+mn-ea"/>
                          <a:ea typeface="+mn-ea"/>
                          <a:cs typeface="Times New Roman" panose="02020603050405020304" pitchFamily="18" charset="0"/>
                        </a:rPr>
                        <a:t>R9</a:t>
                      </a:r>
                      <a:endParaRPr lang="zh-CN" sz="1100" b="1" kern="100" baseline="0" dirty="0">
                        <a:solidFill>
                          <a:srgbClr val="0000FF"/>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a:spcAft>
                          <a:spcPts val="0"/>
                        </a:spcAft>
                      </a:pPr>
                      <a:r>
                        <a:rPr lang="en-US" altLang="zh-CN" sz="1100" b="1" kern="100" baseline="0" dirty="0">
                          <a:solidFill>
                            <a:schemeClr val="tx1"/>
                          </a:solidFill>
                          <a:effectLst/>
                          <a:latin typeface="+mn-ea"/>
                          <a:ea typeface="+mn-ea"/>
                          <a:cs typeface="Times New Roman" panose="02020603050405020304" pitchFamily="18" charset="0"/>
                        </a:rPr>
                        <a:t>W9</a:t>
                      </a:r>
                      <a:endParaRPr lang="zh-CN" sz="1100" b="1" kern="100" baseline="0" dirty="0">
                        <a:solidFill>
                          <a:schemeClr val="tx1"/>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altLang="zh-CN" sz="1100" b="1" kern="100" baseline="0" dirty="0">
                          <a:solidFill>
                            <a:schemeClr val="tx1"/>
                          </a:solidFill>
                          <a:effectLst/>
                          <a:latin typeface="+mn-ea"/>
                          <a:ea typeface="+mn-ea"/>
                          <a:cs typeface="Times New Roman" panose="02020603050405020304" pitchFamily="18" charset="0"/>
                        </a:rPr>
                        <a:t>R9D</a:t>
                      </a:r>
                      <a:endParaRPr lang="zh-CN" sz="1100" b="1" kern="100" baseline="0" dirty="0">
                        <a:solidFill>
                          <a:schemeClr val="tx1"/>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altLang="zh-CN" sz="1100" b="1" kern="100" baseline="0" dirty="0">
                          <a:solidFill>
                            <a:schemeClr val="tx1"/>
                          </a:solidFill>
                          <a:effectLst/>
                          <a:latin typeface="+mn-ea"/>
                          <a:ea typeface="+mn-ea"/>
                          <a:cs typeface="Times New Roman" panose="02020603050405020304" pitchFamily="18" charset="0"/>
                        </a:rPr>
                        <a:t>R9W</a:t>
                      </a:r>
                      <a:endParaRPr lang="zh-CN" sz="1100" b="1" kern="100" baseline="0" dirty="0">
                        <a:solidFill>
                          <a:schemeClr val="tx1"/>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altLang="zh-CN" sz="1100" b="1" kern="100" baseline="0" dirty="0">
                          <a:solidFill>
                            <a:schemeClr val="tx1"/>
                          </a:solidFill>
                          <a:effectLst/>
                          <a:latin typeface="+mn-ea"/>
                          <a:ea typeface="+mn-ea"/>
                          <a:cs typeface="Times New Roman" panose="02020603050405020304" pitchFamily="18" charset="0"/>
                        </a:rPr>
                        <a:t>R9B</a:t>
                      </a:r>
                      <a:endParaRPr lang="zh-CN" sz="1100" b="1" kern="100" baseline="0" dirty="0">
                        <a:solidFill>
                          <a:schemeClr val="tx1"/>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212070">
                <a:tc>
                  <a:txBody>
                    <a:bodyPr/>
                    <a:lstStyle/>
                    <a:p>
                      <a:pPr algn="ctr">
                        <a:spcAft>
                          <a:spcPts val="0"/>
                        </a:spcAft>
                      </a:pPr>
                      <a:r>
                        <a:rPr lang="en-US" altLang="zh-CN" sz="1100" b="1" kern="100" baseline="0">
                          <a:solidFill>
                            <a:schemeClr val="accent6"/>
                          </a:solidFill>
                          <a:effectLst/>
                          <a:latin typeface="+mn-ea"/>
                          <a:ea typeface="+mn-ea"/>
                          <a:cs typeface="Times New Roman" panose="02020603050405020304" pitchFamily="18" charset="0"/>
                        </a:rPr>
                        <a:t>X10</a:t>
                      </a:r>
                      <a:endParaRPr lang="zh-CN" sz="1100" b="1" kern="100" baseline="0" dirty="0">
                        <a:solidFill>
                          <a:schemeClr val="accent6"/>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sz="1100" b="1" kern="100" baseline="0" dirty="0">
                          <a:solidFill>
                            <a:srgbClr val="0000FF"/>
                          </a:solidFill>
                          <a:effectLst/>
                          <a:latin typeface="+mn-ea"/>
                          <a:ea typeface="+mn-ea"/>
                        </a:rPr>
                        <a:t>R10</a:t>
                      </a:r>
                      <a:endParaRPr lang="zh-CN" sz="1100" b="1" kern="100" baseline="0" dirty="0">
                        <a:solidFill>
                          <a:srgbClr val="0000FF"/>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a:spcAft>
                          <a:spcPts val="0"/>
                        </a:spcAft>
                      </a:pPr>
                      <a:r>
                        <a:rPr lang="en-US" altLang="zh-CN" sz="1100" b="1" kern="100" baseline="0" dirty="0">
                          <a:solidFill>
                            <a:schemeClr val="tx1"/>
                          </a:solidFill>
                          <a:effectLst/>
                          <a:latin typeface="+mn-ea"/>
                          <a:ea typeface="+mn-ea"/>
                          <a:cs typeface="Times New Roman" panose="02020603050405020304" pitchFamily="18" charset="0"/>
                        </a:rPr>
                        <a:t>W10</a:t>
                      </a:r>
                      <a:endParaRPr lang="zh-CN" sz="1100" b="1" kern="100" baseline="0" dirty="0">
                        <a:solidFill>
                          <a:schemeClr val="tx1"/>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sz="1100" b="1" kern="100" baseline="0" dirty="0">
                          <a:solidFill>
                            <a:schemeClr val="tx1"/>
                          </a:solidFill>
                          <a:effectLst/>
                          <a:latin typeface="+mn-ea"/>
                          <a:ea typeface="+mn-ea"/>
                        </a:rPr>
                        <a:t>R10D</a:t>
                      </a:r>
                      <a:endParaRPr lang="zh-CN" sz="1100" b="1" kern="100" baseline="0" dirty="0">
                        <a:solidFill>
                          <a:schemeClr val="tx1"/>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sz="1100" b="1" kern="100" baseline="0" dirty="0">
                          <a:solidFill>
                            <a:schemeClr val="tx1"/>
                          </a:solidFill>
                          <a:effectLst/>
                          <a:latin typeface="+mn-ea"/>
                          <a:ea typeface="+mn-ea"/>
                        </a:rPr>
                        <a:t>R10W</a:t>
                      </a:r>
                      <a:endParaRPr lang="zh-CN" sz="1100" b="1" kern="100" baseline="0" dirty="0">
                        <a:solidFill>
                          <a:schemeClr val="tx1"/>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altLang="zh-CN" sz="1100" b="1" kern="100" baseline="0" dirty="0">
                          <a:solidFill>
                            <a:schemeClr val="tx1"/>
                          </a:solidFill>
                          <a:effectLst/>
                          <a:latin typeface="+mn-ea"/>
                          <a:ea typeface="+mn-ea"/>
                          <a:cs typeface="Times New Roman" panose="02020603050405020304" pitchFamily="18" charset="0"/>
                        </a:rPr>
                        <a:t>R10B</a:t>
                      </a:r>
                      <a:endParaRPr lang="zh-CN" sz="1100" b="1" kern="100" baseline="0" dirty="0">
                        <a:solidFill>
                          <a:schemeClr val="tx1"/>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212070">
                <a:tc>
                  <a:txBody>
                    <a:bodyPr/>
                    <a:lstStyle/>
                    <a:p>
                      <a:pPr algn="ctr">
                        <a:spcAft>
                          <a:spcPts val="0"/>
                        </a:spcAft>
                      </a:pPr>
                      <a:r>
                        <a:rPr lang="en-US" altLang="zh-CN" sz="1100" b="1" kern="100" baseline="0">
                          <a:solidFill>
                            <a:schemeClr val="accent6"/>
                          </a:solidFill>
                          <a:effectLst/>
                          <a:latin typeface="+mn-ea"/>
                          <a:ea typeface="+mn-ea"/>
                          <a:cs typeface="Times New Roman" panose="02020603050405020304" pitchFamily="18" charset="0"/>
                        </a:rPr>
                        <a:t>X11</a:t>
                      </a:r>
                      <a:endParaRPr lang="zh-CN" sz="1100" b="1" kern="100" baseline="0" dirty="0">
                        <a:solidFill>
                          <a:schemeClr val="accent6"/>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sz="1100" b="1" kern="100" baseline="0" dirty="0">
                          <a:solidFill>
                            <a:srgbClr val="0000FF"/>
                          </a:solidFill>
                          <a:effectLst/>
                          <a:latin typeface="+mn-ea"/>
                          <a:ea typeface="+mn-ea"/>
                        </a:rPr>
                        <a:t>R11</a:t>
                      </a:r>
                      <a:endParaRPr lang="zh-CN" sz="1100" b="1" kern="100" baseline="0" dirty="0">
                        <a:solidFill>
                          <a:srgbClr val="0000FF"/>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a:spcAft>
                          <a:spcPts val="0"/>
                        </a:spcAft>
                      </a:pPr>
                      <a:r>
                        <a:rPr lang="en-US" altLang="zh-CN" sz="1100" b="1" kern="100" baseline="0" dirty="0">
                          <a:solidFill>
                            <a:schemeClr val="tx1"/>
                          </a:solidFill>
                          <a:effectLst/>
                          <a:latin typeface="+mn-ea"/>
                          <a:ea typeface="+mn-ea"/>
                          <a:cs typeface="Times New Roman" panose="02020603050405020304" pitchFamily="18" charset="0"/>
                        </a:rPr>
                        <a:t>W11</a:t>
                      </a:r>
                      <a:endParaRPr lang="zh-CN" sz="1100" b="1" kern="100" baseline="0" dirty="0">
                        <a:solidFill>
                          <a:schemeClr val="tx1"/>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sz="1100" b="1" kern="100" baseline="0" dirty="0">
                          <a:solidFill>
                            <a:schemeClr val="tx1"/>
                          </a:solidFill>
                          <a:effectLst/>
                          <a:latin typeface="+mn-ea"/>
                          <a:ea typeface="+mn-ea"/>
                        </a:rPr>
                        <a:t>R11D</a:t>
                      </a:r>
                      <a:endParaRPr lang="zh-CN" sz="1100" b="1" kern="100" baseline="0" dirty="0">
                        <a:solidFill>
                          <a:schemeClr val="tx1"/>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sz="1100" b="1" kern="100" baseline="0" dirty="0">
                          <a:solidFill>
                            <a:schemeClr val="tx1"/>
                          </a:solidFill>
                          <a:effectLst/>
                          <a:latin typeface="+mn-ea"/>
                          <a:ea typeface="+mn-ea"/>
                        </a:rPr>
                        <a:t>R11W</a:t>
                      </a:r>
                      <a:endParaRPr lang="zh-CN" sz="1100" b="1" kern="100" baseline="0" dirty="0">
                        <a:solidFill>
                          <a:schemeClr val="tx1"/>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altLang="zh-CN" sz="1100" b="1" kern="100" baseline="0" dirty="0">
                          <a:solidFill>
                            <a:schemeClr val="tx1"/>
                          </a:solidFill>
                          <a:effectLst/>
                          <a:latin typeface="+mn-ea"/>
                          <a:ea typeface="+mn-ea"/>
                          <a:cs typeface="Times New Roman" panose="02020603050405020304" pitchFamily="18" charset="0"/>
                        </a:rPr>
                        <a:t>R11B</a:t>
                      </a:r>
                      <a:endParaRPr lang="zh-CN" sz="1100" b="1" kern="100" baseline="0" dirty="0">
                        <a:solidFill>
                          <a:schemeClr val="tx1"/>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212070">
                <a:tc>
                  <a:txBody>
                    <a:bodyPr/>
                    <a:lstStyle/>
                    <a:p>
                      <a:pPr algn="ctr">
                        <a:spcAft>
                          <a:spcPts val="0"/>
                        </a:spcAft>
                      </a:pPr>
                      <a:r>
                        <a:rPr lang="en-US" altLang="zh-CN" sz="1100" b="1" kern="100" baseline="0">
                          <a:solidFill>
                            <a:schemeClr val="accent6"/>
                          </a:solidFill>
                          <a:effectLst/>
                          <a:latin typeface="+mn-ea"/>
                          <a:ea typeface="+mn-ea"/>
                          <a:cs typeface="Times New Roman" panose="02020603050405020304" pitchFamily="18" charset="0"/>
                        </a:rPr>
                        <a:t>X12</a:t>
                      </a:r>
                      <a:endParaRPr lang="zh-CN" sz="1100" b="1" kern="100" baseline="0" dirty="0">
                        <a:solidFill>
                          <a:schemeClr val="accent6"/>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sz="1100" b="1" kern="100" baseline="0" dirty="0">
                          <a:solidFill>
                            <a:srgbClr val="0000FF"/>
                          </a:solidFill>
                          <a:effectLst/>
                          <a:latin typeface="+mn-ea"/>
                          <a:ea typeface="+mn-ea"/>
                        </a:rPr>
                        <a:t>R12</a:t>
                      </a:r>
                      <a:endParaRPr lang="zh-CN" sz="1100" b="1" kern="100" baseline="0" dirty="0">
                        <a:solidFill>
                          <a:srgbClr val="0000FF"/>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a:spcAft>
                          <a:spcPts val="0"/>
                        </a:spcAft>
                      </a:pPr>
                      <a:r>
                        <a:rPr lang="en-US" altLang="zh-CN" sz="1100" b="1" kern="100" baseline="0" dirty="0">
                          <a:solidFill>
                            <a:schemeClr val="tx1"/>
                          </a:solidFill>
                          <a:effectLst/>
                          <a:latin typeface="+mn-ea"/>
                          <a:ea typeface="+mn-ea"/>
                          <a:cs typeface="Times New Roman" panose="02020603050405020304" pitchFamily="18" charset="0"/>
                        </a:rPr>
                        <a:t>W12</a:t>
                      </a:r>
                      <a:endParaRPr lang="zh-CN" sz="1100" b="1" kern="100" baseline="0" dirty="0">
                        <a:solidFill>
                          <a:schemeClr val="tx1"/>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sz="1100" b="1" kern="100" baseline="0" dirty="0">
                          <a:solidFill>
                            <a:schemeClr val="tx1"/>
                          </a:solidFill>
                          <a:effectLst/>
                          <a:latin typeface="+mn-ea"/>
                          <a:ea typeface="+mn-ea"/>
                        </a:rPr>
                        <a:t>R12D</a:t>
                      </a:r>
                      <a:endParaRPr lang="zh-CN" sz="1100" b="1" kern="100" baseline="0" dirty="0">
                        <a:solidFill>
                          <a:schemeClr val="tx1"/>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sz="1100" b="1" kern="100" baseline="0" dirty="0">
                          <a:solidFill>
                            <a:schemeClr val="tx1"/>
                          </a:solidFill>
                          <a:effectLst/>
                          <a:latin typeface="+mn-ea"/>
                          <a:ea typeface="+mn-ea"/>
                        </a:rPr>
                        <a:t>R12W</a:t>
                      </a:r>
                      <a:endParaRPr lang="zh-CN" sz="1100" b="1" kern="100" baseline="0" dirty="0">
                        <a:solidFill>
                          <a:schemeClr val="tx1"/>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altLang="zh-CN" sz="1100" b="1" kern="100" baseline="0" dirty="0">
                          <a:solidFill>
                            <a:schemeClr val="tx1"/>
                          </a:solidFill>
                          <a:effectLst/>
                          <a:latin typeface="+mn-ea"/>
                          <a:ea typeface="+mn-ea"/>
                          <a:cs typeface="Times New Roman" panose="02020603050405020304" pitchFamily="18" charset="0"/>
                        </a:rPr>
                        <a:t>R11B</a:t>
                      </a:r>
                      <a:endParaRPr lang="zh-CN" sz="1100" b="1" kern="100" baseline="0" dirty="0">
                        <a:solidFill>
                          <a:schemeClr val="tx1"/>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212070">
                <a:tc>
                  <a:txBody>
                    <a:bodyPr/>
                    <a:lstStyle/>
                    <a:p>
                      <a:pPr algn="ctr">
                        <a:spcAft>
                          <a:spcPts val="0"/>
                        </a:spcAft>
                      </a:pPr>
                      <a:r>
                        <a:rPr lang="en-US" altLang="zh-CN" sz="1100" b="1" kern="100" baseline="0">
                          <a:solidFill>
                            <a:schemeClr val="accent6"/>
                          </a:solidFill>
                          <a:effectLst/>
                          <a:latin typeface="+mn-ea"/>
                          <a:ea typeface="+mn-ea"/>
                          <a:cs typeface="Times New Roman" panose="02020603050405020304" pitchFamily="18" charset="0"/>
                        </a:rPr>
                        <a:t>X13</a:t>
                      </a:r>
                      <a:endParaRPr lang="zh-CN" sz="1100" b="1" kern="100" baseline="0" dirty="0">
                        <a:solidFill>
                          <a:schemeClr val="accent6"/>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sz="1100" b="1" kern="100" baseline="0" dirty="0">
                          <a:solidFill>
                            <a:srgbClr val="0000FF"/>
                          </a:solidFill>
                          <a:effectLst/>
                          <a:latin typeface="+mn-ea"/>
                          <a:ea typeface="+mn-ea"/>
                        </a:rPr>
                        <a:t>R13</a:t>
                      </a:r>
                      <a:endParaRPr lang="zh-CN" sz="1100" b="1" kern="100" baseline="0" dirty="0">
                        <a:solidFill>
                          <a:srgbClr val="0000FF"/>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a:spcAft>
                          <a:spcPts val="0"/>
                        </a:spcAft>
                      </a:pPr>
                      <a:r>
                        <a:rPr lang="en-US" altLang="zh-CN" sz="1100" b="1" kern="100" baseline="0" dirty="0">
                          <a:solidFill>
                            <a:schemeClr val="tx1"/>
                          </a:solidFill>
                          <a:effectLst/>
                          <a:latin typeface="+mn-ea"/>
                          <a:ea typeface="+mn-ea"/>
                          <a:cs typeface="Times New Roman" panose="02020603050405020304" pitchFamily="18" charset="0"/>
                        </a:rPr>
                        <a:t>W13</a:t>
                      </a:r>
                      <a:endParaRPr lang="zh-CN" sz="1100" b="1" kern="100" baseline="0" dirty="0">
                        <a:solidFill>
                          <a:schemeClr val="tx1"/>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sz="1100" b="1" kern="100" baseline="0" dirty="0">
                          <a:solidFill>
                            <a:schemeClr val="tx1"/>
                          </a:solidFill>
                          <a:effectLst/>
                          <a:latin typeface="+mn-ea"/>
                          <a:ea typeface="+mn-ea"/>
                        </a:rPr>
                        <a:t>R13D</a:t>
                      </a:r>
                      <a:endParaRPr lang="zh-CN" sz="1100" b="1" kern="100" baseline="0" dirty="0">
                        <a:solidFill>
                          <a:schemeClr val="tx1"/>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sz="1100" b="1" kern="100" baseline="0" dirty="0">
                          <a:solidFill>
                            <a:schemeClr val="tx1"/>
                          </a:solidFill>
                          <a:effectLst/>
                          <a:latin typeface="+mn-ea"/>
                          <a:ea typeface="+mn-ea"/>
                        </a:rPr>
                        <a:t>R13W</a:t>
                      </a:r>
                      <a:endParaRPr lang="zh-CN" sz="1100" b="1" kern="100" baseline="0" dirty="0">
                        <a:solidFill>
                          <a:schemeClr val="tx1"/>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altLang="zh-CN" sz="1100" b="1" kern="100" baseline="0" dirty="0">
                          <a:solidFill>
                            <a:schemeClr val="tx1"/>
                          </a:solidFill>
                          <a:effectLst/>
                          <a:latin typeface="+mn-ea"/>
                          <a:ea typeface="+mn-ea"/>
                          <a:cs typeface="Times New Roman" panose="02020603050405020304" pitchFamily="18" charset="0"/>
                        </a:rPr>
                        <a:t>R12B</a:t>
                      </a:r>
                      <a:endParaRPr lang="zh-CN" sz="1100" b="1" kern="100" baseline="0" dirty="0">
                        <a:solidFill>
                          <a:schemeClr val="tx1"/>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r h="212070">
                <a:tc>
                  <a:txBody>
                    <a:bodyPr/>
                    <a:lstStyle/>
                    <a:p>
                      <a:pPr algn="ctr">
                        <a:spcAft>
                          <a:spcPts val="0"/>
                        </a:spcAft>
                      </a:pPr>
                      <a:r>
                        <a:rPr lang="en-US" altLang="zh-CN" sz="1100" b="1" kern="100" baseline="0">
                          <a:solidFill>
                            <a:schemeClr val="accent6"/>
                          </a:solidFill>
                          <a:effectLst/>
                          <a:latin typeface="+mn-ea"/>
                          <a:ea typeface="+mn-ea"/>
                          <a:cs typeface="Times New Roman" panose="02020603050405020304" pitchFamily="18" charset="0"/>
                        </a:rPr>
                        <a:t>X14</a:t>
                      </a:r>
                      <a:endParaRPr lang="zh-CN" sz="1100" b="1" kern="100" baseline="0" dirty="0">
                        <a:solidFill>
                          <a:schemeClr val="accent6"/>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sz="1100" b="1" kern="100" baseline="0" dirty="0">
                          <a:solidFill>
                            <a:srgbClr val="0000FF"/>
                          </a:solidFill>
                          <a:effectLst/>
                          <a:latin typeface="+mn-ea"/>
                          <a:ea typeface="+mn-ea"/>
                        </a:rPr>
                        <a:t>R14</a:t>
                      </a:r>
                      <a:endParaRPr lang="zh-CN" sz="1100" b="1" kern="100" baseline="0" dirty="0">
                        <a:solidFill>
                          <a:srgbClr val="0000FF"/>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a:spcAft>
                          <a:spcPts val="0"/>
                        </a:spcAft>
                      </a:pPr>
                      <a:r>
                        <a:rPr lang="en-US" altLang="zh-CN" sz="1100" b="1" kern="100" baseline="0" dirty="0">
                          <a:solidFill>
                            <a:schemeClr val="tx1"/>
                          </a:solidFill>
                          <a:effectLst/>
                          <a:latin typeface="+mn-ea"/>
                          <a:ea typeface="+mn-ea"/>
                          <a:cs typeface="Times New Roman" panose="02020603050405020304" pitchFamily="18" charset="0"/>
                        </a:rPr>
                        <a:t>W14</a:t>
                      </a:r>
                      <a:endParaRPr lang="zh-CN" sz="1100" b="1" kern="100" baseline="0" dirty="0">
                        <a:solidFill>
                          <a:schemeClr val="tx1"/>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sz="1100" b="1" kern="100" baseline="0" dirty="0">
                          <a:solidFill>
                            <a:schemeClr val="tx1"/>
                          </a:solidFill>
                          <a:effectLst/>
                          <a:latin typeface="+mn-ea"/>
                          <a:ea typeface="+mn-ea"/>
                        </a:rPr>
                        <a:t>R14D</a:t>
                      </a:r>
                      <a:endParaRPr lang="zh-CN" sz="1100" b="1" kern="100" baseline="0" dirty="0">
                        <a:solidFill>
                          <a:schemeClr val="tx1"/>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sz="1100" b="1" kern="100" baseline="0" dirty="0">
                          <a:solidFill>
                            <a:schemeClr val="tx1"/>
                          </a:solidFill>
                          <a:effectLst/>
                          <a:latin typeface="+mn-ea"/>
                          <a:ea typeface="+mn-ea"/>
                        </a:rPr>
                        <a:t>R14W</a:t>
                      </a:r>
                      <a:endParaRPr lang="zh-CN" sz="1100" b="1" kern="100" baseline="0" dirty="0">
                        <a:solidFill>
                          <a:schemeClr val="tx1"/>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sz="1100" b="1" kern="100" baseline="0" dirty="0">
                          <a:solidFill>
                            <a:schemeClr val="tx1"/>
                          </a:solidFill>
                          <a:effectLst/>
                          <a:latin typeface="+mn-ea"/>
                          <a:ea typeface="+mn-ea"/>
                        </a:rPr>
                        <a:t>R13B</a:t>
                      </a:r>
                      <a:endParaRPr lang="zh-CN" sz="1100" b="1" kern="100" baseline="0" dirty="0">
                        <a:solidFill>
                          <a:schemeClr val="tx1"/>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6"/>
                  </a:ext>
                </a:extLst>
              </a:tr>
              <a:tr h="212070">
                <a:tc>
                  <a:txBody>
                    <a:bodyPr/>
                    <a:lstStyle/>
                    <a:p>
                      <a:pPr algn="ctr">
                        <a:spcAft>
                          <a:spcPts val="0"/>
                        </a:spcAft>
                      </a:pPr>
                      <a:r>
                        <a:rPr lang="en-US" altLang="zh-CN" sz="1100" b="1" kern="100" baseline="0" dirty="0">
                          <a:solidFill>
                            <a:schemeClr val="accent6"/>
                          </a:solidFill>
                          <a:effectLst/>
                          <a:latin typeface="+mn-ea"/>
                          <a:ea typeface="+mn-ea"/>
                          <a:cs typeface="Times New Roman" panose="02020603050405020304" pitchFamily="18" charset="0"/>
                        </a:rPr>
                        <a:t>X15</a:t>
                      </a:r>
                      <a:endParaRPr lang="zh-CN" sz="1100" b="1" kern="100" baseline="0" dirty="0">
                        <a:solidFill>
                          <a:schemeClr val="accent6"/>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sz="1100" b="1" kern="100" baseline="0" dirty="0">
                          <a:solidFill>
                            <a:srgbClr val="0000FF"/>
                          </a:solidFill>
                          <a:effectLst/>
                          <a:latin typeface="+mn-ea"/>
                          <a:ea typeface="+mn-ea"/>
                        </a:rPr>
                        <a:t>R15</a:t>
                      </a:r>
                      <a:endParaRPr lang="zh-CN" sz="1100" b="1" kern="100" baseline="0" dirty="0">
                        <a:solidFill>
                          <a:srgbClr val="0000FF"/>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a:spcAft>
                          <a:spcPts val="0"/>
                        </a:spcAft>
                      </a:pPr>
                      <a:r>
                        <a:rPr lang="en-US" altLang="zh-CN" sz="1100" b="1" kern="100" baseline="0" dirty="0">
                          <a:solidFill>
                            <a:schemeClr val="tx1"/>
                          </a:solidFill>
                          <a:effectLst/>
                          <a:latin typeface="+mn-ea"/>
                          <a:ea typeface="+mn-ea"/>
                          <a:cs typeface="Times New Roman" panose="02020603050405020304" pitchFamily="18" charset="0"/>
                        </a:rPr>
                        <a:t>W15</a:t>
                      </a:r>
                      <a:endParaRPr lang="zh-CN" sz="1100" b="1" kern="100" baseline="0" dirty="0">
                        <a:solidFill>
                          <a:schemeClr val="tx1"/>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sz="1100" b="1" kern="100" baseline="0" dirty="0">
                          <a:solidFill>
                            <a:schemeClr val="tx1"/>
                          </a:solidFill>
                          <a:effectLst/>
                          <a:latin typeface="+mn-ea"/>
                          <a:ea typeface="+mn-ea"/>
                        </a:rPr>
                        <a:t>R15D</a:t>
                      </a:r>
                      <a:endParaRPr lang="zh-CN" sz="1100" b="1" kern="100" baseline="0" dirty="0">
                        <a:solidFill>
                          <a:schemeClr val="tx1"/>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sz="1100" b="1" kern="100" baseline="0" dirty="0">
                          <a:solidFill>
                            <a:schemeClr val="tx1"/>
                          </a:solidFill>
                          <a:effectLst/>
                          <a:latin typeface="+mn-ea"/>
                          <a:ea typeface="+mn-ea"/>
                        </a:rPr>
                        <a:t>R15W</a:t>
                      </a:r>
                      <a:endParaRPr lang="zh-CN" sz="1100" b="1" kern="100" baseline="0" dirty="0">
                        <a:solidFill>
                          <a:schemeClr val="tx1"/>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sz="1100" b="1" kern="100" baseline="0" dirty="0">
                          <a:solidFill>
                            <a:schemeClr val="tx1"/>
                          </a:solidFill>
                          <a:effectLst/>
                          <a:latin typeface="+mn-ea"/>
                          <a:ea typeface="+mn-ea"/>
                        </a:rPr>
                        <a:t>R14B</a:t>
                      </a:r>
                      <a:endParaRPr lang="zh-CN" sz="1100" b="1" kern="100" baseline="0" dirty="0">
                        <a:solidFill>
                          <a:schemeClr val="tx1"/>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7"/>
                  </a:ext>
                </a:extLst>
              </a:tr>
              <a:tr h="212070">
                <a:tc>
                  <a:txBody>
                    <a:bodyPr/>
                    <a:lstStyle/>
                    <a:p>
                      <a:pPr algn="ctr">
                        <a:spcAft>
                          <a:spcPts val="0"/>
                        </a:spcAft>
                      </a:pPr>
                      <a:r>
                        <a:rPr lang="en-US" altLang="zh-CN" sz="1100" b="1" kern="100" baseline="0" dirty="0">
                          <a:solidFill>
                            <a:schemeClr val="accent6"/>
                          </a:solidFill>
                          <a:effectLst/>
                          <a:latin typeface="+mn-ea"/>
                          <a:ea typeface="+mn-ea"/>
                          <a:cs typeface="Times New Roman" panose="02020603050405020304" pitchFamily="18" charset="0"/>
                        </a:rPr>
                        <a:t>…</a:t>
                      </a:r>
                      <a:endParaRPr lang="zh-CN" sz="1100" b="1" kern="100" baseline="0" dirty="0">
                        <a:solidFill>
                          <a:schemeClr val="accent6"/>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altLang="zh-CN" sz="1100" b="1" kern="100" baseline="0" dirty="0">
                          <a:solidFill>
                            <a:srgbClr val="0000FF"/>
                          </a:solidFill>
                          <a:effectLst/>
                          <a:latin typeface="+mn-ea"/>
                          <a:ea typeface="+mn-ea"/>
                          <a:cs typeface="Times New Roman" panose="02020603050405020304" pitchFamily="18" charset="0"/>
                        </a:rPr>
                        <a:t>-</a:t>
                      </a:r>
                      <a:endParaRPr lang="zh-CN" sz="1100" b="1" kern="100" baseline="0" dirty="0">
                        <a:solidFill>
                          <a:srgbClr val="0000FF"/>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a:spcAft>
                          <a:spcPts val="0"/>
                        </a:spcAft>
                      </a:pPr>
                      <a:r>
                        <a:rPr lang="en-US" altLang="zh-CN" sz="1100" b="0" kern="100" baseline="0" dirty="0">
                          <a:effectLst/>
                          <a:latin typeface="+mn-ea"/>
                          <a:ea typeface="+mn-ea"/>
                          <a:cs typeface="Times New Roman" panose="02020603050405020304" pitchFamily="18" charset="0"/>
                        </a:rPr>
                        <a:t>…</a:t>
                      </a:r>
                      <a:endParaRPr lang="zh-CN" sz="1100" b="0" kern="100" baseline="0" dirty="0">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altLang="zh-CN" sz="1100" kern="100" baseline="0" dirty="0">
                          <a:effectLst/>
                          <a:latin typeface="+mn-ea"/>
                          <a:ea typeface="+mn-ea"/>
                          <a:cs typeface="Times New Roman" panose="02020603050405020304" pitchFamily="18" charset="0"/>
                        </a:rPr>
                        <a:t>-</a:t>
                      </a:r>
                      <a:endParaRPr lang="zh-CN" sz="1100" kern="100" baseline="0" dirty="0">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altLang="zh-CN" sz="1100" kern="100" baseline="0" dirty="0">
                          <a:effectLst/>
                          <a:latin typeface="+mn-ea"/>
                          <a:ea typeface="+mn-ea"/>
                          <a:cs typeface="Times New Roman" panose="02020603050405020304" pitchFamily="18" charset="0"/>
                        </a:rPr>
                        <a:t>-</a:t>
                      </a:r>
                      <a:endParaRPr lang="zh-CN" sz="1100" kern="100" baseline="0" dirty="0">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altLang="zh-CN" sz="1100" kern="100" baseline="0" dirty="0">
                          <a:effectLst/>
                          <a:latin typeface="+mn-ea"/>
                          <a:ea typeface="+mn-ea"/>
                          <a:cs typeface="Times New Roman" panose="02020603050405020304" pitchFamily="18" charset="0"/>
                        </a:rPr>
                        <a:t>-</a:t>
                      </a:r>
                      <a:endParaRPr lang="zh-CN" sz="1100" kern="100" baseline="0" dirty="0">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03895707"/>
                  </a:ext>
                </a:extLst>
              </a:tr>
              <a:tr h="212070">
                <a:tc>
                  <a:txBody>
                    <a:bodyPr/>
                    <a:lstStyle/>
                    <a:p>
                      <a:pPr algn="ctr">
                        <a:spcAft>
                          <a:spcPts val="0"/>
                        </a:spcAft>
                      </a:pPr>
                      <a:r>
                        <a:rPr lang="en-US" altLang="zh-CN" sz="1100" b="1" kern="100" baseline="0" dirty="0">
                          <a:solidFill>
                            <a:schemeClr val="accent6"/>
                          </a:solidFill>
                          <a:effectLst/>
                          <a:latin typeface="+mn-ea"/>
                          <a:ea typeface="+mn-ea"/>
                          <a:cs typeface="Times New Roman" panose="02020603050405020304" pitchFamily="18" charset="0"/>
                        </a:rPr>
                        <a:t>X30</a:t>
                      </a:r>
                      <a:endParaRPr lang="zh-CN" sz="1100" b="1" kern="100" baseline="0" dirty="0">
                        <a:solidFill>
                          <a:schemeClr val="accent6"/>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altLang="zh-CN" sz="1100" b="1" kern="100" baseline="0" dirty="0">
                          <a:solidFill>
                            <a:srgbClr val="0000FF"/>
                          </a:solidFill>
                          <a:effectLst/>
                          <a:latin typeface="+mn-ea"/>
                          <a:ea typeface="+mn-ea"/>
                          <a:cs typeface="Times New Roman" panose="02020603050405020304" pitchFamily="18" charset="0"/>
                        </a:rPr>
                        <a:t>-</a:t>
                      </a:r>
                      <a:endParaRPr lang="zh-CN" sz="1100" b="1" kern="100" baseline="0" dirty="0">
                        <a:solidFill>
                          <a:srgbClr val="0000FF"/>
                        </a:solidFill>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kern="100" baseline="0" dirty="0">
                          <a:effectLst/>
                          <a:latin typeface="+mn-ea"/>
                          <a:ea typeface="+mn-ea"/>
                          <a:cs typeface="Times New Roman" panose="02020603050405020304" pitchFamily="18" charset="0"/>
                        </a:rPr>
                        <a:t>W30</a:t>
                      </a:r>
                      <a:endParaRPr lang="zh-CN" sz="1100" b="1" kern="100" baseline="0" dirty="0">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altLang="zh-CN" sz="1100" kern="100" baseline="0" dirty="0">
                          <a:effectLst/>
                          <a:latin typeface="+mn-ea"/>
                          <a:ea typeface="+mn-ea"/>
                          <a:cs typeface="Times New Roman" panose="02020603050405020304" pitchFamily="18" charset="0"/>
                        </a:rPr>
                        <a:t>-</a:t>
                      </a:r>
                      <a:endParaRPr lang="zh-CN" sz="1100" kern="100" baseline="0" dirty="0">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altLang="zh-CN" sz="1100" kern="100" baseline="0" dirty="0">
                          <a:effectLst/>
                          <a:latin typeface="+mn-ea"/>
                          <a:ea typeface="+mn-ea"/>
                          <a:cs typeface="Times New Roman" panose="02020603050405020304" pitchFamily="18" charset="0"/>
                        </a:rPr>
                        <a:t>-</a:t>
                      </a:r>
                      <a:endParaRPr lang="zh-CN" sz="1100" kern="100" baseline="0" dirty="0">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altLang="zh-CN" sz="1100" kern="100" baseline="0" dirty="0">
                          <a:effectLst/>
                          <a:latin typeface="+mn-ea"/>
                          <a:ea typeface="+mn-ea"/>
                          <a:cs typeface="Times New Roman" panose="02020603050405020304" pitchFamily="18" charset="0"/>
                        </a:rPr>
                        <a:t>-</a:t>
                      </a:r>
                      <a:endParaRPr lang="zh-CN" sz="1100" kern="100" baseline="0" dirty="0">
                        <a:effectLst/>
                        <a:latin typeface="+mn-ea"/>
                        <a:ea typeface="+mn-ea"/>
                        <a:cs typeface="Times New Roman" panose="02020603050405020304" pitchFamily="18" charset="0"/>
                      </a:endParaRPr>
                    </a:p>
                  </a:txBody>
                  <a:tcPr marL="68580" marR="68580"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58912212"/>
                  </a:ext>
                </a:extLst>
              </a:tr>
            </a:tbl>
          </a:graphicData>
        </a:graphic>
      </p:graphicFrame>
      <p:sp>
        <p:nvSpPr>
          <p:cNvPr id="6" name="文本框 5">
            <a:extLst>
              <a:ext uri="{FF2B5EF4-FFF2-40B4-BE49-F238E27FC236}">
                <a16:creationId xmlns:a16="http://schemas.microsoft.com/office/drawing/2014/main" id="{B917337B-31F0-47C2-8D74-4B056A6841BB}"/>
              </a:ext>
            </a:extLst>
          </p:cNvPr>
          <p:cNvSpPr txBox="1"/>
          <p:nvPr/>
        </p:nvSpPr>
        <p:spPr>
          <a:xfrm>
            <a:off x="539552" y="1090456"/>
            <a:ext cx="4572000" cy="387286"/>
          </a:xfrm>
          <a:prstGeom prst="rect">
            <a:avLst/>
          </a:prstGeom>
          <a:noFill/>
        </p:spPr>
        <p:txBody>
          <a:bodyPr wrap="square">
            <a:spAutoFit/>
          </a:bodyPr>
          <a:lstStyle/>
          <a:p>
            <a:pPr defTabSz="601266" fontAlgn="base">
              <a:lnSpc>
                <a:spcPts val="2250"/>
              </a:lnSpc>
              <a:spcBef>
                <a:spcPts val="0"/>
              </a:spcBef>
              <a:buSzPct val="100000"/>
              <a:buFont typeface="Wingdings" panose="05000000000000000000" pitchFamily="2" charset="2"/>
              <a:buChar char="Ø"/>
            </a:pPr>
            <a:r>
              <a:rPr lang="en-US" altLang="zh-CN" sz="2400" b="1" dirty="0">
                <a:solidFill>
                  <a:srgbClr val="000000"/>
                </a:solidFill>
                <a:latin typeface="微软雅黑" panose="020B0503020204020204" pitchFamily="34" charset="-122"/>
                <a:ea typeface="微软雅黑" panose="020B0503020204020204" pitchFamily="34" charset="-122"/>
              </a:rPr>
              <a:t>ARM</a:t>
            </a:r>
            <a:r>
              <a:rPr lang="zh-CN" altLang="en-US" sz="2400" b="1" dirty="0">
                <a:solidFill>
                  <a:srgbClr val="000000"/>
                </a:solidFill>
                <a:latin typeface="微软雅黑" panose="020B0503020204020204" pitchFamily="34" charset="-122"/>
                <a:ea typeface="微软雅黑" panose="020B0503020204020204" pitchFamily="34" charset="-122"/>
              </a:rPr>
              <a:t>和</a:t>
            </a:r>
            <a:r>
              <a:rPr lang="en-US" altLang="zh-CN" sz="2400" b="1" dirty="0">
                <a:solidFill>
                  <a:srgbClr val="000000"/>
                </a:solidFill>
                <a:latin typeface="微软雅黑" panose="020B0503020204020204" pitchFamily="34" charset="-122"/>
                <a:ea typeface="微软雅黑" panose="020B0503020204020204" pitchFamily="34" charset="-122"/>
              </a:rPr>
              <a:t>X86</a:t>
            </a:r>
            <a:r>
              <a:rPr lang="zh-CN" altLang="en-US" sz="2400" b="1" dirty="0">
                <a:solidFill>
                  <a:srgbClr val="000000"/>
                </a:solidFill>
                <a:latin typeface="微软雅黑" panose="020B0503020204020204" pitchFamily="34" charset="-122"/>
                <a:ea typeface="微软雅黑" panose="020B0503020204020204" pitchFamily="34" charset="-122"/>
              </a:rPr>
              <a:t>寄存器比较</a:t>
            </a:r>
          </a:p>
        </p:txBody>
      </p:sp>
      <p:sp>
        <p:nvSpPr>
          <p:cNvPr id="7" name="文本框 6">
            <a:extLst>
              <a:ext uri="{FF2B5EF4-FFF2-40B4-BE49-F238E27FC236}">
                <a16:creationId xmlns:a16="http://schemas.microsoft.com/office/drawing/2014/main" id="{30153EF1-2642-4C22-9006-E7BC43D9C7D2}"/>
              </a:ext>
            </a:extLst>
          </p:cNvPr>
          <p:cNvSpPr txBox="1"/>
          <p:nvPr/>
        </p:nvSpPr>
        <p:spPr>
          <a:xfrm>
            <a:off x="539552" y="1487755"/>
            <a:ext cx="4572000" cy="387286"/>
          </a:xfrm>
          <a:prstGeom prst="rect">
            <a:avLst/>
          </a:prstGeom>
          <a:noFill/>
        </p:spPr>
        <p:txBody>
          <a:bodyPr wrap="square">
            <a:spAutoFit/>
          </a:bodyPr>
          <a:lstStyle/>
          <a:p>
            <a:pPr marL="457200" indent="-457200" defTabSz="601266" fontAlgn="base">
              <a:lnSpc>
                <a:spcPts val="2250"/>
              </a:lnSpc>
              <a:spcBef>
                <a:spcPts val="0"/>
              </a:spcBef>
              <a:buClr>
                <a:schemeClr val="accent6"/>
              </a:buClr>
              <a:buSzPct val="100000"/>
              <a:buFont typeface="Wingdings" panose="05000000000000000000" pitchFamily="2" charset="2"/>
              <a:buChar char="ü"/>
            </a:pPr>
            <a:r>
              <a:rPr lang="zh-CN" altLang="en-US" sz="2400" b="1" dirty="0">
                <a:solidFill>
                  <a:srgbClr val="000000"/>
                </a:solidFill>
                <a:latin typeface="+mn-ea"/>
                <a:ea typeface="+mn-ea"/>
                <a:cs typeface="+mn-cs"/>
              </a:rPr>
              <a:t>通用寄存器</a:t>
            </a:r>
          </a:p>
        </p:txBody>
      </p:sp>
    </p:spTree>
    <p:extLst>
      <p:ext uri="{BB962C8B-B14F-4D97-AF65-F5344CB8AC3E}">
        <p14:creationId xmlns:p14="http://schemas.microsoft.com/office/powerpoint/2010/main" val="23705433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490256412"/>
              </p:ext>
            </p:extLst>
          </p:nvPr>
        </p:nvGraphicFramePr>
        <p:xfrm>
          <a:off x="631420" y="2161990"/>
          <a:ext cx="7334134" cy="2885320"/>
        </p:xfrm>
        <a:graphic>
          <a:graphicData uri="http://schemas.openxmlformats.org/drawingml/2006/table">
            <a:tbl>
              <a:tblPr firstRow="1" firstCol="1" bandRow="1">
                <a:tableStyleId>{69012ECD-51FC-41F1-AA8D-1B2483CD663E}</a:tableStyleId>
              </a:tblPr>
              <a:tblGrid>
                <a:gridCol w="1770356">
                  <a:extLst>
                    <a:ext uri="{9D8B030D-6E8A-4147-A177-3AD203B41FA5}">
                      <a16:colId xmlns:a16="http://schemas.microsoft.com/office/drawing/2014/main" val="20001"/>
                    </a:ext>
                  </a:extLst>
                </a:gridCol>
                <a:gridCol w="2232778">
                  <a:extLst>
                    <a:ext uri="{9D8B030D-6E8A-4147-A177-3AD203B41FA5}">
                      <a16:colId xmlns:a16="http://schemas.microsoft.com/office/drawing/2014/main" val="4121432392"/>
                    </a:ext>
                  </a:extLst>
                </a:gridCol>
                <a:gridCol w="3331000">
                  <a:extLst>
                    <a:ext uri="{9D8B030D-6E8A-4147-A177-3AD203B41FA5}">
                      <a16:colId xmlns:a16="http://schemas.microsoft.com/office/drawing/2014/main" val="20002"/>
                    </a:ext>
                  </a:extLst>
                </a:gridCol>
              </a:tblGrid>
              <a:tr h="394899">
                <a:tc>
                  <a:txBody>
                    <a:bodyPr/>
                    <a:lstStyle/>
                    <a:p>
                      <a:pPr algn="ctr">
                        <a:spcAft>
                          <a:spcPts val="0"/>
                        </a:spcAft>
                      </a:pPr>
                      <a:r>
                        <a:rPr lang="en-US" sz="1200" kern="100" baseline="0" dirty="0">
                          <a:effectLst/>
                          <a:latin typeface="+mn-ea"/>
                          <a:ea typeface="+mn-ea"/>
                        </a:rPr>
                        <a:t>ARM Register</a:t>
                      </a:r>
                      <a:endParaRPr lang="zh-CN" sz="1200" kern="100" baseline="0" dirty="0">
                        <a:effectLst/>
                        <a:latin typeface="+mn-ea"/>
                        <a:ea typeface="+mn-ea"/>
                        <a:cs typeface="Times New Roman" panose="02020603050405020304" pitchFamily="18" charset="0"/>
                      </a:endParaRPr>
                    </a:p>
                  </a:txBody>
                  <a:tcPr marL="51435" marR="51435"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00B0F0"/>
                    </a:solidFill>
                  </a:tcPr>
                </a:tc>
                <a:tc>
                  <a:txBody>
                    <a:bodyPr/>
                    <a:lstStyle/>
                    <a:p>
                      <a:pPr algn="ctr">
                        <a:spcAft>
                          <a:spcPts val="0"/>
                        </a:spcAft>
                      </a:pPr>
                      <a:r>
                        <a:rPr lang="en-US" sz="1200" kern="100" baseline="0" dirty="0">
                          <a:effectLst/>
                          <a:latin typeface="+mn-ea"/>
                          <a:ea typeface="+mn-ea"/>
                        </a:rPr>
                        <a:t>X86 Register</a:t>
                      </a:r>
                      <a:endParaRPr lang="zh-CN" sz="1200" kern="100" baseline="0" dirty="0">
                        <a:effectLst/>
                        <a:latin typeface="+mn-ea"/>
                        <a:ea typeface="+mn-ea"/>
                        <a:cs typeface="Times New Roman" panose="02020603050405020304" pitchFamily="18" charset="0"/>
                      </a:endParaRPr>
                    </a:p>
                  </a:txBody>
                  <a:tcPr marL="51435" marR="51435"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00B0F0"/>
                    </a:solidFill>
                  </a:tcPr>
                </a:tc>
                <a:tc>
                  <a:txBody>
                    <a:bodyPr/>
                    <a:lstStyle/>
                    <a:p>
                      <a:pPr marL="0" algn="ctr" defTabSz="914034" rtl="0" eaLnBrk="1" latinLnBrk="0" hangingPunct="1">
                        <a:spcAft>
                          <a:spcPts val="0"/>
                        </a:spcAft>
                      </a:pPr>
                      <a:r>
                        <a:rPr lang="en-US" sz="1200" kern="100" baseline="0" dirty="0">
                          <a:effectLst/>
                          <a:latin typeface="+mn-ea"/>
                          <a:ea typeface="+mn-ea"/>
                        </a:rPr>
                        <a:t>Conventional use</a:t>
                      </a:r>
                      <a:endParaRPr lang="zh-CN" sz="1200" b="1" kern="100" baseline="0" dirty="0">
                        <a:solidFill>
                          <a:schemeClr val="bg1"/>
                        </a:solidFill>
                        <a:effectLst/>
                        <a:latin typeface="+mn-ea"/>
                        <a:ea typeface="+mn-ea"/>
                        <a:cs typeface="+mn-cs"/>
                      </a:endParaRPr>
                    </a:p>
                  </a:txBody>
                  <a:tcPr marL="51435" marR="51435"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221028">
                <a:tc>
                  <a:txBody>
                    <a:bodyPr/>
                    <a:lstStyle/>
                    <a:p>
                      <a:pPr algn="ctr">
                        <a:spcAft>
                          <a:spcPts val="0"/>
                        </a:spcAft>
                      </a:pPr>
                      <a:r>
                        <a:rPr lang="en-US" altLang="zh-CN" sz="1200" kern="100" baseline="0" dirty="0">
                          <a:solidFill>
                            <a:schemeClr val="accent6"/>
                          </a:solidFill>
                          <a:effectLst/>
                          <a:latin typeface="+mn-ea"/>
                          <a:ea typeface="+mn-ea"/>
                          <a:cs typeface="Times New Roman" panose="02020603050405020304" pitchFamily="18" charset="0"/>
                        </a:rPr>
                        <a:t>SP</a:t>
                      </a:r>
                      <a:endParaRPr lang="zh-CN" sz="1200" kern="100" baseline="0" dirty="0">
                        <a:solidFill>
                          <a:schemeClr val="accent6"/>
                        </a:solidFill>
                        <a:effectLst/>
                        <a:latin typeface="+mn-ea"/>
                        <a:ea typeface="+mn-ea"/>
                        <a:cs typeface="Times New Roman" panose="02020603050405020304" pitchFamily="18" charset="0"/>
                      </a:endParaRPr>
                    </a:p>
                  </a:txBody>
                  <a:tcPr marL="51008" marR="51008"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altLang="zh-CN" sz="1200" b="1" kern="100" baseline="0" dirty="0">
                          <a:solidFill>
                            <a:srgbClr val="0000FF"/>
                          </a:solidFill>
                          <a:effectLst/>
                          <a:latin typeface="+mn-ea"/>
                          <a:ea typeface="+mn-ea"/>
                          <a:cs typeface="Times New Roman" panose="02020603050405020304" pitchFamily="18" charset="0"/>
                        </a:rPr>
                        <a:t>RSP</a:t>
                      </a:r>
                      <a:endParaRPr lang="zh-CN" sz="1200" b="1" kern="100" baseline="0" dirty="0">
                        <a:solidFill>
                          <a:srgbClr val="0000FF"/>
                        </a:solidFill>
                        <a:effectLst/>
                        <a:latin typeface="+mn-ea"/>
                        <a:ea typeface="+mn-ea"/>
                        <a:cs typeface="Times New Roman" panose="02020603050405020304" pitchFamily="18" charset="0"/>
                      </a:endParaRPr>
                    </a:p>
                  </a:txBody>
                  <a:tcPr marL="51008" marR="51008"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l">
                        <a:spcAft>
                          <a:spcPts val="0"/>
                        </a:spcAft>
                      </a:pPr>
                      <a:r>
                        <a:rPr lang="en-US" altLang="zh-CN" sz="1200" kern="100" baseline="0" dirty="0">
                          <a:effectLst/>
                          <a:latin typeface="+mn-ea"/>
                          <a:ea typeface="+mn-ea"/>
                          <a:cs typeface="Times New Roman" panose="02020603050405020304" pitchFamily="18" charset="0"/>
                        </a:rPr>
                        <a:t>Stack Pointer</a:t>
                      </a:r>
                      <a:endParaRPr lang="zh-CN" sz="1200" kern="100" baseline="0" dirty="0">
                        <a:effectLst/>
                        <a:latin typeface="+mn-ea"/>
                        <a:ea typeface="+mn-ea"/>
                        <a:cs typeface="Times New Roman" panose="02020603050405020304" pitchFamily="18" charset="0"/>
                      </a:endParaRPr>
                    </a:p>
                  </a:txBody>
                  <a:tcPr marL="51008" marR="51008"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16975036"/>
                  </a:ext>
                </a:extLst>
              </a:tr>
              <a:tr h="221028">
                <a:tc>
                  <a:txBody>
                    <a:bodyPr/>
                    <a:lstStyle/>
                    <a:p>
                      <a:pPr algn="ctr">
                        <a:spcAft>
                          <a:spcPts val="0"/>
                        </a:spcAft>
                      </a:pPr>
                      <a:r>
                        <a:rPr lang="en-US" sz="1200" kern="100" baseline="0" dirty="0">
                          <a:solidFill>
                            <a:schemeClr val="accent6"/>
                          </a:solidFill>
                          <a:effectLst/>
                          <a:latin typeface="+mn-ea"/>
                          <a:ea typeface="+mn-ea"/>
                        </a:rPr>
                        <a:t>PC(</a:t>
                      </a:r>
                      <a:r>
                        <a:rPr lang="en-US" altLang="zh-CN" sz="1200" kern="100" baseline="0" dirty="0">
                          <a:solidFill>
                            <a:schemeClr val="accent6"/>
                          </a:solidFill>
                          <a:effectLst/>
                          <a:latin typeface="+mn-ea"/>
                          <a:ea typeface="+mn-ea"/>
                        </a:rPr>
                        <a:t>.</a:t>
                      </a:r>
                      <a:r>
                        <a:rPr lang="en-US" sz="1200" kern="100" baseline="0" dirty="0">
                          <a:solidFill>
                            <a:schemeClr val="accent6"/>
                          </a:solidFill>
                          <a:effectLst/>
                          <a:latin typeface="+mn-ea"/>
                          <a:ea typeface="+mn-ea"/>
                        </a:rPr>
                        <a:t>)</a:t>
                      </a:r>
                      <a:endParaRPr lang="zh-CN" sz="1200" kern="100" baseline="0" dirty="0">
                        <a:solidFill>
                          <a:schemeClr val="accent6"/>
                        </a:solidFill>
                        <a:effectLst/>
                        <a:latin typeface="+mn-ea"/>
                        <a:ea typeface="+mn-ea"/>
                        <a:cs typeface="Times New Roman" panose="02020603050405020304" pitchFamily="18" charset="0"/>
                      </a:endParaRPr>
                    </a:p>
                  </a:txBody>
                  <a:tcPr marL="51008" marR="51008"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sz="1200" b="1" kern="100" baseline="0" dirty="0">
                          <a:solidFill>
                            <a:srgbClr val="0000FF"/>
                          </a:solidFill>
                          <a:effectLst/>
                          <a:latin typeface="+mn-ea"/>
                          <a:ea typeface="+mn-ea"/>
                        </a:rPr>
                        <a:t>RIP</a:t>
                      </a:r>
                      <a:endParaRPr lang="zh-CN" sz="1200" b="1" kern="100" baseline="0" dirty="0">
                        <a:solidFill>
                          <a:srgbClr val="0000FF"/>
                        </a:solidFill>
                        <a:effectLst/>
                        <a:latin typeface="+mn-ea"/>
                        <a:ea typeface="+mn-ea"/>
                        <a:cs typeface="Times New Roman" panose="02020603050405020304" pitchFamily="18" charset="0"/>
                      </a:endParaRPr>
                    </a:p>
                  </a:txBody>
                  <a:tcPr marL="51008" marR="51008"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l">
                        <a:spcAft>
                          <a:spcPts val="0"/>
                        </a:spcAft>
                      </a:pPr>
                      <a:r>
                        <a:rPr lang="en-US" sz="1200" kern="100" baseline="0" dirty="0">
                          <a:effectLst/>
                          <a:latin typeface="+mn-ea"/>
                          <a:ea typeface="+mn-ea"/>
                        </a:rPr>
                        <a:t>Instruction pointer</a:t>
                      </a:r>
                      <a:endParaRPr lang="zh-CN" sz="1200" kern="100" baseline="0" dirty="0">
                        <a:effectLst/>
                        <a:latin typeface="+mn-ea"/>
                        <a:ea typeface="+mn-ea"/>
                        <a:cs typeface="Times New Roman" panose="02020603050405020304" pitchFamily="18" charset="0"/>
                      </a:endParaRPr>
                    </a:p>
                  </a:txBody>
                  <a:tcPr marL="51008" marR="51008"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24505">
                <a:tc>
                  <a:txBody>
                    <a:bodyPr/>
                    <a:lstStyle/>
                    <a:p>
                      <a:pPr algn="ctr">
                        <a:spcAft>
                          <a:spcPts val="0"/>
                        </a:spcAft>
                      </a:pPr>
                      <a:r>
                        <a:rPr lang="en-US" altLang="zh-CN" sz="1200" kern="100" baseline="0" dirty="0">
                          <a:solidFill>
                            <a:schemeClr val="accent6"/>
                          </a:solidFill>
                          <a:effectLst/>
                          <a:latin typeface="+mn-ea"/>
                          <a:ea typeface="+mn-ea"/>
                          <a:cs typeface="Times New Roman" panose="02020603050405020304" pitchFamily="18" charset="0"/>
                        </a:rPr>
                        <a:t>PSTATE</a:t>
                      </a:r>
                      <a:endParaRPr lang="zh-CN" sz="1200" kern="100" baseline="0" dirty="0">
                        <a:solidFill>
                          <a:schemeClr val="accent6"/>
                        </a:solidFill>
                        <a:effectLst/>
                        <a:latin typeface="+mn-ea"/>
                        <a:ea typeface="+mn-ea"/>
                        <a:cs typeface="Times New Roman" panose="02020603050405020304" pitchFamily="18" charset="0"/>
                      </a:endParaRPr>
                    </a:p>
                  </a:txBody>
                  <a:tcPr marL="51008" marR="51008"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sz="1200" b="1" kern="100" baseline="0" dirty="0">
                          <a:solidFill>
                            <a:srgbClr val="0000FF"/>
                          </a:solidFill>
                          <a:effectLst/>
                          <a:latin typeface="+mn-ea"/>
                          <a:ea typeface="+mn-ea"/>
                        </a:rPr>
                        <a:t>RFLAGS</a:t>
                      </a:r>
                      <a:endParaRPr lang="zh-CN" sz="1200" b="1" kern="100" baseline="0" dirty="0">
                        <a:solidFill>
                          <a:srgbClr val="0000FF"/>
                        </a:solidFill>
                        <a:effectLst/>
                        <a:latin typeface="+mn-ea"/>
                        <a:ea typeface="+mn-ea"/>
                        <a:cs typeface="Times New Roman" panose="02020603050405020304" pitchFamily="18" charset="0"/>
                      </a:endParaRPr>
                    </a:p>
                  </a:txBody>
                  <a:tcPr marL="51008" marR="51008"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l">
                        <a:spcAft>
                          <a:spcPts val="0"/>
                        </a:spcAft>
                      </a:pPr>
                      <a:r>
                        <a:rPr lang="en-US" sz="1200" kern="100" baseline="0" dirty="0">
                          <a:effectLst/>
                          <a:latin typeface="+mn-ea"/>
                          <a:ea typeface="+mn-ea"/>
                        </a:rPr>
                        <a:t>Status/condition code bits</a:t>
                      </a:r>
                      <a:endParaRPr lang="zh-CN" sz="1200" kern="100" baseline="0" dirty="0">
                        <a:effectLst/>
                        <a:latin typeface="+mn-ea"/>
                        <a:ea typeface="+mn-ea"/>
                        <a:cs typeface="Times New Roman" panose="02020603050405020304" pitchFamily="18" charset="0"/>
                      </a:endParaRPr>
                    </a:p>
                  </a:txBody>
                  <a:tcPr marL="51008" marR="51008"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33143">
                <a:tc>
                  <a:txBody>
                    <a:bodyPr/>
                    <a:lstStyle/>
                    <a:p>
                      <a:pPr algn="ctr">
                        <a:spcAft>
                          <a:spcPts val="0"/>
                        </a:spcAft>
                      </a:pPr>
                      <a:r>
                        <a:rPr lang="en-US" sz="1400" kern="100" baseline="0" dirty="0">
                          <a:solidFill>
                            <a:schemeClr val="accent6"/>
                          </a:solidFill>
                          <a:effectLst/>
                          <a:latin typeface="+mn-ea"/>
                          <a:ea typeface="+mn-ea"/>
                        </a:rPr>
                        <a:t>LR(X30)</a:t>
                      </a:r>
                      <a:endParaRPr lang="zh-CN" sz="1400" kern="100" baseline="0" dirty="0">
                        <a:solidFill>
                          <a:schemeClr val="accent6"/>
                        </a:solidFill>
                        <a:effectLst/>
                        <a:latin typeface="+mn-ea"/>
                        <a:ea typeface="+mn-ea"/>
                        <a:cs typeface="Times New Roman" panose="02020603050405020304" pitchFamily="18" charset="0"/>
                      </a:endParaRPr>
                    </a:p>
                  </a:txBody>
                  <a:tcPr marL="51008" marR="51008"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altLang="zh-CN" sz="1400" b="1" kern="100" baseline="0" dirty="0">
                          <a:solidFill>
                            <a:srgbClr val="0000FF"/>
                          </a:solidFill>
                          <a:effectLst/>
                          <a:latin typeface="+mn-ea"/>
                          <a:ea typeface="+mn-ea"/>
                        </a:rPr>
                        <a:t>-</a:t>
                      </a:r>
                      <a:r>
                        <a:rPr lang="zh-CN" altLang="en-US" sz="1200" b="1" kern="100" baseline="0" dirty="0">
                          <a:solidFill>
                            <a:srgbClr val="0000FF"/>
                          </a:solidFill>
                          <a:effectLst/>
                          <a:latin typeface="+mn-ea"/>
                          <a:ea typeface="+mn-ea"/>
                        </a:rPr>
                        <a:t>（存放在堆栈）</a:t>
                      </a:r>
                      <a:endParaRPr lang="zh-CN" sz="1400" b="1" kern="100" baseline="0" dirty="0">
                        <a:solidFill>
                          <a:srgbClr val="0000FF"/>
                        </a:solidFill>
                        <a:effectLst/>
                        <a:latin typeface="+mn-ea"/>
                        <a:ea typeface="+mn-ea"/>
                        <a:cs typeface="Times New Roman" panose="02020603050405020304" pitchFamily="18" charset="0"/>
                      </a:endParaRPr>
                    </a:p>
                  </a:txBody>
                  <a:tcPr marL="51008" marR="51008"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l">
                        <a:spcAft>
                          <a:spcPts val="0"/>
                        </a:spcAft>
                      </a:pPr>
                      <a:r>
                        <a:rPr lang="en-US" sz="1200" kern="100" baseline="0" dirty="0">
                          <a:effectLst/>
                          <a:latin typeface="+mn-ea"/>
                          <a:ea typeface="+mn-ea"/>
                        </a:rPr>
                        <a:t>The Link Register.</a:t>
                      </a:r>
                      <a:endParaRPr lang="zh-CN" sz="1200" kern="100" baseline="0" dirty="0">
                        <a:effectLst/>
                        <a:latin typeface="+mn-ea"/>
                        <a:ea typeface="+mn-ea"/>
                        <a:cs typeface="Times New Roman" panose="02020603050405020304" pitchFamily="18" charset="0"/>
                      </a:endParaRPr>
                    </a:p>
                  </a:txBody>
                  <a:tcPr marL="51008" marR="51008"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08574">
                <a:tc>
                  <a:txBody>
                    <a:bodyPr/>
                    <a:lstStyle/>
                    <a:p>
                      <a:pPr algn="ctr">
                        <a:spcAft>
                          <a:spcPts val="0"/>
                        </a:spcAft>
                      </a:pPr>
                      <a:r>
                        <a:rPr lang="en-US" sz="1200" kern="100" baseline="0" dirty="0">
                          <a:solidFill>
                            <a:schemeClr val="accent6"/>
                          </a:solidFill>
                          <a:effectLst/>
                          <a:latin typeface="+mn-ea"/>
                          <a:ea typeface="+mn-ea"/>
                        </a:rPr>
                        <a:t>FP(X29)</a:t>
                      </a:r>
                      <a:endParaRPr lang="zh-CN" sz="1200" kern="100" baseline="0" dirty="0">
                        <a:solidFill>
                          <a:schemeClr val="accent6"/>
                        </a:solidFill>
                        <a:effectLst/>
                        <a:latin typeface="+mn-ea"/>
                        <a:ea typeface="+mn-ea"/>
                        <a:cs typeface="Times New Roman" panose="02020603050405020304" pitchFamily="18" charset="0"/>
                      </a:endParaRPr>
                    </a:p>
                  </a:txBody>
                  <a:tcPr marL="51008" marR="51008"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altLang="zh-CN" sz="1200" b="1" kern="100" baseline="0" dirty="0">
                          <a:solidFill>
                            <a:srgbClr val="0000FF"/>
                          </a:solidFill>
                          <a:effectLst/>
                          <a:latin typeface="+mn-ea"/>
                          <a:ea typeface="+mn-ea"/>
                          <a:cs typeface="Times New Roman" panose="02020603050405020304" pitchFamily="18" charset="0"/>
                        </a:rPr>
                        <a:t>RBP</a:t>
                      </a:r>
                      <a:endParaRPr lang="zh-CN" sz="1200" b="1" kern="100" baseline="0" dirty="0">
                        <a:solidFill>
                          <a:srgbClr val="0000FF"/>
                        </a:solidFill>
                        <a:effectLst/>
                        <a:latin typeface="+mn-ea"/>
                        <a:ea typeface="+mn-ea"/>
                        <a:cs typeface="Times New Roman" panose="02020603050405020304" pitchFamily="18" charset="0"/>
                      </a:endParaRPr>
                    </a:p>
                  </a:txBody>
                  <a:tcPr marL="51008" marR="51008"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l">
                        <a:spcAft>
                          <a:spcPts val="0"/>
                        </a:spcAft>
                      </a:pPr>
                      <a:r>
                        <a:rPr lang="en-US" sz="1200" kern="100" baseline="0" dirty="0">
                          <a:effectLst/>
                          <a:latin typeface="+mn-ea"/>
                          <a:ea typeface="+mn-ea"/>
                        </a:rPr>
                        <a:t>The Frame Pointer</a:t>
                      </a:r>
                      <a:endParaRPr lang="zh-CN" sz="1200" kern="100" baseline="0" dirty="0">
                        <a:effectLst/>
                        <a:latin typeface="+mn-ea"/>
                        <a:ea typeface="+mn-ea"/>
                        <a:cs typeface="Times New Roman" panose="02020603050405020304" pitchFamily="18" charset="0"/>
                      </a:endParaRPr>
                    </a:p>
                  </a:txBody>
                  <a:tcPr marL="51008" marR="51008"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197449">
                <a:tc>
                  <a:txBody>
                    <a:bodyPr/>
                    <a:lstStyle/>
                    <a:p>
                      <a:pPr algn="ctr">
                        <a:spcAft>
                          <a:spcPts val="0"/>
                        </a:spcAft>
                      </a:pPr>
                      <a:r>
                        <a:rPr lang="en-US" sz="1200" kern="100" baseline="0" dirty="0">
                          <a:solidFill>
                            <a:schemeClr val="accent6"/>
                          </a:solidFill>
                          <a:effectLst/>
                          <a:latin typeface="+mn-ea"/>
                          <a:ea typeface="+mn-ea"/>
                        </a:rPr>
                        <a:t>XZR</a:t>
                      </a:r>
                      <a:endParaRPr lang="zh-CN" sz="1200" kern="100" baseline="0" dirty="0">
                        <a:solidFill>
                          <a:schemeClr val="accent6"/>
                        </a:solidFill>
                        <a:effectLst/>
                        <a:latin typeface="+mn-ea"/>
                        <a:ea typeface="+mn-ea"/>
                        <a:cs typeface="Times New Roman" panose="02020603050405020304" pitchFamily="18" charset="0"/>
                      </a:endParaRPr>
                    </a:p>
                  </a:txBody>
                  <a:tcPr marL="51008" marR="51008"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sz="1200" b="1" kern="100" baseline="0" dirty="0">
                          <a:solidFill>
                            <a:srgbClr val="0000FF"/>
                          </a:solidFill>
                          <a:effectLst/>
                          <a:latin typeface="+mn-ea"/>
                          <a:ea typeface="+mn-ea"/>
                        </a:rPr>
                        <a:t>-</a:t>
                      </a:r>
                      <a:endParaRPr lang="zh-CN" sz="1200" b="1" kern="100" baseline="0" dirty="0">
                        <a:solidFill>
                          <a:srgbClr val="0000FF"/>
                        </a:solidFill>
                        <a:effectLst/>
                        <a:latin typeface="+mn-ea"/>
                        <a:ea typeface="+mn-ea"/>
                        <a:cs typeface="Times New Roman" panose="02020603050405020304" pitchFamily="18" charset="0"/>
                      </a:endParaRPr>
                    </a:p>
                  </a:txBody>
                  <a:tcPr marL="51008" marR="51008"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l">
                        <a:spcAft>
                          <a:spcPts val="0"/>
                        </a:spcAft>
                      </a:pPr>
                      <a:r>
                        <a:rPr lang="en-US" sz="1200" kern="100" baseline="0" dirty="0">
                          <a:effectLst/>
                          <a:latin typeface="+mn-ea"/>
                          <a:ea typeface="+mn-ea"/>
                        </a:rPr>
                        <a:t>Zero-register(read only)</a:t>
                      </a:r>
                      <a:endParaRPr lang="zh-CN" sz="1200" kern="100" baseline="0" dirty="0">
                        <a:effectLst/>
                        <a:latin typeface="+mn-ea"/>
                        <a:ea typeface="+mn-ea"/>
                        <a:cs typeface="Times New Roman" panose="02020603050405020304" pitchFamily="18" charset="0"/>
                      </a:endParaRPr>
                    </a:p>
                  </a:txBody>
                  <a:tcPr marL="51008" marR="51008"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197449">
                <a:tc>
                  <a:txBody>
                    <a:bodyPr/>
                    <a:lstStyle/>
                    <a:p>
                      <a:pPr algn="ctr">
                        <a:spcAft>
                          <a:spcPts val="0"/>
                        </a:spcAft>
                      </a:pPr>
                      <a:r>
                        <a:rPr lang="en-US" sz="1200" kern="100" baseline="0" dirty="0">
                          <a:effectLst/>
                          <a:latin typeface="+mn-ea"/>
                          <a:ea typeface="+mn-ea"/>
                        </a:rPr>
                        <a:t> -</a:t>
                      </a:r>
                      <a:endParaRPr lang="zh-CN" sz="1200" kern="100" baseline="0" dirty="0">
                        <a:effectLst/>
                        <a:latin typeface="+mn-ea"/>
                        <a:ea typeface="+mn-ea"/>
                        <a:cs typeface="Times New Roman" panose="02020603050405020304" pitchFamily="18" charset="0"/>
                      </a:endParaRPr>
                    </a:p>
                  </a:txBody>
                  <a:tcPr marL="51008" marR="51008"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sz="1200" b="1" kern="100" baseline="0" dirty="0">
                          <a:solidFill>
                            <a:srgbClr val="0000FF"/>
                          </a:solidFill>
                          <a:effectLst/>
                          <a:latin typeface="+mn-ea"/>
                          <a:ea typeface="+mn-ea"/>
                        </a:rPr>
                        <a:t>CS</a:t>
                      </a:r>
                      <a:endParaRPr lang="zh-CN" sz="1200" b="1" kern="100" baseline="0" dirty="0">
                        <a:solidFill>
                          <a:srgbClr val="0000FF"/>
                        </a:solidFill>
                        <a:effectLst/>
                        <a:latin typeface="+mn-ea"/>
                        <a:ea typeface="+mn-ea"/>
                        <a:cs typeface="Times New Roman" panose="02020603050405020304" pitchFamily="18" charset="0"/>
                      </a:endParaRPr>
                    </a:p>
                  </a:txBody>
                  <a:tcPr marL="51008" marR="51008"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l">
                        <a:spcAft>
                          <a:spcPts val="0"/>
                        </a:spcAft>
                      </a:pPr>
                      <a:r>
                        <a:rPr lang="en-US" sz="1200" kern="100" baseline="0" dirty="0">
                          <a:effectLst/>
                          <a:latin typeface="+mn-ea"/>
                          <a:ea typeface="+mn-ea"/>
                        </a:rPr>
                        <a:t>Code Segment</a:t>
                      </a:r>
                      <a:endParaRPr lang="zh-CN" sz="1200" kern="100" baseline="0" dirty="0">
                        <a:effectLst/>
                        <a:latin typeface="+mn-ea"/>
                        <a:ea typeface="+mn-ea"/>
                        <a:cs typeface="Times New Roman" panose="02020603050405020304" pitchFamily="18" charset="0"/>
                      </a:endParaRPr>
                    </a:p>
                  </a:txBody>
                  <a:tcPr marL="51008" marR="51008"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197449">
                <a:tc>
                  <a:txBody>
                    <a:bodyPr/>
                    <a:lstStyle/>
                    <a:p>
                      <a:pPr algn="ctr">
                        <a:spcAft>
                          <a:spcPts val="0"/>
                        </a:spcAft>
                      </a:pPr>
                      <a:r>
                        <a:rPr lang="en-US" sz="1200" kern="100" baseline="0" dirty="0">
                          <a:effectLst/>
                          <a:latin typeface="+mn-ea"/>
                          <a:ea typeface="+mn-ea"/>
                        </a:rPr>
                        <a:t> -</a:t>
                      </a:r>
                      <a:endParaRPr lang="zh-CN" sz="1200" kern="100" baseline="0" dirty="0">
                        <a:effectLst/>
                        <a:latin typeface="+mn-ea"/>
                        <a:ea typeface="+mn-ea"/>
                        <a:cs typeface="Times New Roman" panose="02020603050405020304" pitchFamily="18" charset="0"/>
                      </a:endParaRPr>
                    </a:p>
                  </a:txBody>
                  <a:tcPr marL="51008" marR="51008"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sz="1200" b="1" kern="100" baseline="0" dirty="0">
                          <a:solidFill>
                            <a:srgbClr val="0000FF"/>
                          </a:solidFill>
                          <a:effectLst/>
                          <a:latin typeface="+mn-ea"/>
                          <a:ea typeface="+mn-ea"/>
                        </a:rPr>
                        <a:t>DS</a:t>
                      </a:r>
                      <a:endParaRPr lang="zh-CN" sz="1200" b="1" kern="100" baseline="0" dirty="0">
                        <a:solidFill>
                          <a:srgbClr val="0000FF"/>
                        </a:solidFill>
                        <a:effectLst/>
                        <a:latin typeface="+mn-ea"/>
                        <a:ea typeface="+mn-ea"/>
                        <a:cs typeface="Times New Roman" panose="02020603050405020304" pitchFamily="18" charset="0"/>
                      </a:endParaRPr>
                    </a:p>
                  </a:txBody>
                  <a:tcPr marL="51008" marR="51008"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l">
                        <a:spcAft>
                          <a:spcPts val="0"/>
                        </a:spcAft>
                      </a:pPr>
                      <a:r>
                        <a:rPr lang="en-US" sz="1200" kern="100" baseline="0" dirty="0">
                          <a:effectLst/>
                          <a:latin typeface="+mn-ea"/>
                          <a:ea typeface="+mn-ea"/>
                        </a:rPr>
                        <a:t>Default Data Segment</a:t>
                      </a:r>
                      <a:endParaRPr lang="zh-CN" sz="1200" kern="100" baseline="0" dirty="0">
                        <a:effectLst/>
                        <a:latin typeface="+mn-ea"/>
                        <a:ea typeface="+mn-ea"/>
                        <a:cs typeface="Times New Roman" panose="02020603050405020304" pitchFamily="18" charset="0"/>
                      </a:endParaRPr>
                    </a:p>
                  </a:txBody>
                  <a:tcPr marL="51008" marR="51008"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197449">
                <a:tc>
                  <a:txBody>
                    <a:bodyPr/>
                    <a:lstStyle/>
                    <a:p>
                      <a:pPr algn="ctr">
                        <a:spcAft>
                          <a:spcPts val="0"/>
                        </a:spcAft>
                      </a:pPr>
                      <a:r>
                        <a:rPr lang="en-US" sz="1200" kern="100" baseline="0" dirty="0">
                          <a:effectLst/>
                          <a:latin typeface="+mn-ea"/>
                          <a:ea typeface="+mn-ea"/>
                        </a:rPr>
                        <a:t> -</a:t>
                      </a:r>
                      <a:endParaRPr lang="zh-CN" sz="1200" kern="100" baseline="0" dirty="0">
                        <a:effectLst/>
                        <a:latin typeface="+mn-ea"/>
                        <a:ea typeface="+mn-ea"/>
                        <a:cs typeface="Times New Roman" panose="02020603050405020304" pitchFamily="18" charset="0"/>
                      </a:endParaRPr>
                    </a:p>
                  </a:txBody>
                  <a:tcPr marL="51008" marR="51008"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sz="1200" b="1" kern="100" baseline="0" dirty="0">
                          <a:solidFill>
                            <a:srgbClr val="0000FF"/>
                          </a:solidFill>
                          <a:effectLst/>
                          <a:latin typeface="+mn-ea"/>
                          <a:ea typeface="+mn-ea"/>
                        </a:rPr>
                        <a:t>SS</a:t>
                      </a:r>
                      <a:endParaRPr lang="zh-CN" sz="1200" b="1" kern="100" baseline="0" dirty="0">
                        <a:solidFill>
                          <a:srgbClr val="0000FF"/>
                        </a:solidFill>
                        <a:effectLst/>
                        <a:latin typeface="+mn-ea"/>
                        <a:ea typeface="+mn-ea"/>
                        <a:cs typeface="Times New Roman" panose="02020603050405020304" pitchFamily="18" charset="0"/>
                      </a:endParaRPr>
                    </a:p>
                  </a:txBody>
                  <a:tcPr marL="51008" marR="51008"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l">
                        <a:spcAft>
                          <a:spcPts val="0"/>
                        </a:spcAft>
                      </a:pPr>
                      <a:r>
                        <a:rPr lang="en-US" sz="1200" kern="100" baseline="0" dirty="0">
                          <a:effectLst/>
                          <a:latin typeface="+mn-ea"/>
                          <a:ea typeface="+mn-ea"/>
                        </a:rPr>
                        <a:t>Stack Segment</a:t>
                      </a:r>
                      <a:endParaRPr lang="zh-CN" sz="1200" kern="100" baseline="0" dirty="0">
                        <a:effectLst/>
                        <a:latin typeface="+mn-ea"/>
                        <a:ea typeface="+mn-ea"/>
                        <a:cs typeface="Times New Roman" panose="02020603050405020304" pitchFamily="18" charset="0"/>
                      </a:endParaRPr>
                    </a:p>
                  </a:txBody>
                  <a:tcPr marL="51008" marR="51008"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197449">
                <a:tc>
                  <a:txBody>
                    <a:bodyPr/>
                    <a:lstStyle/>
                    <a:p>
                      <a:pPr algn="ctr">
                        <a:spcAft>
                          <a:spcPts val="0"/>
                        </a:spcAft>
                      </a:pPr>
                      <a:r>
                        <a:rPr lang="en-US" sz="1200" kern="100" baseline="0" dirty="0">
                          <a:effectLst/>
                          <a:latin typeface="+mn-ea"/>
                          <a:ea typeface="+mn-ea"/>
                        </a:rPr>
                        <a:t> -</a:t>
                      </a:r>
                      <a:endParaRPr lang="zh-CN" sz="1200" kern="100" baseline="0" dirty="0">
                        <a:effectLst/>
                        <a:latin typeface="+mn-ea"/>
                        <a:ea typeface="+mn-ea"/>
                        <a:cs typeface="Times New Roman" panose="02020603050405020304" pitchFamily="18" charset="0"/>
                      </a:endParaRPr>
                    </a:p>
                  </a:txBody>
                  <a:tcPr marL="51008" marR="51008"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sz="1200" b="1" kern="100" baseline="0" dirty="0">
                          <a:solidFill>
                            <a:srgbClr val="0000FF"/>
                          </a:solidFill>
                          <a:effectLst/>
                          <a:latin typeface="+mn-ea"/>
                          <a:ea typeface="+mn-ea"/>
                        </a:rPr>
                        <a:t>ES</a:t>
                      </a:r>
                      <a:endParaRPr lang="zh-CN" sz="1200" b="1" kern="100" baseline="0" dirty="0">
                        <a:solidFill>
                          <a:srgbClr val="0000FF"/>
                        </a:solidFill>
                        <a:effectLst/>
                        <a:latin typeface="+mn-ea"/>
                        <a:ea typeface="+mn-ea"/>
                        <a:cs typeface="Times New Roman" panose="02020603050405020304" pitchFamily="18" charset="0"/>
                      </a:endParaRPr>
                    </a:p>
                  </a:txBody>
                  <a:tcPr marL="51008" marR="51008"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l">
                        <a:spcAft>
                          <a:spcPts val="0"/>
                        </a:spcAft>
                      </a:pPr>
                      <a:r>
                        <a:rPr lang="en-US" sz="1200" kern="100" baseline="0" dirty="0">
                          <a:effectLst/>
                          <a:latin typeface="+mn-ea"/>
                          <a:ea typeface="+mn-ea"/>
                        </a:rPr>
                        <a:t>Extra Data Segment</a:t>
                      </a:r>
                      <a:endParaRPr lang="zh-CN" sz="1200" kern="100" baseline="0" dirty="0">
                        <a:effectLst/>
                        <a:latin typeface="+mn-ea"/>
                        <a:ea typeface="+mn-ea"/>
                        <a:cs typeface="Times New Roman" panose="02020603050405020304" pitchFamily="18" charset="0"/>
                      </a:endParaRPr>
                    </a:p>
                  </a:txBody>
                  <a:tcPr marL="51008" marR="51008"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197449">
                <a:tc>
                  <a:txBody>
                    <a:bodyPr/>
                    <a:lstStyle/>
                    <a:p>
                      <a:pPr algn="ctr">
                        <a:spcAft>
                          <a:spcPts val="0"/>
                        </a:spcAft>
                      </a:pPr>
                      <a:r>
                        <a:rPr lang="en-US" sz="1200" kern="100" baseline="0" dirty="0">
                          <a:effectLst/>
                          <a:latin typeface="+mn-ea"/>
                          <a:ea typeface="+mn-ea"/>
                        </a:rPr>
                        <a:t> -</a:t>
                      </a:r>
                      <a:endParaRPr lang="zh-CN" sz="1200" kern="100" baseline="0" dirty="0">
                        <a:effectLst/>
                        <a:latin typeface="+mn-ea"/>
                        <a:ea typeface="+mn-ea"/>
                        <a:cs typeface="Times New Roman" panose="02020603050405020304" pitchFamily="18" charset="0"/>
                      </a:endParaRPr>
                    </a:p>
                  </a:txBody>
                  <a:tcPr marL="51008" marR="51008"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sz="1200" b="1" kern="100" baseline="0" dirty="0">
                          <a:solidFill>
                            <a:srgbClr val="0000FF"/>
                          </a:solidFill>
                          <a:effectLst/>
                          <a:latin typeface="+mn-ea"/>
                          <a:ea typeface="+mn-ea"/>
                        </a:rPr>
                        <a:t>FS</a:t>
                      </a:r>
                      <a:endParaRPr lang="zh-CN" sz="1200" b="1" kern="100" baseline="0" dirty="0">
                        <a:solidFill>
                          <a:srgbClr val="0000FF"/>
                        </a:solidFill>
                        <a:effectLst/>
                        <a:latin typeface="+mn-ea"/>
                        <a:ea typeface="+mn-ea"/>
                        <a:cs typeface="Times New Roman" panose="02020603050405020304" pitchFamily="18" charset="0"/>
                      </a:endParaRPr>
                    </a:p>
                  </a:txBody>
                  <a:tcPr marL="51008" marR="51008"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l">
                        <a:spcAft>
                          <a:spcPts val="0"/>
                        </a:spcAft>
                      </a:pPr>
                      <a:r>
                        <a:rPr lang="en-US" sz="1200" kern="100" baseline="0" dirty="0">
                          <a:effectLst/>
                          <a:latin typeface="+mn-ea"/>
                          <a:ea typeface="+mn-ea"/>
                        </a:rPr>
                        <a:t>Additional Data Segment</a:t>
                      </a:r>
                      <a:endParaRPr lang="zh-CN" sz="1200" kern="100" baseline="0" dirty="0">
                        <a:effectLst/>
                        <a:latin typeface="+mn-ea"/>
                        <a:ea typeface="+mn-ea"/>
                        <a:cs typeface="Times New Roman" panose="02020603050405020304" pitchFamily="18" charset="0"/>
                      </a:endParaRPr>
                    </a:p>
                  </a:txBody>
                  <a:tcPr marL="51008" marR="51008"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r h="197449">
                <a:tc>
                  <a:txBody>
                    <a:bodyPr/>
                    <a:lstStyle/>
                    <a:p>
                      <a:pPr algn="ctr">
                        <a:spcAft>
                          <a:spcPts val="0"/>
                        </a:spcAft>
                      </a:pPr>
                      <a:r>
                        <a:rPr lang="en-US" sz="1200" kern="100" baseline="0" dirty="0">
                          <a:effectLst/>
                          <a:latin typeface="+mn-ea"/>
                          <a:ea typeface="+mn-ea"/>
                        </a:rPr>
                        <a:t> -</a:t>
                      </a:r>
                      <a:endParaRPr lang="zh-CN" sz="1200" kern="100" baseline="0" dirty="0">
                        <a:effectLst/>
                        <a:latin typeface="+mn-ea"/>
                        <a:ea typeface="+mn-ea"/>
                        <a:cs typeface="Times New Roman" panose="02020603050405020304" pitchFamily="18" charset="0"/>
                      </a:endParaRPr>
                    </a:p>
                  </a:txBody>
                  <a:tcPr marL="51008" marR="51008"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just">
                        <a:spcAft>
                          <a:spcPts val="0"/>
                        </a:spcAft>
                      </a:pPr>
                      <a:r>
                        <a:rPr lang="en-US" sz="1200" b="1" kern="100" baseline="0" dirty="0">
                          <a:solidFill>
                            <a:srgbClr val="0000FF"/>
                          </a:solidFill>
                          <a:effectLst/>
                          <a:latin typeface="+mn-ea"/>
                          <a:ea typeface="+mn-ea"/>
                        </a:rPr>
                        <a:t>GS</a:t>
                      </a:r>
                      <a:endParaRPr lang="zh-CN" sz="1200" b="1" kern="100" baseline="0" dirty="0">
                        <a:solidFill>
                          <a:srgbClr val="0000FF"/>
                        </a:solidFill>
                        <a:effectLst/>
                        <a:latin typeface="+mn-ea"/>
                        <a:ea typeface="+mn-ea"/>
                        <a:cs typeface="Times New Roman" panose="02020603050405020304" pitchFamily="18" charset="0"/>
                      </a:endParaRPr>
                    </a:p>
                  </a:txBody>
                  <a:tcPr marL="51008" marR="51008"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l">
                        <a:spcAft>
                          <a:spcPts val="0"/>
                        </a:spcAft>
                      </a:pPr>
                      <a:r>
                        <a:rPr lang="en-US" sz="1200" kern="100" baseline="0" dirty="0">
                          <a:effectLst/>
                          <a:latin typeface="+mn-ea"/>
                          <a:ea typeface="+mn-ea"/>
                        </a:rPr>
                        <a:t>Additional Data Segment</a:t>
                      </a:r>
                      <a:endParaRPr lang="zh-CN" sz="1200" kern="100" baseline="0" dirty="0">
                        <a:effectLst/>
                        <a:latin typeface="+mn-ea"/>
                        <a:ea typeface="+mn-ea"/>
                        <a:cs typeface="Times New Roman" panose="02020603050405020304" pitchFamily="18" charset="0"/>
                      </a:endParaRPr>
                    </a:p>
                  </a:txBody>
                  <a:tcPr marL="51008" marR="51008" marT="0" marB="0">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6"/>
                  </a:ext>
                </a:extLst>
              </a:tr>
            </a:tbl>
          </a:graphicData>
        </a:graphic>
      </p:graphicFrame>
      <p:sp>
        <p:nvSpPr>
          <p:cNvPr id="8" name="标题 2">
            <a:extLst>
              <a:ext uri="{FF2B5EF4-FFF2-40B4-BE49-F238E27FC236}">
                <a16:creationId xmlns:a16="http://schemas.microsoft.com/office/drawing/2014/main" id="{D3F4FED2-58CE-497B-8FA3-9CC384AD64C7}"/>
              </a:ext>
            </a:extLst>
          </p:cNvPr>
          <p:cNvSpPr>
            <a:spLocks noGrp="1"/>
          </p:cNvSpPr>
          <p:nvPr>
            <p:ph type="title"/>
          </p:nvPr>
        </p:nvSpPr>
        <p:spPr>
          <a:xfrm>
            <a:off x="611560" y="405275"/>
            <a:ext cx="8046244" cy="485982"/>
          </a:xfrm>
        </p:spPr>
        <p:txBody>
          <a:bodyPr>
            <a:normAutofit fontScale="90000"/>
          </a:bodyPr>
          <a:lstStyle/>
          <a:p>
            <a:pPr eaLnBrk="1" hangingPunct="1"/>
            <a:r>
              <a:rPr lang="en-US" altLang="zh-CN" b="1" dirty="0">
                <a:solidFill>
                  <a:srgbClr val="0000FF"/>
                </a:solidFill>
                <a:latin typeface="+mj-lt"/>
                <a:ea typeface="+mj-ea"/>
              </a:rPr>
              <a:t>N.4.2 ARMv8</a:t>
            </a:r>
            <a:r>
              <a:rPr lang="zh-CN" altLang="en-US" b="1" dirty="0">
                <a:solidFill>
                  <a:srgbClr val="0000FF"/>
                </a:solidFill>
                <a:latin typeface="+mj-lt"/>
                <a:ea typeface="+mj-ea"/>
              </a:rPr>
              <a:t>寄存器</a:t>
            </a:r>
          </a:p>
        </p:txBody>
      </p:sp>
      <p:sp>
        <p:nvSpPr>
          <p:cNvPr id="4" name="文本框 3">
            <a:extLst>
              <a:ext uri="{FF2B5EF4-FFF2-40B4-BE49-F238E27FC236}">
                <a16:creationId xmlns:a16="http://schemas.microsoft.com/office/drawing/2014/main" id="{DBAFE04B-C8B7-4675-8277-2821243E55EB}"/>
              </a:ext>
            </a:extLst>
          </p:cNvPr>
          <p:cNvSpPr txBox="1"/>
          <p:nvPr/>
        </p:nvSpPr>
        <p:spPr>
          <a:xfrm>
            <a:off x="542104" y="1109169"/>
            <a:ext cx="4572000" cy="387286"/>
          </a:xfrm>
          <a:prstGeom prst="rect">
            <a:avLst/>
          </a:prstGeom>
          <a:noFill/>
        </p:spPr>
        <p:txBody>
          <a:bodyPr wrap="square">
            <a:spAutoFit/>
          </a:bodyPr>
          <a:lstStyle/>
          <a:p>
            <a:pPr defTabSz="601266" fontAlgn="base">
              <a:lnSpc>
                <a:spcPts val="2250"/>
              </a:lnSpc>
              <a:spcBef>
                <a:spcPts val="0"/>
              </a:spcBef>
              <a:buSzPct val="100000"/>
              <a:buFont typeface="Wingdings" panose="05000000000000000000" pitchFamily="2" charset="2"/>
              <a:buChar char="Ø"/>
            </a:pPr>
            <a:r>
              <a:rPr lang="en-US" altLang="zh-CN" sz="2400" b="1" dirty="0">
                <a:solidFill>
                  <a:srgbClr val="000000"/>
                </a:solidFill>
                <a:latin typeface="微软雅黑" panose="020B0503020204020204" pitchFamily="34" charset="-122"/>
                <a:ea typeface="微软雅黑" panose="020B0503020204020204" pitchFamily="34" charset="-122"/>
              </a:rPr>
              <a:t>ARM</a:t>
            </a:r>
            <a:r>
              <a:rPr lang="zh-CN" altLang="en-US" sz="2400" b="1" dirty="0">
                <a:solidFill>
                  <a:srgbClr val="000000"/>
                </a:solidFill>
                <a:latin typeface="微软雅黑" panose="020B0503020204020204" pitchFamily="34" charset="-122"/>
                <a:ea typeface="微软雅黑" panose="020B0503020204020204" pitchFamily="34" charset="-122"/>
              </a:rPr>
              <a:t>和</a:t>
            </a:r>
            <a:r>
              <a:rPr lang="en-US" altLang="zh-CN" sz="2400" b="1" dirty="0">
                <a:solidFill>
                  <a:srgbClr val="000000"/>
                </a:solidFill>
                <a:latin typeface="微软雅黑" panose="020B0503020204020204" pitchFamily="34" charset="-122"/>
                <a:ea typeface="微软雅黑" panose="020B0503020204020204" pitchFamily="34" charset="-122"/>
              </a:rPr>
              <a:t>X86</a:t>
            </a:r>
            <a:r>
              <a:rPr lang="zh-CN" altLang="en-US" sz="2400" b="1" dirty="0">
                <a:solidFill>
                  <a:srgbClr val="000000"/>
                </a:solidFill>
                <a:latin typeface="微软雅黑" panose="020B0503020204020204" pitchFamily="34" charset="-122"/>
                <a:ea typeface="微软雅黑" panose="020B0503020204020204" pitchFamily="34" charset="-122"/>
              </a:rPr>
              <a:t>寄存器比较</a:t>
            </a:r>
          </a:p>
        </p:txBody>
      </p:sp>
      <p:sp>
        <p:nvSpPr>
          <p:cNvPr id="5" name="文本框 4">
            <a:extLst>
              <a:ext uri="{FF2B5EF4-FFF2-40B4-BE49-F238E27FC236}">
                <a16:creationId xmlns:a16="http://schemas.microsoft.com/office/drawing/2014/main" id="{6CEBDBD6-73E0-41AA-BFEB-681A7A89DCF8}"/>
              </a:ext>
            </a:extLst>
          </p:cNvPr>
          <p:cNvSpPr txBox="1"/>
          <p:nvPr/>
        </p:nvSpPr>
        <p:spPr>
          <a:xfrm>
            <a:off x="567220" y="1556792"/>
            <a:ext cx="4572000" cy="387286"/>
          </a:xfrm>
          <a:prstGeom prst="rect">
            <a:avLst/>
          </a:prstGeom>
          <a:noFill/>
        </p:spPr>
        <p:txBody>
          <a:bodyPr wrap="square">
            <a:spAutoFit/>
          </a:bodyPr>
          <a:lstStyle/>
          <a:p>
            <a:pPr marL="457200" indent="-457200" defTabSz="601266" fontAlgn="base">
              <a:lnSpc>
                <a:spcPts val="2250"/>
              </a:lnSpc>
              <a:spcBef>
                <a:spcPts val="0"/>
              </a:spcBef>
              <a:buClr>
                <a:schemeClr val="accent6"/>
              </a:buClr>
              <a:buSzPct val="100000"/>
              <a:buFont typeface="Wingdings" panose="05000000000000000000" pitchFamily="2" charset="2"/>
              <a:buChar char="ü"/>
            </a:pPr>
            <a:r>
              <a:rPr lang="zh-CN" altLang="en-US" sz="2400" b="1" dirty="0">
                <a:solidFill>
                  <a:srgbClr val="000000"/>
                </a:solidFill>
                <a:latin typeface="+mn-ea"/>
                <a:ea typeface="+mn-ea"/>
                <a:cs typeface="+mn-cs"/>
              </a:rPr>
              <a:t>专用寄存器</a:t>
            </a:r>
          </a:p>
        </p:txBody>
      </p:sp>
    </p:spTree>
    <p:extLst>
      <p:ext uri="{BB962C8B-B14F-4D97-AF65-F5344CB8AC3E}">
        <p14:creationId xmlns:p14="http://schemas.microsoft.com/office/powerpoint/2010/main" val="2583483632"/>
      </p:ext>
    </p:extLst>
  </p:cSld>
  <p:clrMapOvr>
    <a:masterClrMapping/>
  </p:clrMapOvr>
  <p:transition advClick="0" advTm="8000">
    <p:fade thruBlk="1"/>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611560" y="404664"/>
            <a:ext cx="8046244" cy="485982"/>
          </a:xfrm>
        </p:spPr>
        <p:txBody>
          <a:bodyPr>
            <a:normAutofit fontScale="90000"/>
          </a:bodyPr>
          <a:lstStyle/>
          <a:p>
            <a:r>
              <a:rPr lang="en-US" altLang="zh-CN" b="1" dirty="0">
                <a:solidFill>
                  <a:srgbClr val="0000FF"/>
                </a:solidFill>
                <a:latin typeface="+mj-lt"/>
                <a:ea typeface="+mj-ea"/>
              </a:rPr>
              <a:t>N.4.2 ARMv8</a:t>
            </a:r>
            <a:r>
              <a:rPr lang="zh-CN" altLang="en-US" b="1" dirty="0">
                <a:solidFill>
                  <a:srgbClr val="0000FF"/>
                </a:solidFill>
                <a:latin typeface="+mj-lt"/>
                <a:ea typeface="+mj-ea"/>
              </a:rPr>
              <a:t>寄存器</a:t>
            </a:r>
            <a:endParaRPr lang="zh-CN" altLang="zh-CN" b="1" dirty="0">
              <a:solidFill>
                <a:srgbClr val="0000FF"/>
              </a:solidFill>
              <a:latin typeface="+mj-lt"/>
              <a:ea typeface="+mj-ea"/>
            </a:endParaRPr>
          </a:p>
        </p:txBody>
      </p:sp>
      <p:graphicFrame>
        <p:nvGraphicFramePr>
          <p:cNvPr id="2" name="表格 1"/>
          <p:cNvGraphicFramePr>
            <a:graphicFrameLocks noGrp="1"/>
          </p:cNvGraphicFramePr>
          <p:nvPr>
            <p:extLst>
              <p:ext uri="{D42A27DB-BD31-4B8C-83A1-F6EECF244321}">
                <p14:modId xmlns:p14="http://schemas.microsoft.com/office/powerpoint/2010/main" val="663258664"/>
              </p:ext>
            </p:extLst>
          </p:nvPr>
        </p:nvGraphicFramePr>
        <p:xfrm>
          <a:off x="618991" y="2033832"/>
          <a:ext cx="6984775" cy="3265512"/>
        </p:xfrm>
        <a:graphic>
          <a:graphicData uri="http://schemas.openxmlformats.org/drawingml/2006/table">
            <a:tbl>
              <a:tblPr firstRow="1" firstCol="1" bandRow="1">
                <a:tableStyleId>{69012ECD-51FC-41F1-AA8D-1B2483CD663E}</a:tableStyleId>
              </a:tblPr>
              <a:tblGrid>
                <a:gridCol w="2101535">
                  <a:extLst>
                    <a:ext uri="{9D8B030D-6E8A-4147-A177-3AD203B41FA5}">
                      <a16:colId xmlns:a16="http://schemas.microsoft.com/office/drawing/2014/main" val="20000"/>
                    </a:ext>
                  </a:extLst>
                </a:gridCol>
                <a:gridCol w="2441620">
                  <a:extLst>
                    <a:ext uri="{9D8B030D-6E8A-4147-A177-3AD203B41FA5}">
                      <a16:colId xmlns:a16="http://schemas.microsoft.com/office/drawing/2014/main" val="20003"/>
                    </a:ext>
                  </a:extLst>
                </a:gridCol>
                <a:gridCol w="2441620">
                  <a:extLst>
                    <a:ext uri="{9D8B030D-6E8A-4147-A177-3AD203B41FA5}">
                      <a16:colId xmlns:a16="http://schemas.microsoft.com/office/drawing/2014/main" val="1648214096"/>
                    </a:ext>
                  </a:extLst>
                </a:gridCol>
              </a:tblGrid>
              <a:tr h="360989">
                <a:tc>
                  <a:txBody>
                    <a:bodyPr/>
                    <a:lstStyle/>
                    <a:p>
                      <a:pPr algn="ctr">
                        <a:spcAft>
                          <a:spcPts val="0"/>
                        </a:spcAft>
                      </a:pPr>
                      <a:r>
                        <a:rPr lang="en-US" sz="900" kern="100" baseline="0" dirty="0">
                          <a:effectLst/>
                          <a:latin typeface="+mn-ea"/>
                          <a:ea typeface="+mn-ea"/>
                        </a:rPr>
                        <a:t>AArch64</a:t>
                      </a:r>
                      <a:endParaRPr lang="zh-CN" sz="900" kern="100" baseline="0" dirty="0">
                        <a:effectLst/>
                        <a:latin typeface="+mn-ea"/>
                        <a:ea typeface="+mn-ea"/>
                        <a:cs typeface="Times New Roman" panose="02020603050405020304" pitchFamily="18" charset="0"/>
                      </a:endParaRPr>
                    </a:p>
                  </a:txBody>
                  <a:tcPr marL="46073" marR="46073" marT="0" marB="0" anchor="ctr">
                    <a:solidFill>
                      <a:srgbClr val="00B0F0"/>
                    </a:solidFill>
                  </a:tcPr>
                </a:tc>
                <a:tc>
                  <a:txBody>
                    <a:bodyPr/>
                    <a:lstStyle/>
                    <a:p>
                      <a:pPr algn="ctr">
                        <a:spcAft>
                          <a:spcPts val="0"/>
                        </a:spcAft>
                      </a:pPr>
                      <a:r>
                        <a:rPr lang="en-US" sz="900" kern="100" baseline="0" dirty="0">
                          <a:effectLst/>
                          <a:latin typeface="+mn-ea"/>
                          <a:ea typeface="+mn-ea"/>
                        </a:rPr>
                        <a:t>X86</a:t>
                      </a:r>
                      <a:endParaRPr lang="zh-CN" sz="900" kern="100" baseline="0" dirty="0">
                        <a:effectLst/>
                        <a:latin typeface="+mn-ea"/>
                        <a:ea typeface="+mn-ea"/>
                        <a:cs typeface="Times New Roman" panose="02020603050405020304" pitchFamily="18" charset="0"/>
                      </a:endParaRPr>
                    </a:p>
                  </a:txBody>
                  <a:tcPr marL="46073" marR="46073" marT="0" marB="0" anchor="ctr">
                    <a:solidFill>
                      <a:srgbClr val="00B0F0"/>
                    </a:solidFill>
                  </a:tcPr>
                </a:tc>
                <a:tc>
                  <a:txBody>
                    <a:bodyPr/>
                    <a:lstStyle/>
                    <a:p>
                      <a:pPr algn="ctr">
                        <a:spcAft>
                          <a:spcPts val="0"/>
                        </a:spcAft>
                      </a:pPr>
                      <a:r>
                        <a:rPr lang="en-US" sz="900" kern="100" baseline="0" dirty="0">
                          <a:effectLst/>
                          <a:latin typeface="+mn-ea"/>
                          <a:ea typeface="+mn-ea"/>
                        </a:rPr>
                        <a:t>Flag Name</a:t>
                      </a:r>
                      <a:endParaRPr lang="zh-CN" sz="900" kern="100" baseline="0" dirty="0">
                        <a:effectLst/>
                        <a:latin typeface="+mn-ea"/>
                        <a:ea typeface="+mn-ea"/>
                        <a:cs typeface="Times New Roman" panose="02020603050405020304" pitchFamily="18" charset="0"/>
                      </a:endParaRPr>
                    </a:p>
                  </a:txBody>
                  <a:tcPr marL="46073" marR="46073" marT="0" marB="0" anchor="ctr">
                    <a:solidFill>
                      <a:srgbClr val="00B0F0"/>
                    </a:solidFill>
                  </a:tcPr>
                </a:tc>
                <a:extLst>
                  <a:ext uri="{0D108BD9-81ED-4DB2-BD59-A6C34878D82A}">
                    <a16:rowId xmlns:a16="http://schemas.microsoft.com/office/drawing/2014/main" val="10000"/>
                  </a:ext>
                </a:extLst>
              </a:tr>
              <a:tr h="575187">
                <a:tc>
                  <a:txBody>
                    <a:bodyPr/>
                    <a:lstStyle/>
                    <a:p>
                      <a:pPr algn="ctr">
                        <a:spcAft>
                          <a:spcPts val="0"/>
                        </a:spcAft>
                      </a:pPr>
                      <a:r>
                        <a:rPr lang="en-US" sz="1400" kern="100" baseline="0" dirty="0">
                          <a:solidFill>
                            <a:schemeClr val="accent6"/>
                          </a:solidFill>
                          <a:effectLst/>
                          <a:latin typeface="+mn-ea"/>
                          <a:ea typeface="+mn-ea"/>
                        </a:rPr>
                        <a:t>C</a:t>
                      </a:r>
                      <a:endParaRPr lang="zh-CN" sz="1400" kern="100" baseline="0" dirty="0">
                        <a:solidFill>
                          <a:schemeClr val="accent6"/>
                        </a:solidFill>
                        <a:effectLst/>
                        <a:latin typeface="+mn-ea"/>
                        <a:ea typeface="+mn-ea"/>
                        <a:cs typeface="Times New Roman" panose="02020603050405020304" pitchFamily="18" charset="0"/>
                      </a:endParaRPr>
                    </a:p>
                  </a:txBody>
                  <a:tcPr marL="46073" marR="46073" marT="0" marB="0" anchor="ctr">
                    <a:solidFill>
                      <a:schemeClr val="bg1"/>
                    </a:solidFill>
                  </a:tcPr>
                </a:tc>
                <a:tc>
                  <a:txBody>
                    <a:bodyPr/>
                    <a:lstStyle/>
                    <a:p>
                      <a:pPr algn="ctr">
                        <a:spcAft>
                          <a:spcPts val="0"/>
                        </a:spcAft>
                      </a:pPr>
                      <a:r>
                        <a:rPr lang="en-US" sz="1400" kern="100" baseline="0" dirty="0">
                          <a:solidFill>
                            <a:srgbClr val="0000FF"/>
                          </a:solidFill>
                          <a:effectLst/>
                          <a:latin typeface="+mn-ea"/>
                          <a:ea typeface="+mn-ea"/>
                        </a:rPr>
                        <a:t>CF</a:t>
                      </a:r>
                      <a:endParaRPr lang="zh-CN" sz="1400" kern="100" baseline="0" dirty="0">
                        <a:solidFill>
                          <a:srgbClr val="0000FF"/>
                        </a:solidFill>
                        <a:effectLst/>
                        <a:latin typeface="+mn-ea"/>
                        <a:ea typeface="+mn-ea"/>
                        <a:cs typeface="Times New Roman" panose="02020603050405020304" pitchFamily="18" charset="0"/>
                      </a:endParaRPr>
                    </a:p>
                  </a:txBody>
                  <a:tcPr marL="46073" marR="46073" marT="0" marB="0" anchor="ctr">
                    <a:solidFill>
                      <a:schemeClr val="bg1"/>
                    </a:solidFill>
                  </a:tcPr>
                </a:tc>
                <a:tc>
                  <a:txBody>
                    <a:bodyPr/>
                    <a:lstStyle/>
                    <a:p>
                      <a:pPr algn="ctr">
                        <a:spcAft>
                          <a:spcPts val="0"/>
                        </a:spcAft>
                      </a:pPr>
                      <a:r>
                        <a:rPr lang="en-US" sz="1100" kern="100" baseline="0" dirty="0">
                          <a:effectLst/>
                          <a:latin typeface="+mn-ea"/>
                          <a:ea typeface="+mn-ea"/>
                        </a:rPr>
                        <a:t>Carry Flag</a:t>
                      </a:r>
                      <a:endParaRPr lang="zh-CN" sz="1100" kern="100" baseline="0" dirty="0">
                        <a:effectLst/>
                        <a:latin typeface="+mn-ea"/>
                        <a:ea typeface="+mn-ea"/>
                        <a:cs typeface="Times New Roman" panose="02020603050405020304" pitchFamily="18" charset="0"/>
                      </a:endParaRPr>
                    </a:p>
                  </a:txBody>
                  <a:tcPr marL="46073" marR="46073" marT="0" marB="0" anchor="ctr">
                    <a:solidFill>
                      <a:schemeClr val="bg1"/>
                    </a:solidFill>
                  </a:tcPr>
                </a:tc>
                <a:extLst>
                  <a:ext uri="{0D108BD9-81ED-4DB2-BD59-A6C34878D82A}">
                    <a16:rowId xmlns:a16="http://schemas.microsoft.com/office/drawing/2014/main" val="10001"/>
                  </a:ext>
                </a:extLst>
              </a:tr>
              <a:tr h="345113">
                <a:tc>
                  <a:txBody>
                    <a:bodyPr/>
                    <a:lstStyle/>
                    <a:p>
                      <a:pPr algn="ctr">
                        <a:spcAft>
                          <a:spcPts val="0"/>
                        </a:spcAft>
                      </a:pPr>
                      <a:r>
                        <a:rPr lang="en-US" sz="1400" kern="100" baseline="0" dirty="0">
                          <a:solidFill>
                            <a:schemeClr val="accent6"/>
                          </a:solidFill>
                          <a:effectLst/>
                          <a:latin typeface="+mn-ea"/>
                          <a:ea typeface="+mn-ea"/>
                        </a:rPr>
                        <a:t>- </a:t>
                      </a:r>
                      <a:endParaRPr lang="zh-CN" sz="1400" kern="100" baseline="0" dirty="0">
                        <a:solidFill>
                          <a:schemeClr val="accent6"/>
                        </a:solidFill>
                        <a:effectLst/>
                        <a:latin typeface="+mn-ea"/>
                        <a:ea typeface="+mn-ea"/>
                        <a:cs typeface="Times New Roman" panose="02020603050405020304" pitchFamily="18" charset="0"/>
                      </a:endParaRPr>
                    </a:p>
                  </a:txBody>
                  <a:tcPr marL="46073" marR="46073" marT="0" marB="0" anchor="ctr">
                    <a:solidFill>
                      <a:schemeClr val="bg1"/>
                    </a:solidFill>
                  </a:tcPr>
                </a:tc>
                <a:tc>
                  <a:txBody>
                    <a:bodyPr/>
                    <a:lstStyle/>
                    <a:p>
                      <a:pPr algn="ctr">
                        <a:spcAft>
                          <a:spcPts val="0"/>
                        </a:spcAft>
                      </a:pPr>
                      <a:r>
                        <a:rPr lang="en-US" sz="1400" kern="100" baseline="0" dirty="0">
                          <a:solidFill>
                            <a:srgbClr val="0000FF"/>
                          </a:solidFill>
                          <a:effectLst/>
                          <a:latin typeface="+mn-ea"/>
                          <a:ea typeface="+mn-ea"/>
                        </a:rPr>
                        <a:t>PF</a:t>
                      </a:r>
                      <a:endParaRPr lang="zh-CN" sz="1400" kern="100" baseline="0" dirty="0">
                        <a:solidFill>
                          <a:srgbClr val="0000FF"/>
                        </a:solidFill>
                        <a:effectLst/>
                        <a:latin typeface="+mn-ea"/>
                        <a:ea typeface="+mn-ea"/>
                        <a:cs typeface="Times New Roman" panose="02020603050405020304" pitchFamily="18" charset="0"/>
                      </a:endParaRPr>
                    </a:p>
                  </a:txBody>
                  <a:tcPr marL="46073" marR="46073" marT="0" marB="0" anchor="ctr">
                    <a:solidFill>
                      <a:schemeClr val="bg1"/>
                    </a:solidFill>
                  </a:tcPr>
                </a:tc>
                <a:tc>
                  <a:txBody>
                    <a:bodyPr/>
                    <a:lstStyle/>
                    <a:p>
                      <a:pPr algn="ctr">
                        <a:spcAft>
                          <a:spcPts val="0"/>
                        </a:spcAft>
                      </a:pPr>
                      <a:r>
                        <a:rPr lang="en-US" sz="1100" kern="100" baseline="0" dirty="0">
                          <a:effectLst/>
                          <a:latin typeface="+mn-ea"/>
                          <a:ea typeface="+mn-ea"/>
                        </a:rPr>
                        <a:t>Parity Flag</a:t>
                      </a:r>
                      <a:endParaRPr lang="zh-CN" sz="1100" kern="100" baseline="0" dirty="0">
                        <a:effectLst/>
                        <a:latin typeface="+mn-ea"/>
                        <a:ea typeface="+mn-ea"/>
                        <a:cs typeface="Times New Roman" panose="02020603050405020304" pitchFamily="18" charset="0"/>
                      </a:endParaRPr>
                    </a:p>
                  </a:txBody>
                  <a:tcPr marL="46073" marR="46073" marT="0" marB="0" anchor="ctr">
                    <a:solidFill>
                      <a:schemeClr val="bg1"/>
                    </a:solidFill>
                  </a:tcPr>
                </a:tc>
                <a:extLst>
                  <a:ext uri="{0D108BD9-81ED-4DB2-BD59-A6C34878D82A}">
                    <a16:rowId xmlns:a16="http://schemas.microsoft.com/office/drawing/2014/main" val="10002"/>
                  </a:ext>
                </a:extLst>
              </a:tr>
              <a:tr h="690224">
                <a:tc>
                  <a:txBody>
                    <a:bodyPr/>
                    <a:lstStyle/>
                    <a:p>
                      <a:pPr algn="ctr">
                        <a:spcAft>
                          <a:spcPts val="0"/>
                        </a:spcAft>
                      </a:pPr>
                      <a:r>
                        <a:rPr lang="en-US" sz="1400" kern="100" baseline="0" dirty="0">
                          <a:solidFill>
                            <a:schemeClr val="accent6"/>
                          </a:solidFill>
                          <a:effectLst/>
                          <a:latin typeface="+mn-ea"/>
                          <a:ea typeface="+mn-ea"/>
                        </a:rPr>
                        <a:t>-</a:t>
                      </a:r>
                      <a:endParaRPr lang="zh-CN" sz="1400" kern="100" baseline="0" dirty="0">
                        <a:solidFill>
                          <a:schemeClr val="accent6"/>
                        </a:solidFill>
                        <a:effectLst/>
                        <a:latin typeface="+mn-ea"/>
                        <a:ea typeface="+mn-ea"/>
                        <a:cs typeface="Times New Roman" panose="02020603050405020304" pitchFamily="18" charset="0"/>
                      </a:endParaRPr>
                    </a:p>
                  </a:txBody>
                  <a:tcPr marL="46073" marR="46073" marT="0" marB="0" anchor="ctr">
                    <a:solidFill>
                      <a:schemeClr val="bg1"/>
                    </a:solidFill>
                  </a:tcPr>
                </a:tc>
                <a:tc>
                  <a:txBody>
                    <a:bodyPr/>
                    <a:lstStyle/>
                    <a:p>
                      <a:pPr algn="ctr">
                        <a:spcAft>
                          <a:spcPts val="0"/>
                        </a:spcAft>
                      </a:pPr>
                      <a:r>
                        <a:rPr lang="en-US" sz="1400" kern="100" baseline="0" dirty="0">
                          <a:solidFill>
                            <a:srgbClr val="0000FF"/>
                          </a:solidFill>
                          <a:effectLst/>
                          <a:latin typeface="+mn-ea"/>
                          <a:ea typeface="+mn-ea"/>
                        </a:rPr>
                        <a:t>AF</a:t>
                      </a:r>
                      <a:endParaRPr lang="zh-CN" sz="1400" kern="100" baseline="0" dirty="0">
                        <a:solidFill>
                          <a:srgbClr val="0000FF"/>
                        </a:solidFill>
                        <a:effectLst/>
                        <a:latin typeface="+mn-ea"/>
                        <a:ea typeface="+mn-ea"/>
                        <a:cs typeface="Times New Roman" panose="02020603050405020304" pitchFamily="18" charset="0"/>
                      </a:endParaRPr>
                    </a:p>
                  </a:txBody>
                  <a:tcPr marL="46073" marR="46073" marT="0" marB="0" anchor="ctr">
                    <a:solidFill>
                      <a:schemeClr val="bg1"/>
                    </a:solidFill>
                  </a:tcPr>
                </a:tc>
                <a:tc>
                  <a:txBody>
                    <a:bodyPr/>
                    <a:lstStyle/>
                    <a:p>
                      <a:pPr algn="ctr">
                        <a:spcAft>
                          <a:spcPts val="0"/>
                        </a:spcAft>
                      </a:pPr>
                      <a:r>
                        <a:rPr lang="en-US" sz="1100" kern="100" baseline="0" dirty="0">
                          <a:effectLst/>
                          <a:latin typeface="+mn-ea"/>
                          <a:ea typeface="+mn-ea"/>
                        </a:rPr>
                        <a:t>Auxiliary Flag</a:t>
                      </a:r>
                      <a:endParaRPr lang="zh-CN" sz="1100" kern="100" baseline="0" dirty="0">
                        <a:effectLst/>
                        <a:latin typeface="+mn-ea"/>
                        <a:ea typeface="+mn-ea"/>
                        <a:cs typeface="Times New Roman" panose="02020603050405020304" pitchFamily="18" charset="0"/>
                      </a:endParaRPr>
                    </a:p>
                  </a:txBody>
                  <a:tcPr marL="46073" marR="46073" marT="0" marB="0" anchor="ctr">
                    <a:solidFill>
                      <a:schemeClr val="bg1"/>
                    </a:solidFill>
                  </a:tcPr>
                </a:tc>
                <a:extLst>
                  <a:ext uri="{0D108BD9-81ED-4DB2-BD59-A6C34878D82A}">
                    <a16:rowId xmlns:a16="http://schemas.microsoft.com/office/drawing/2014/main" val="10003"/>
                  </a:ext>
                </a:extLst>
              </a:tr>
              <a:tr h="230075">
                <a:tc>
                  <a:txBody>
                    <a:bodyPr/>
                    <a:lstStyle/>
                    <a:p>
                      <a:pPr algn="ctr">
                        <a:spcAft>
                          <a:spcPts val="0"/>
                        </a:spcAft>
                      </a:pPr>
                      <a:r>
                        <a:rPr lang="en-US" sz="1400" kern="100" baseline="0" dirty="0">
                          <a:solidFill>
                            <a:schemeClr val="accent6"/>
                          </a:solidFill>
                          <a:effectLst/>
                          <a:latin typeface="+mn-ea"/>
                          <a:ea typeface="+mn-ea"/>
                        </a:rPr>
                        <a:t>Z</a:t>
                      </a:r>
                      <a:endParaRPr lang="zh-CN" sz="1400" kern="100" baseline="0" dirty="0">
                        <a:solidFill>
                          <a:schemeClr val="accent6"/>
                        </a:solidFill>
                        <a:effectLst/>
                        <a:latin typeface="+mn-ea"/>
                        <a:ea typeface="+mn-ea"/>
                        <a:cs typeface="Times New Roman" panose="02020603050405020304" pitchFamily="18" charset="0"/>
                      </a:endParaRPr>
                    </a:p>
                  </a:txBody>
                  <a:tcPr marL="46073" marR="46073" marT="0" marB="0" anchor="ctr">
                    <a:solidFill>
                      <a:schemeClr val="bg1"/>
                    </a:solidFill>
                  </a:tcPr>
                </a:tc>
                <a:tc>
                  <a:txBody>
                    <a:bodyPr/>
                    <a:lstStyle/>
                    <a:p>
                      <a:pPr algn="ctr">
                        <a:spcAft>
                          <a:spcPts val="0"/>
                        </a:spcAft>
                      </a:pPr>
                      <a:r>
                        <a:rPr lang="en-US" sz="1400" kern="100" baseline="0" dirty="0">
                          <a:solidFill>
                            <a:srgbClr val="0000FF"/>
                          </a:solidFill>
                          <a:effectLst/>
                          <a:latin typeface="+mn-ea"/>
                          <a:ea typeface="+mn-ea"/>
                        </a:rPr>
                        <a:t>ZF</a:t>
                      </a:r>
                      <a:endParaRPr lang="zh-CN" sz="1400" kern="100" baseline="0" dirty="0">
                        <a:solidFill>
                          <a:srgbClr val="0000FF"/>
                        </a:solidFill>
                        <a:effectLst/>
                        <a:latin typeface="+mn-ea"/>
                        <a:ea typeface="+mn-ea"/>
                        <a:cs typeface="Times New Roman" panose="02020603050405020304" pitchFamily="18" charset="0"/>
                      </a:endParaRPr>
                    </a:p>
                  </a:txBody>
                  <a:tcPr marL="46073" marR="46073" marT="0" marB="0" anchor="ctr">
                    <a:solidFill>
                      <a:schemeClr val="bg1"/>
                    </a:solidFill>
                  </a:tcPr>
                </a:tc>
                <a:tc>
                  <a:txBody>
                    <a:bodyPr/>
                    <a:lstStyle/>
                    <a:p>
                      <a:pPr algn="ctr">
                        <a:spcAft>
                          <a:spcPts val="0"/>
                        </a:spcAft>
                      </a:pPr>
                      <a:r>
                        <a:rPr lang="en-US" sz="1100" kern="100" baseline="0" dirty="0">
                          <a:effectLst/>
                          <a:latin typeface="+mn-ea"/>
                          <a:ea typeface="+mn-ea"/>
                        </a:rPr>
                        <a:t>Zero Flag</a:t>
                      </a:r>
                      <a:endParaRPr lang="zh-CN" sz="1100" kern="100" baseline="0" dirty="0">
                        <a:effectLst/>
                        <a:latin typeface="+mn-ea"/>
                        <a:ea typeface="+mn-ea"/>
                        <a:cs typeface="Times New Roman" panose="02020603050405020304" pitchFamily="18" charset="0"/>
                      </a:endParaRPr>
                    </a:p>
                  </a:txBody>
                  <a:tcPr marL="46073" marR="46073" marT="0" marB="0" anchor="ctr">
                    <a:solidFill>
                      <a:schemeClr val="bg1"/>
                    </a:solidFill>
                  </a:tcPr>
                </a:tc>
                <a:extLst>
                  <a:ext uri="{0D108BD9-81ED-4DB2-BD59-A6C34878D82A}">
                    <a16:rowId xmlns:a16="http://schemas.microsoft.com/office/drawing/2014/main" val="10004"/>
                  </a:ext>
                </a:extLst>
              </a:tr>
              <a:tr h="460149">
                <a:tc>
                  <a:txBody>
                    <a:bodyPr/>
                    <a:lstStyle/>
                    <a:p>
                      <a:pPr algn="ctr">
                        <a:spcAft>
                          <a:spcPts val="0"/>
                        </a:spcAft>
                      </a:pPr>
                      <a:r>
                        <a:rPr lang="en-US" sz="1400" kern="100" baseline="0" dirty="0">
                          <a:solidFill>
                            <a:schemeClr val="accent6"/>
                          </a:solidFill>
                          <a:effectLst/>
                          <a:latin typeface="+mn-ea"/>
                          <a:ea typeface="+mn-ea"/>
                        </a:rPr>
                        <a:t>N</a:t>
                      </a:r>
                      <a:endParaRPr lang="zh-CN" sz="1400" kern="100" baseline="0" dirty="0">
                        <a:solidFill>
                          <a:schemeClr val="accent6"/>
                        </a:solidFill>
                        <a:effectLst/>
                        <a:latin typeface="+mn-ea"/>
                        <a:ea typeface="+mn-ea"/>
                        <a:cs typeface="Times New Roman" panose="02020603050405020304" pitchFamily="18" charset="0"/>
                      </a:endParaRPr>
                    </a:p>
                  </a:txBody>
                  <a:tcPr marL="46073" marR="46073" marT="0" marB="0" anchor="ctr">
                    <a:solidFill>
                      <a:schemeClr val="bg1"/>
                    </a:solidFill>
                  </a:tcPr>
                </a:tc>
                <a:tc>
                  <a:txBody>
                    <a:bodyPr/>
                    <a:lstStyle/>
                    <a:p>
                      <a:pPr algn="ctr">
                        <a:spcAft>
                          <a:spcPts val="0"/>
                        </a:spcAft>
                      </a:pPr>
                      <a:r>
                        <a:rPr lang="en-US" sz="1400" kern="100" baseline="0" dirty="0">
                          <a:solidFill>
                            <a:srgbClr val="0000FF"/>
                          </a:solidFill>
                          <a:effectLst/>
                          <a:latin typeface="+mn-ea"/>
                          <a:ea typeface="+mn-ea"/>
                        </a:rPr>
                        <a:t>SF</a:t>
                      </a:r>
                      <a:endParaRPr lang="zh-CN" sz="1400" kern="100" baseline="0" dirty="0">
                        <a:solidFill>
                          <a:srgbClr val="0000FF"/>
                        </a:solidFill>
                        <a:effectLst/>
                        <a:latin typeface="+mn-ea"/>
                        <a:ea typeface="+mn-ea"/>
                        <a:cs typeface="Times New Roman" panose="02020603050405020304" pitchFamily="18" charset="0"/>
                      </a:endParaRPr>
                    </a:p>
                  </a:txBody>
                  <a:tcPr marL="46073" marR="46073" marT="0" marB="0" anchor="ctr">
                    <a:solidFill>
                      <a:schemeClr val="bg1"/>
                    </a:solidFill>
                  </a:tcPr>
                </a:tc>
                <a:tc>
                  <a:txBody>
                    <a:bodyPr/>
                    <a:lstStyle/>
                    <a:p>
                      <a:pPr algn="ctr">
                        <a:spcAft>
                          <a:spcPts val="0"/>
                        </a:spcAft>
                      </a:pPr>
                      <a:r>
                        <a:rPr lang="en-US" sz="1100" kern="100" baseline="0" dirty="0">
                          <a:effectLst/>
                          <a:latin typeface="+mn-ea"/>
                          <a:ea typeface="+mn-ea"/>
                        </a:rPr>
                        <a:t>Sign Flag</a:t>
                      </a:r>
                      <a:endParaRPr lang="zh-CN" sz="1100" kern="100" baseline="0" dirty="0">
                        <a:effectLst/>
                        <a:latin typeface="+mn-ea"/>
                        <a:ea typeface="+mn-ea"/>
                        <a:cs typeface="Times New Roman" panose="02020603050405020304" pitchFamily="18" charset="0"/>
                      </a:endParaRPr>
                    </a:p>
                  </a:txBody>
                  <a:tcPr marL="46073" marR="46073" marT="0" marB="0" anchor="ctr">
                    <a:solidFill>
                      <a:schemeClr val="bg1"/>
                    </a:solidFill>
                  </a:tcPr>
                </a:tc>
                <a:extLst>
                  <a:ext uri="{0D108BD9-81ED-4DB2-BD59-A6C34878D82A}">
                    <a16:rowId xmlns:a16="http://schemas.microsoft.com/office/drawing/2014/main" val="10005"/>
                  </a:ext>
                </a:extLst>
              </a:tr>
              <a:tr h="603775">
                <a:tc>
                  <a:txBody>
                    <a:bodyPr/>
                    <a:lstStyle/>
                    <a:p>
                      <a:pPr algn="ctr">
                        <a:spcAft>
                          <a:spcPts val="0"/>
                        </a:spcAft>
                      </a:pPr>
                      <a:r>
                        <a:rPr lang="en-US" sz="1400" kern="100" baseline="0" dirty="0">
                          <a:solidFill>
                            <a:schemeClr val="accent6"/>
                          </a:solidFill>
                          <a:effectLst/>
                          <a:latin typeface="+mn-ea"/>
                          <a:ea typeface="+mn-ea"/>
                        </a:rPr>
                        <a:t>V</a:t>
                      </a:r>
                      <a:endParaRPr lang="zh-CN" sz="1400" kern="100" baseline="0" dirty="0">
                        <a:solidFill>
                          <a:schemeClr val="accent6"/>
                        </a:solidFill>
                        <a:effectLst/>
                        <a:latin typeface="+mn-ea"/>
                        <a:ea typeface="+mn-ea"/>
                        <a:cs typeface="Times New Roman" panose="02020603050405020304" pitchFamily="18" charset="0"/>
                      </a:endParaRPr>
                    </a:p>
                  </a:txBody>
                  <a:tcPr marL="46073" marR="46073" marT="0" marB="0" anchor="ctr">
                    <a:solidFill>
                      <a:schemeClr val="bg1"/>
                    </a:solidFill>
                  </a:tcPr>
                </a:tc>
                <a:tc>
                  <a:txBody>
                    <a:bodyPr/>
                    <a:lstStyle/>
                    <a:p>
                      <a:pPr algn="ctr">
                        <a:spcAft>
                          <a:spcPts val="0"/>
                        </a:spcAft>
                      </a:pPr>
                      <a:r>
                        <a:rPr lang="en-US" sz="1400" kern="100" baseline="0" dirty="0">
                          <a:solidFill>
                            <a:srgbClr val="0000FF"/>
                          </a:solidFill>
                          <a:effectLst/>
                          <a:latin typeface="+mn-ea"/>
                          <a:ea typeface="+mn-ea"/>
                        </a:rPr>
                        <a:t>OF</a:t>
                      </a:r>
                      <a:endParaRPr lang="zh-CN" sz="1400" kern="100" baseline="0" dirty="0">
                        <a:solidFill>
                          <a:srgbClr val="0000FF"/>
                        </a:solidFill>
                        <a:effectLst/>
                        <a:latin typeface="+mn-ea"/>
                        <a:ea typeface="+mn-ea"/>
                        <a:cs typeface="Times New Roman" panose="02020603050405020304" pitchFamily="18" charset="0"/>
                      </a:endParaRPr>
                    </a:p>
                  </a:txBody>
                  <a:tcPr marL="46073" marR="46073" marT="0" marB="0" anchor="ctr">
                    <a:solidFill>
                      <a:schemeClr val="bg1"/>
                    </a:solidFill>
                  </a:tcPr>
                </a:tc>
                <a:tc>
                  <a:txBody>
                    <a:bodyPr/>
                    <a:lstStyle/>
                    <a:p>
                      <a:pPr algn="ctr">
                        <a:spcAft>
                          <a:spcPts val="0"/>
                        </a:spcAft>
                      </a:pPr>
                      <a:r>
                        <a:rPr lang="en-US" sz="1100" kern="100" baseline="0" dirty="0">
                          <a:effectLst/>
                          <a:latin typeface="+mn-ea"/>
                          <a:ea typeface="+mn-ea"/>
                        </a:rPr>
                        <a:t>Overflow Flag</a:t>
                      </a:r>
                      <a:endParaRPr lang="zh-CN" sz="1100" kern="100" baseline="0" dirty="0">
                        <a:effectLst/>
                        <a:latin typeface="+mn-ea"/>
                        <a:ea typeface="+mn-ea"/>
                        <a:cs typeface="Times New Roman" panose="02020603050405020304" pitchFamily="18" charset="0"/>
                      </a:endParaRPr>
                    </a:p>
                  </a:txBody>
                  <a:tcPr marL="46073" marR="46073" marT="0" marB="0" anchor="ctr">
                    <a:solidFill>
                      <a:schemeClr val="bg1"/>
                    </a:solidFill>
                  </a:tcPr>
                </a:tc>
                <a:extLst>
                  <a:ext uri="{0D108BD9-81ED-4DB2-BD59-A6C34878D82A}">
                    <a16:rowId xmlns:a16="http://schemas.microsoft.com/office/drawing/2014/main" val="10006"/>
                  </a:ext>
                </a:extLst>
              </a:tr>
            </a:tbl>
          </a:graphicData>
        </a:graphic>
      </p:graphicFrame>
      <p:sp>
        <p:nvSpPr>
          <p:cNvPr id="5" name="文本框 4">
            <a:extLst>
              <a:ext uri="{FF2B5EF4-FFF2-40B4-BE49-F238E27FC236}">
                <a16:creationId xmlns:a16="http://schemas.microsoft.com/office/drawing/2014/main" id="{35C6EE92-6B9D-45C4-8B5B-B5BCAABBC939}"/>
              </a:ext>
            </a:extLst>
          </p:cNvPr>
          <p:cNvSpPr txBox="1"/>
          <p:nvPr/>
        </p:nvSpPr>
        <p:spPr>
          <a:xfrm>
            <a:off x="539552" y="1093591"/>
            <a:ext cx="4572000" cy="387286"/>
          </a:xfrm>
          <a:prstGeom prst="rect">
            <a:avLst/>
          </a:prstGeom>
          <a:noFill/>
        </p:spPr>
        <p:txBody>
          <a:bodyPr wrap="square">
            <a:spAutoFit/>
          </a:bodyPr>
          <a:lstStyle/>
          <a:p>
            <a:pPr defTabSz="601266" fontAlgn="base">
              <a:lnSpc>
                <a:spcPts val="2250"/>
              </a:lnSpc>
              <a:spcBef>
                <a:spcPts val="0"/>
              </a:spcBef>
              <a:buSzPct val="100000"/>
              <a:buFont typeface="Wingdings" panose="05000000000000000000" pitchFamily="2" charset="2"/>
              <a:buChar char="Ø"/>
            </a:pPr>
            <a:r>
              <a:rPr lang="en-US" altLang="zh-CN" sz="2400" b="1" dirty="0">
                <a:solidFill>
                  <a:srgbClr val="000000"/>
                </a:solidFill>
                <a:latin typeface="微软雅黑" panose="020B0503020204020204" pitchFamily="34" charset="-122"/>
                <a:ea typeface="微软雅黑" panose="020B0503020204020204" pitchFamily="34" charset="-122"/>
              </a:rPr>
              <a:t>ARM</a:t>
            </a:r>
            <a:r>
              <a:rPr lang="zh-CN" altLang="en-US" sz="2400" b="1" dirty="0">
                <a:solidFill>
                  <a:srgbClr val="000000"/>
                </a:solidFill>
                <a:latin typeface="微软雅黑" panose="020B0503020204020204" pitchFamily="34" charset="-122"/>
                <a:ea typeface="微软雅黑" panose="020B0503020204020204" pitchFamily="34" charset="-122"/>
              </a:rPr>
              <a:t>和</a:t>
            </a:r>
            <a:r>
              <a:rPr lang="en-US" altLang="zh-CN" sz="2400" b="1" dirty="0">
                <a:solidFill>
                  <a:srgbClr val="000000"/>
                </a:solidFill>
                <a:latin typeface="微软雅黑" panose="020B0503020204020204" pitchFamily="34" charset="-122"/>
                <a:ea typeface="微软雅黑" panose="020B0503020204020204" pitchFamily="34" charset="-122"/>
              </a:rPr>
              <a:t>X86</a:t>
            </a:r>
            <a:r>
              <a:rPr lang="zh-CN" altLang="en-US" sz="2400" b="1" dirty="0">
                <a:solidFill>
                  <a:srgbClr val="000000"/>
                </a:solidFill>
                <a:latin typeface="微软雅黑" panose="020B0503020204020204" pitchFamily="34" charset="-122"/>
                <a:ea typeface="微软雅黑" panose="020B0503020204020204" pitchFamily="34" charset="-122"/>
              </a:rPr>
              <a:t>寄存器比较</a:t>
            </a:r>
          </a:p>
        </p:txBody>
      </p:sp>
      <p:sp>
        <p:nvSpPr>
          <p:cNvPr id="6" name="文本框 5">
            <a:extLst>
              <a:ext uri="{FF2B5EF4-FFF2-40B4-BE49-F238E27FC236}">
                <a16:creationId xmlns:a16="http://schemas.microsoft.com/office/drawing/2014/main" id="{F8A5C36E-06E7-41F7-B339-78FACE06B505}"/>
              </a:ext>
            </a:extLst>
          </p:cNvPr>
          <p:cNvSpPr txBox="1"/>
          <p:nvPr/>
        </p:nvSpPr>
        <p:spPr>
          <a:xfrm>
            <a:off x="539552" y="1556792"/>
            <a:ext cx="4572000" cy="387286"/>
          </a:xfrm>
          <a:prstGeom prst="rect">
            <a:avLst/>
          </a:prstGeom>
          <a:noFill/>
        </p:spPr>
        <p:txBody>
          <a:bodyPr wrap="square">
            <a:spAutoFit/>
          </a:bodyPr>
          <a:lstStyle/>
          <a:p>
            <a:pPr marL="457200" indent="-457200" defTabSz="601266" fontAlgn="base">
              <a:lnSpc>
                <a:spcPts val="2250"/>
              </a:lnSpc>
              <a:spcBef>
                <a:spcPts val="0"/>
              </a:spcBef>
              <a:buClr>
                <a:schemeClr val="accent6"/>
              </a:buClr>
              <a:buSzPct val="100000"/>
              <a:buFont typeface="Wingdings" panose="05000000000000000000" pitchFamily="2" charset="2"/>
              <a:buChar char="ü"/>
            </a:pPr>
            <a:r>
              <a:rPr lang="zh-CN" altLang="en-US" sz="2400" b="1" dirty="0">
                <a:solidFill>
                  <a:srgbClr val="000000"/>
                </a:solidFill>
                <a:latin typeface="+mn-ea"/>
                <a:ea typeface="+mn-ea"/>
              </a:rPr>
              <a:t>状态标志</a:t>
            </a:r>
            <a:endParaRPr lang="zh-CN" altLang="en-US" sz="2400" b="1" dirty="0">
              <a:solidFill>
                <a:srgbClr val="000000"/>
              </a:solidFill>
              <a:latin typeface="+mn-ea"/>
              <a:ea typeface="+mn-ea"/>
              <a:cs typeface="+mn-cs"/>
            </a:endParaRPr>
          </a:p>
        </p:txBody>
      </p:sp>
    </p:spTree>
    <p:extLst>
      <p:ext uri="{BB962C8B-B14F-4D97-AF65-F5344CB8AC3E}">
        <p14:creationId xmlns:p14="http://schemas.microsoft.com/office/powerpoint/2010/main" val="3108029919"/>
      </p:ext>
    </p:extLst>
  </p:cSld>
  <p:clrMapOvr>
    <a:masterClrMapping/>
  </p:clrMapOvr>
  <p:transition advClick="0" advTm="8000">
    <p:fade thruBlk="1"/>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11560" y="404664"/>
            <a:ext cx="8046244" cy="485982"/>
          </a:xfrm>
        </p:spPr>
        <p:txBody>
          <a:bodyPr>
            <a:normAutofit fontScale="90000"/>
          </a:bodyPr>
          <a:lstStyle/>
          <a:p>
            <a:pPr eaLnBrk="1" hangingPunct="1"/>
            <a:r>
              <a:rPr lang="en-US" altLang="zh-CN" b="1" dirty="0">
                <a:solidFill>
                  <a:srgbClr val="0000FF"/>
                </a:solidFill>
                <a:latin typeface="+mj-lt"/>
                <a:ea typeface="+mj-ea"/>
              </a:rPr>
              <a:t>N.4.3 ARM</a:t>
            </a:r>
            <a:r>
              <a:rPr lang="zh-CN" altLang="en-US" b="1" dirty="0">
                <a:solidFill>
                  <a:srgbClr val="0000FF"/>
                </a:solidFill>
                <a:latin typeface="+mj-lt"/>
                <a:ea typeface="+mj-ea"/>
              </a:rPr>
              <a:t>寻址方式</a:t>
            </a:r>
          </a:p>
        </p:txBody>
      </p:sp>
      <p:sp>
        <p:nvSpPr>
          <p:cNvPr id="2" name="文本占位符 1"/>
          <p:cNvSpPr>
            <a:spLocks noGrp="1"/>
          </p:cNvSpPr>
          <p:nvPr>
            <p:ph type="body" sz="quarter" idx="10"/>
          </p:nvPr>
        </p:nvSpPr>
        <p:spPr/>
        <p:txBody>
          <a:bodyPr/>
          <a:lstStyle/>
          <a:p>
            <a:pPr>
              <a:buFont typeface="Wingdings" panose="05000000000000000000" pitchFamily="2" charset="2"/>
              <a:buChar char="Ø"/>
            </a:pPr>
            <a:r>
              <a:rPr lang="en-US" altLang="zh-CN" sz="2800" b="1" dirty="0">
                <a:effectLst>
                  <a:outerShdw blurRad="38100" dist="38100" dir="2700000" algn="tl">
                    <a:srgbClr val="000000">
                      <a:alpha val="43137"/>
                    </a:srgbClr>
                  </a:outerShdw>
                </a:effectLst>
                <a:latin typeface="+mn-ea"/>
                <a:ea typeface="+mn-ea"/>
              </a:rPr>
              <a:t>ARM</a:t>
            </a:r>
            <a:r>
              <a:rPr lang="zh-CN" altLang="en-US" sz="2800" b="1" dirty="0">
                <a:effectLst>
                  <a:outerShdw blurRad="38100" dist="38100" dir="2700000" algn="tl">
                    <a:srgbClr val="000000">
                      <a:alpha val="43137"/>
                    </a:srgbClr>
                  </a:outerShdw>
                </a:effectLst>
                <a:latin typeface="+mn-ea"/>
                <a:ea typeface="+mn-ea"/>
              </a:rPr>
              <a:t>处理器寻址方式</a:t>
            </a:r>
            <a:endParaRPr lang="en-US" altLang="zh-CN" sz="2800" b="1" dirty="0">
              <a:effectLst>
                <a:outerShdw blurRad="38100" dist="38100" dir="2700000" algn="tl">
                  <a:srgbClr val="000000">
                    <a:alpha val="43137"/>
                  </a:srgbClr>
                </a:outerShdw>
              </a:effectLst>
              <a:latin typeface="+mn-ea"/>
              <a:ea typeface="+mn-ea"/>
            </a:endParaRPr>
          </a:p>
          <a:p>
            <a:pPr lvl="1">
              <a:buFont typeface="Wingdings" panose="05000000000000000000" pitchFamily="2" charset="2"/>
              <a:buChar char="l"/>
            </a:pPr>
            <a:r>
              <a:rPr lang="zh-CN" altLang="zh-CN" dirty="0"/>
              <a:t>立即</a:t>
            </a:r>
            <a:r>
              <a:rPr lang="zh-CN" altLang="en-US" dirty="0"/>
              <a:t>数</a:t>
            </a:r>
            <a:r>
              <a:rPr lang="zh-CN" altLang="zh-CN" dirty="0"/>
              <a:t>寻址</a:t>
            </a:r>
            <a:endParaRPr lang="en-US" altLang="zh-CN" dirty="0"/>
          </a:p>
          <a:p>
            <a:pPr lvl="1">
              <a:buFont typeface="Wingdings" panose="05000000000000000000" pitchFamily="2" charset="2"/>
              <a:buChar char="l"/>
            </a:pPr>
            <a:r>
              <a:rPr lang="zh-CN" altLang="zh-CN" dirty="0"/>
              <a:t>寄存器寻址</a:t>
            </a:r>
            <a:endParaRPr lang="en-US" altLang="zh-CN" dirty="0"/>
          </a:p>
          <a:p>
            <a:pPr lvl="1">
              <a:buFont typeface="Wingdings" panose="05000000000000000000" pitchFamily="2" charset="2"/>
              <a:buChar char="l"/>
            </a:pPr>
            <a:r>
              <a:rPr lang="zh-CN" altLang="zh-CN" dirty="0"/>
              <a:t>寄存器间接寻址</a:t>
            </a:r>
            <a:endParaRPr lang="en-US" altLang="zh-CN" dirty="0"/>
          </a:p>
          <a:p>
            <a:pPr lvl="1">
              <a:buFont typeface="Wingdings" panose="05000000000000000000" pitchFamily="2" charset="2"/>
              <a:buChar char="l"/>
            </a:pPr>
            <a:r>
              <a:rPr lang="zh-CN" altLang="zh-CN" dirty="0"/>
              <a:t>基址</a:t>
            </a:r>
            <a:r>
              <a:rPr lang="zh-CN" altLang="en-US" dirty="0"/>
              <a:t>变址</a:t>
            </a:r>
            <a:r>
              <a:rPr lang="zh-CN" altLang="zh-CN" dirty="0"/>
              <a:t>寻址</a:t>
            </a:r>
            <a:endParaRPr lang="en-US" altLang="zh-CN" dirty="0"/>
          </a:p>
          <a:p>
            <a:pPr lvl="1">
              <a:buFont typeface="Wingdings" panose="05000000000000000000" pitchFamily="2" charset="2"/>
              <a:buChar char="l"/>
            </a:pPr>
            <a:r>
              <a:rPr lang="zh-CN" altLang="zh-CN" dirty="0"/>
              <a:t>多寄存器寻址</a:t>
            </a:r>
            <a:endParaRPr lang="en-US" altLang="zh-CN" dirty="0"/>
          </a:p>
          <a:p>
            <a:pPr lvl="1">
              <a:buFont typeface="Wingdings" panose="05000000000000000000" pitchFamily="2" charset="2"/>
              <a:buChar char="l"/>
            </a:pPr>
            <a:r>
              <a:rPr lang="zh-CN" altLang="zh-CN" dirty="0"/>
              <a:t>堆栈寻址</a:t>
            </a:r>
            <a:endParaRPr lang="en-US" altLang="zh-CN" dirty="0"/>
          </a:p>
          <a:p>
            <a:pPr lvl="1">
              <a:buFont typeface="Wingdings" panose="05000000000000000000" pitchFamily="2" charset="2"/>
              <a:buChar char="l"/>
            </a:pPr>
            <a:r>
              <a:rPr lang="zh-CN" altLang="zh-CN" dirty="0"/>
              <a:t>相对寻址</a:t>
            </a:r>
            <a:endParaRPr lang="en-US" altLang="zh-CN" dirty="0"/>
          </a:p>
          <a:p>
            <a:pPr lvl="1">
              <a:buFont typeface="Wingdings" panose="05000000000000000000" pitchFamily="2" charset="2"/>
              <a:buChar char="l"/>
            </a:pPr>
            <a:r>
              <a:rPr lang="zh-CN" altLang="zh-CN" dirty="0"/>
              <a:t>寄存器移位寻址</a:t>
            </a:r>
            <a:endParaRPr lang="en-US" altLang="zh-CN" dirty="0"/>
          </a:p>
        </p:txBody>
      </p:sp>
    </p:spTree>
    <p:extLst>
      <p:ext uri="{BB962C8B-B14F-4D97-AF65-F5344CB8AC3E}">
        <p14:creationId xmlns:p14="http://schemas.microsoft.com/office/powerpoint/2010/main" val="27096021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11560" y="350730"/>
            <a:ext cx="7314767" cy="485982"/>
          </a:xfrm>
        </p:spPr>
        <p:txBody>
          <a:bodyPr>
            <a:normAutofit fontScale="90000"/>
          </a:bodyPr>
          <a:lstStyle/>
          <a:p>
            <a:pPr eaLnBrk="1" hangingPunct="1"/>
            <a:r>
              <a:rPr lang="en-US" altLang="zh-CN" b="1" dirty="0">
                <a:solidFill>
                  <a:srgbClr val="0000FF"/>
                </a:solidFill>
                <a:latin typeface="+mj-lt"/>
                <a:ea typeface="+mj-ea"/>
              </a:rPr>
              <a:t>N.4.3 ARM</a:t>
            </a:r>
            <a:r>
              <a:rPr lang="zh-CN" altLang="en-US" b="1" dirty="0">
                <a:solidFill>
                  <a:srgbClr val="0000FF"/>
                </a:solidFill>
                <a:latin typeface="+mj-lt"/>
                <a:ea typeface="+mj-ea"/>
              </a:rPr>
              <a:t>寻址方式</a:t>
            </a:r>
          </a:p>
        </p:txBody>
      </p:sp>
      <p:sp>
        <p:nvSpPr>
          <p:cNvPr id="6" name="矩形 5"/>
          <p:cNvSpPr/>
          <p:nvPr/>
        </p:nvSpPr>
        <p:spPr>
          <a:xfrm>
            <a:off x="611560" y="1124744"/>
            <a:ext cx="8487619" cy="3863237"/>
          </a:xfrm>
          <a:prstGeom prst="rect">
            <a:avLst/>
          </a:prstGeom>
        </p:spPr>
        <p:txBody>
          <a:bodyPr wrap="square">
            <a:spAutoFit/>
          </a:bodyPr>
          <a:lstStyle/>
          <a:p>
            <a:pPr marL="342900" indent="-342900" defTabSz="685526" fontAlgn="ctr">
              <a:lnSpc>
                <a:spcPts val="1875"/>
              </a:lnSpc>
              <a:spcBef>
                <a:spcPts val="0"/>
              </a:spcBef>
              <a:buSzPct val="100000"/>
              <a:buFont typeface="Wingdings" panose="05000000000000000000" pitchFamily="2" charset="2"/>
              <a:buChar char="ü"/>
            </a:pPr>
            <a:r>
              <a:rPr lang="zh-CN" altLang="en-US" sz="2400" b="1" dirty="0">
                <a:solidFill>
                  <a:schemeClr val="accent6"/>
                </a:solidFill>
                <a:effectLst>
                  <a:outerShdw blurRad="38100" dist="38100" dir="2700000" algn="tl">
                    <a:srgbClr val="000000">
                      <a:alpha val="43137"/>
                    </a:srgbClr>
                  </a:outerShdw>
                </a:effectLst>
                <a:latin typeface="+mn-ea"/>
                <a:ea typeface="+mn-ea"/>
                <a:cs typeface="Huawei Sans" panose="020C0503030203020204" pitchFamily="34" charset="0"/>
              </a:rPr>
              <a:t>立即数寻址</a:t>
            </a:r>
            <a:endParaRPr lang="en-US" altLang="zh-CN" sz="2400" b="1" dirty="0">
              <a:solidFill>
                <a:schemeClr val="accent6"/>
              </a:solidFill>
              <a:effectLst>
                <a:outerShdw blurRad="38100" dist="38100" dir="2700000" algn="tl">
                  <a:srgbClr val="000000">
                    <a:alpha val="43137"/>
                  </a:srgbClr>
                </a:outerShdw>
              </a:effectLst>
              <a:latin typeface="+mn-ea"/>
              <a:ea typeface="+mn-ea"/>
              <a:cs typeface="Huawei Sans" panose="020C0503030203020204" pitchFamily="34" charset="0"/>
            </a:endParaRPr>
          </a:p>
          <a:p>
            <a:pPr marL="342900" indent="-342900" defTabSz="685526" fontAlgn="ctr">
              <a:lnSpc>
                <a:spcPts val="1875"/>
              </a:lnSpc>
              <a:spcBef>
                <a:spcPts val="0"/>
              </a:spcBef>
              <a:buSzPct val="100000"/>
              <a:buFont typeface="Wingdings" panose="05000000000000000000" pitchFamily="2" charset="2"/>
              <a:buChar char="ü"/>
            </a:pPr>
            <a:endParaRPr lang="zh-CN" altLang="en-US" sz="2000" b="1" dirty="0">
              <a:solidFill>
                <a:schemeClr val="accent6"/>
              </a:solidFill>
              <a:effectLst>
                <a:outerShdw blurRad="38100" dist="38100" dir="2700000" algn="tl">
                  <a:srgbClr val="000000">
                    <a:alpha val="43137"/>
                  </a:srgbClr>
                </a:outerShdw>
              </a:effectLst>
              <a:latin typeface="+mn-ea"/>
              <a:ea typeface="+mn-ea"/>
              <a:cs typeface="Huawei Sans" panose="020C0503030203020204" pitchFamily="34" charset="0"/>
            </a:endParaRPr>
          </a:p>
          <a:p>
            <a:pPr marL="491204" lvl="1" indent="-188924" defTabSz="685526" fontAlgn="ctr">
              <a:lnSpc>
                <a:spcPct val="150000"/>
              </a:lnSpc>
              <a:spcBef>
                <a:spcPts val="0"/>
              </a:spcBef>
              <a:buSzPct val="60000"/>
              <a:buFont typeface="Wingdings" panose="05000000000000000000" pitchFamily="2" charset="2"/>
              <a:buChar char="p"/>
            </a:pPr>
            <a:r>
              <a:rPr lang="zh-CN" altLang="en-US" dirty="0">
                <a:latin typeface="+mn-ea"/>
                <a:ea typeface="+mn-ea"/>
              </a:rPr>
              <a:t>立即数寻址指令中的地址码就是操作数本身，可以立即使用的操作数。例如：</a:t>
            </a:r>
            <a:r>
              <a:rPr lang="en-US" altLang="zh-CN" dirty="0">
                <a:latin typeface="+mn-ea"/>
                <a:ea typeface="+mn-ea"/>
              </a:rPr>
              <a:t>#0xFF000</a:t>
            </a:r>
            <a:r>
              <a:rPr lang="zh-CN" altLang="en-US" dirty="0">
                <a:latin typeface="+mn-ea"/>
                <a:ea typeface="+mn-ea"/>
              </a:rPr>
              <a:t>和</a:t>
            </a:r>
            <a:r>
              <a:rPr lang="en-US" altLang="zh-CN" dirty="0">
                <a:latin typeface="+mn-ea"/>
                <a:ea typeface="+mn-ea"/>
              </a:rPr>
              <a:t>#64</a:t>
            </a:r>
            <a:r>
              <a:rPr lang="zh-CN" altLang="en-US" dirty="0">
                <a:latin typeface="+mn-ea"/>
                <a:ea typeface="+mn-ea"/>
              </a:rPr>
              <a:t>都是立即数。</a:t>
            </a:r>
            <a:endParaRPr lang="en-US" altLang="zh-CN" dirty="0">
              <a:latin typeface="+mn-ea"/>
              <a:ea typeface="+mn-ea"/>
            </a:endParaRPr>
          </a:p>
          <a:p>
            <a:pPr marL="491204" lvl="1" indent="-188924" defTabSz="685526" fontAlgn="ctr">
              <a:lnSpc>
                <a:spcPct val="150000"/>
              </a:lnSpc>
              <a:spcBef>
                <a:spcPts val="0"/>
              </a:spcBef>
              <a:buSzPct val="60000"/>
              <a:buFont typeface="Wingdings" panose="05000000000000000000" pitchFamily="2" charset="2"/>
              <a:buChar char="p"/>
            </a:pPr>
            <a:r>
              <a:rPr lang="zh-CN" altLang="en-US" dirty="0">
                <a:latin typeface="+mn-ea"/>
                <a:ea typeface="+mn-ea"/>
              </a:rPr>
              <a:t>如操作数是常量，用</a:t>
            </a:r>
            <a:r>
              <a:rPr lang="en-US" altLang="zh-CN" dirty="0">
                <a:latin typeface="+mn-ea"/>
                <a:ea typeface="+mn-ea"/>
              </a:rPr>
              <a:t>#</a:t>
            </a:r>
            <a:r>
              <a:rPr lang="zh-CN" altLang="en-US" dirty="0">
                <a:latin typeface="+mn-ea"/>
                <a:ea typeface="+mn-ea"/>
              </a:rPr>
              <a:t>表示常量；</a:t>
            </a:r>
            <a:r>
              <a:rPr lang="en-US" altLang="zh-CN" dirty="0">
                <a:latin typeface="+mn-ea"/>
                <a:ea typeface="+mn-ea"/>
              </a:rPr>
              <a:t>0x</a:t>
            </a:r>
            <a:r>
              <a:rPr lang="zh-CN" altLang="en-US" dirty="0">
                <a:latin typeface="+mn-ea"/>
                <a:ea typeface="+mn-ea"/>
              </a:rPr>
              <a:t>或</a:t>
            </a:r>
            <a:r>
              <a:rPr lang="en-US" altLang="zh-CN" dirty="0">
                <a:latin typeface="+mn-ea"/>
                <a:ea typeface="+mn-ea"/>
              </a:rPr>
              <a:t>&amp;</a:t>
            </a:r>
            <a:r>
              <a:rPr lang="zh-CN" altLang="en-US" dirty="0">
                <a:latin typeface="+mn-ea"/>
                <a:ea typeface="+mn-ea"/>
              </a:rPr>
              <a:t>表示</a:t>
            </a:r>
            <a:r>
              <a:rPr lang="en-US" altLang="zh-CN" dirty="0">
                <a:latin typeface="+mn-ea"/>
                <a:ea typeface="+mn-ea"/>
              </a:rPr>
              <a:t>16</a:t>
            </a:r>
            <a:r>
              <a:rPr lang="zh-CN" altLang="en-US" dirty="0">
                <a:latin typeface="+mn-ea"/>
                <a:ea typeface="+mn-ea"/>
              </a:rPr>
              <a:t>进制数，否则表示十进制数。</a:t>
            </a:r>
            <a:endParaRPr lang="en-US" altLang="zh-CN" dirty="0">
              <a:latin typeface="+mn-ea"/>
              <a:ea typeface="+mn-ea"/>
            </a:endParaRPr>
          </a:p>
          <a:p>
            <a:pPr marL="302279" lvl="1" defTabSz="685526" fontAlgn="ctr">
              <a:lnSpc>
                <a:spcPct val="150000"/>
              </a:lnSpc>
              <a:spcBef>
                <a:spcPts val="0"/>
              </a:spcBef>
              <a:buSzPct val="50000"/>
            </a:pPr>
            <a:endParaRPr lang="en-US" altLang="zh-CN" sz="1400" b="1" i="1" kern="0" dirty="0">
              <a:solidFill>
                <a:srgbClr val="4D4D4D"/>
              </a:solidFill>
              <a:effectLst>
                <a:outerShdw blurRad="38100" dist="38100" dir="2700000" algn="tl">
                  <a:srgbClr val="000000">
                    <a:alpha val="43137"/>
                  </a:srgbClr>
                </a:outerShdw>
              </a:effectLst>
              <a:latin typeface="+mn-ea"/>
              <a:ea typeface="+mn-ea"/>
              <a:cs typeface="SimSun" panose="02010600030101010101" pitchFamily="2" charset="-122"/>
            </a:endParaRPr>
          </a:p>
          <a:p>
            <a:pPr marL="302279" lvl="1" defTabSz="685526" fontAlgn="ctr">
              <a:lnSpc>
                <a:spcPts val="1875"/>
              </a:lnSpc>
              <a:spcBef>
                <a:spcPts val="0"/>
              </a:spcBef>
              <a:buSzPct val="50000"/>
            </a:pPr>
            <a:r>
              <a:rPr lang="zh-CN" altLang="en-US" sz="1400" b="1" i="1" kern="0" dirty="0">
                <a:solidFill>
                  <a:srgbClr val="4D4D4D"/>
                </a:solidFill>
                <a:effectLst>
                  <a:outerShdw blurRad="38100" dist="38100" dir="2700000" algn="tl">
                    <a:srgbClr val="000000">
                      <a:alpha val="43137"/>
                    </a:srgbClr>
                  </a:outerShdw>
                </a:effectLst>
                <a:latin typeface="+mn-ea"/>
                <a:ea typeface="+mn-ea"/>
                <a:cs typeface="SimSun" panose="02010600030101010101" pitchFamily="2" charset="-122"/>
              </a:rPr>
              <a:t>例如：</a:t>
            </a:r>
            <a:endParaRPr lang="en-US" altLang="zh-CN" sz="1400" b="1" i="1" kern="0" dirty="0">
              <a:solidFill>
                <a:srgbClr val="4D4D4D"/>
              </a:solidFill>
              <a:effectLst>
                <a:outerShdw blurRad="38100" dist="38100" dir="2700000" algn="tl">
                  <a:srgbClr val="000000">
                    <a:alpha val="43137"/>
                  </a:srgbClr>
                </a:outerShdw>
              </a:effectLst>
              <a:latin typeface="+mn-ea"/>
              <a:ea typeface="+mn-ea"/>
              <a:cs typeface="SimSun" panose="02010600030101010101" pitchFamily="2" charset="-122"/>
            </a:endParaRPr>
          </a:p>
          <a:p>
            <a:pPr marL="302279" lvl="1" defTabSz="685526" fontAlgn="ctr">
              <a:lnSpc>
                <a:spcPts val="1875"/>
              </a:lnSpc>
              <a:spcBef>
                <a:spcPts val="0"/>
              </a:spcBef>
              <a:buSzPct val="50000"/>
            </a:pPr>
            <a:r>
              <a:rPr lang="en-US" altLang="zh-CN" b="1" i="1" kern="0" dirty="0">
                <a:solidFill>
                  <a:srgbClr val="4D4D4D"/>
                </a:solidFill>
                <a:effectLst>
                  <a:outerShdw blurRad="38100" dist="38100" dir="2700000" algn="tl">
                    <a:srgbClr val="000000">
                      <a:alpha val="43137"/>
                    </a:srgbClr>
                  </a:outerShdw>
                </a:effectLst>
                <a:latin typeface="+mn-ea"/>
                <a:ea typeface="+mn-ea"/>
                <a:cs typeface="SimSun" panose="02010600030101010101" pitchFamily="2" charset="-122"/>
              </a:rPr>
              <a:t>	</a:t>
            </a:r>
          </a:p>
          <a:p>
            <a:pPr marL="302279" lvl="1" defTabSz="685526" fontAlgn="ctr">
              <a:lnSpc>
                <a:spcPts val="1875"/>
              </a:lnSpc>
              <a:spcBef>
                <a:spcPts val="0"/>
              </a:spcBef>
              <a:buSzPct val="50000"/>
            </a:pPr>
            <a:r>
              <a:rPr lang="zh-CN" altLang="en-US" dirty="0">
                <a:latin typeface="+mn-ea"/>
                <a:ea typeface="+mn-ea"/>
              </a:rPr>
              <a:t>将立即数</a:t>
            </a:r>
            <a:r>
              <a:rPr lang="en-US" altLang="zh-CN" dirty="0">
                <a:latin typeface="+mn-ea"/>
                <a:ea typeface="+mn-ea"/>
              </a:rPr>
              <a:t>0xFF000(</a:t>
            </a:r>
            <a:r>
              <a:rPr lang="zh-CN" altLang="en-US" dirty="0">
                <a:latin typeface="+mn-ea"/>
                <a:ea typeface="+mn-ea"/>
              </a:rPr>
              <a:t>第</a:t>
            </a:r>
            <a:r>
              <a:rPr lang="en-US" altLang="zh-CN" dirty="0">
                <a:latin typeface="+mn-ea"/>
                <a:ea typeface="+mn-ea"/>
              </a:rPr>
              <a:t>2</a:t>
            </a:r>
            <a:r>
              <a:rPr lang="zh-CN" altLang="en-US" dirty="0">
                <a:latin typeface="+mn-ea"/>
                <a:ea typeface="+mn-ea"/>
              </a:rPr>
              <a:t>操作数</a:t>
            </a:r>
            <a:r>
              <a:rPr lang="en-US" altLang="zh-CN" dirty="0">
                <a:latin typeface="+mn-ea"/>
                <a:ea typeface="+mn-ea"/>
              </a:rPr>
              <a:t>)</a:t>
            </a:r>
            <a:r>
              <a:rPr lang="zh-CN" altLang="en-US" dirty="0">
                <a:latin typeface="+mn-ea"/>
                <a:ea typeface="+mn-ea"/>
              </a:rPr>
              <a:t>装入</a:t>
            </a:r>
            <a:r>
              <a:rPr lang="en-US" altLang="zh-CN" dirty="0">
                <a:latin typeface="+mn-ea"/>
                <a:ea typeface="+mn-ea"/>
              </a:rPr>
              <a:t>R0</a:t>
            </a:r>
            <a:r>
              <a:rPr lang="zh-CN" altLang="en-US" dirty="0">
                <a:latin typeface="+mn-ea"/>
                <a:ea typeface="+mn-ea"/>
              </a:rPr>
              <a:t>寄存器。指令省略了第</a:t>
            </a:r>
            <a:r>
              <a:rPr lang="en-US" altLang="zh-CN" dirty="0">
                <a:latin typeface="+mn-ea"/>
                <a:ea typeface="+mn-ea"/>
              </a:rPr>
              <a:t>1</a:t>
            </a:r>
            <a:r>
              <a:rPr lang="zh-CN" altLang="en-US" dirty="0">
                <a:latin typeface="+mn-ea"/>
                <a:ea typeface="+mn-ea"/>
              </a:rPr>
              <a:t>个操作数寄存器。</a:t>
            </a:r>
          </a:p>
          <a:p>
            <a:pPr marL="302279" lvl="1" defTabSz="685526" fontAlgn="ctr">
              <a:lnSpc>
                <a:spcPts val="1875"/>
              </a:lnSpc>
              <a:spcBef>
                <a:spcPts val="0"/>
              </a:spcBef>
              <a:buSzPct val="50000"/>
            </a:pPr>
            <a:endParaRPr lang="en-US" altLang="zh-CN" dirty="0">
              <a:latin typeface="+mn-ea"/>
              <a:ea typeface="+mn-ea"/>
            </a:endParaRPr>
          </a:p>
          <a:p>
            <a:pPr marL="302279" lvl="1" defTabSz="685526" fontAlgn="ctr">
              <a:lnSpc>
                <a:spcPts val="1875"/>
              </a:lnSpc>
              <a:spcBef>
                <a:spcPts val="0"/>
              </a:spcBef>
              <a:buSzPct val="50000"/>
            </a:pPr>
            <a:r>
              <a:rPr lang="en-US" altLang="zh-CN" dirty="0">
                <a:latin typeface="+mn-ea"/>
                <a:ea typeface="+mn-ea"/>
              </a:rPr>
              <a:t>						</a:t>
            </a:r>
          </a:p>
          <a:p>
            <a:pPr marL="302279" lvl="1" defTabSz="685526" fontAlgn="ctr">
              <a:lnSpc>
                <a:spcPts val="1875"/>
              </a:lnSpc>
              <a:spcBef>
                <a:spcPts val="0"/>
              </a:spcBef>
              <a:buSzPct val="50000"/>
            </a:pPr>
            <a:endParaRPr lang="en-US" altLang="zh-CN" dirty="0">
              <a:latin typeface="+mn-ea"/>
              <a:ea typeface="+mn-ea"/>
            </a:endParaRPr>
          </a:p>
          <a:p>
            <a:pPr marL="302279" lvl="1" defTabSz="685526" fontAlgn="ctr">
              <a:lnSpc>
                <a:spcPts val="1875"/>
              </a:lnSpc>
              <a:spcBef>
                <a:spcPts val="0"/>
              </a:spcBef>
              <a:buSzPct val="50000"/>
            </a:pPr>
            <a:r>
              <a:rPr lang="zh-CN" altLang="en-US" dirty="0">
                <a:latin typeface="+mn-ea"/>
                <a:ea typeface="+mn-ea"/>
              </a:rPr>
              <a:t>将</a:t>
            </a:r>
            <a:r>
              <a:rPr lang="en-US" altLang="zh-CN" dirty="0">
                <a:latin typeface="+mn-ea"/>
                <a:ea typeface="+mn-ea"/>
              </a:rPr>
              <a:t>R0</a:t>
            </a:r>
            <a:r>
              <a:rPr lang="zh-CN" altLang="en-US" dirty="0">
                <a:latin typeface="+mn-ea"/>
                <a:ea typeface="+mn-ea"/>
              </a:rPr>
              <a:t>减</a:t>
            </a:r>
            <a:r>
              <a:rPr lang="en-US" altLang="zh-CN" dirty="0">
                <a:latin typeface="+mn-ea"/>
                <a:ea typeface="+mn-ea"/>
              </a:rPr>
              <a:t>64</a:t>
            </a:r>
            <a:r>
              <a:rPr lang="zh-CN" altLang="en-US" dirty="0">
                <a:latin typeface="+mn-ea"/>
                <a:ea typeface="+mn-ea"/>
              </a:rPr>
              <a:t>，结果存到</a:t>
            </a:r>
            <a:r>
              <a:rPr lang="en-US" altLang="zh-CN" dirty="0">
                <a:latin typeface="+mn-ea"/>
                <a:ea typeface="+mn-ea"/>
              </a:rPr>
              <a:t>R0</a:t>
            </a:r>
          </a:p>
        </p:txBody>
      </p:sp>
      <p:sp>
        <p:nvSpPr>
          <p:cNvPr id="5" name="文本框 4"/>
          <p:cNvSpPr txBox="1"/>
          <p:nvPr/>
        </p:nvSpPr>
        <p:spPr>
          <a:xfrm>
            <a:off x="909573" y="4149080"/>
            <a:ext cx="7676565" cy="369332"/>
          </a:xfrm>
          <a:prstGeom prst="rect">
            <a:avLst/>
          </a:prstGeom>
          <a:solidFill>
            <a:schemeClr val="bg1">
              <a:lumMod val="85000"/>
            </a:schemeClr>
          </a:solidFill>
        </p:spPr>
        <p:txBody>
          <a:bodyPr wrap="square" rtlCol="0">
            <a:spAutoFit/>
          </a:bodyPr>
          <a:lstStyle/>
          <a:p>
            <a:r>
              <a:rPr lang="en-US" altLang="zh-CN" i="1" dirty="0">
                <a:effectLst>
                  <a:outerShdw blurRad="38100" dist="38100" dir="2700000" algn="tl">
                    <a:srgbClr val="000000">
                      <a:alpha val="43137"/>
                    </a:srgbClr>
                  </a:outerShdw>
                </a:effectLst>
                <a:latin typeface="宋体" panose="02010600030101010101" pitchFamily="2" charset="-122"/>
              </a:rPr>
              <a:t>MOV  R0,#0xFF000</a:t>
            </a:r>
          </a:p>
        </p:txBody>
      </p:sp>
      <p:sp>
        <p:nvSpPr>
          <p:cNvPr id="9" name="文本框 8"/>
          <p:cNvSpPr txBox="1"/>
          <p:nvPr/>
        </p:nvSpPr>
        <p:spPr>
          <a:xfrm>
            <a:off x="909574" y="5077868"/>
            <a:ext cx="7676565" cy="369332"/>
          </a:xfrm>
          <a:prstGeom prst="rect">
            <a:avLst/>
          </a:prstGeom>
          <a:solidFill>
            <a:schemeClr val="bg1">
              <a:lumMod val="85000"/>
            </a:schemeClr>
          </a:solidFill>
        </p:spPr>
        <p:txBody>
          <a:bodyPr wrap="square" rtlCol="0">
            <a:spAutoFit/>
          </a:bodyPr>
          <a:lstStyle/>
          <a:p>
            <a:r>
              <a:rPr lang="en-US" altLang="zh-CN" i="1" dirty="0">
                <a:effectLst>
                  <a:outerShdw blurRad="38100" dist="38100" dir="2700000" algn="tl">
                    <a:srgbClr val="000000">
                      <a:alpha val="43137"/>
                    </a:srgbClr>
                  </a:outerShdw>
                </a:effectLst>
                <a:latin typeface="宋体" panose="02010600030101010101" pitchFamily="2" charset="-122"/>
              </a:rPr>
              <a:t>SUB  R0,R0,#64</a:t>
            </a:r>
          </a:p>
        </p:txBody>
      </p:sp>
    </p:spTree>
    <p:extLst>
      <p:ext uri="{BB962C8B-B14F-4D97-AF65-F5344CB8AC3E}">
        <p14:creationId xmlns:p14="http://schemas.microsoft.com/office/powerpoint/2010/main" val="10450911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54711" y="1148257"/>
            <a:ext cx="8046244" cy="3540072"/>
          </a:xfrm>
          <a:prstGeom prst="rect">
            <a:avLst/>
          </a:prstGeom>
        </p:spPr>
        <p:txBody>
          <a:bodyPr wrap="square">
            <a:spAutoFit/>
          </a:bodyPr>
          <a:lstStyle/>
          <a:p>
            <a:pPr marL="342900" lvl="1" indent="-342900" defTabSz="685526" fontAlgn="ctr">
              <a:lnSpc>
                <a:spcPts val="1875"/>
              </a:lnSpc>
              <a:spcBef>
                <a:spcPts val="0"/>
              </a:spcBef>
              <a:buSzPct val="100000"/>
              <a:buFont typeface="Wingdings" panose="05000000000000000000" pitchFamily="2" charset="2"/>
              <a:buChar char="ü"/>
            </a:pPr>
            <a:r>
              <a:rPr lang="zh-CN" altLang="en-US" sz="2400" b="1" dirty="0">
                <a:solidFill>
                  <a:schemeClr val="accent6"/>
                </a:solidFill>
                <a:effectLst>
                  <a:outerShdw blurRad="38100" dist="38100" dir="2700000" algn="tl">
                    <a:srgbClr val="000000">
                      <a:alpha val="43137"/>
                    </a:srgbClr>
                  </a:outerShdw>
                </a:effectLst>
                <a:latin typeface="+mn-ea"/>
                <a:ea typeface="+mn-ea"/>
              </a:rPr>
              <a:t>寄存器寻址</a:t>
            </a:r>
          </a:p>
          <a:p>
            <a:pPr marL="491204" lvl="1" indent="-188924" defTabSz="685526" fontAlgn="ctr">
              <a:lnSpc>
                <a:spcPct val="150000"/>
              </a:lnSpc>
              <a:buSzPct val="60000"/>
              <a:buFont typeface="Wingdings" panose="05000000000000000000" pitchFamily="2" charset="2"/>
              <a:buChar char="p"/>
            </a:pPr>
            <a:r>
              <a:rPr lang="zh-CN" altLang="en-US" dirty="0">
                <a:latin typeface="+mn-ea"/>
                <a:ea typeface="+mn-ea"/>
              </a:rPr>
              <a:t>操作数的值在寄存器中，指令执行时直接取出寄存器值来操作，寄存器寻址是根据寄存器编码获取寄存器内存储的操作数</a:t>
            </a:r>
            <a:endParaRPr lang="en-US" altLang="zh-CN" dirty="0">
              <a:latin typeface="+mn-ea"/>
              <a:ea typeface="+mn-ea"/>
            </a:endParaRPr>
          </a:p>
          <a:p>
            <a:pPr marL="491204" lvl="1" indent="-188924" defTabSz="685526" fontAlgn="ctr">
              <a:lnSpc>
                <a:spcPct val="150000"/>
              </a:lnSpc>
              <a:buSzPct val="60000"/>
              <a:buFont typeface="Wingdings" panose="05000000000000000000" pitchFamily="2" charset="2"/>
              <a:buChar char="p"/>
            </a:pPr>
            <a:endParaRPr lang="zh-CN" altLang="en-US" dirty="0">
              <a:latin typeface="+mn-ea"/>
              <a:ea typeface="+mn-ea"/>
            </a:endParaRPr>
          </a:p>
          <a:p>
            <a:pPr marL="302279" lvl="1" defTabSz="685526" fontAlgn="ctr">
              <a:lnSpc>
                <a:spcPts val="1875"/>
              </a:lnSpc>
              <a:spcBef>
                <a:spcPts val="0"/>
              </a:spcBef>
              <a:buSzPct val="50000"/>
            </a:pPr>
            <a:r>
              <a:rPr lang="zh-CN" altLang="en-US" b="1" i="1" kern="0" dirty="0">
                <a:solidFill>
                  <a:srgbClr val="4D4D4D"/>
                </a:solidFill>
                <a:effectLst>
                  <a:outerShdw blurRad="38100" dist="38100" dir="2700000" algn="tl">
                    <a:srgbClr val="000000">
                      <a:alpha val="43137"/>
                    </a:srgbClr>
                  </a:outerShdw>
                </a:effectLst>
                <a:latin typeface="+mn-ea"/>
                <a:ea typeface="+mn-ea"/>
                <a:cs typeface="SimSun" panose="02010600030101010101" pitchFamily="2" charset="-122"/>
              </a:rPr>
              <a:t>例如：</a:t>
            </a:r>
            <a:endParaRPr lang="en-US" altLang="zh-CN" b="1" i="1" kern="0" dirty="0">
              <a:solidFill>
                <a:srgbClr val="4D4D4D"/>
              </a:solidFill>
              <a:effectLst>
                <a:outerShdw blurRad="38100" dist="38100" dir="2700000" algn="tl">
                  <a:srgbClr val="000000">
                    <a:alpha val="43137"/>
                  </a:srgbClr>
                </a:outerShdw>
              </a:effectLst>
              <a:latin typeface="+mn-ea"/>
              <a:ea typeface="+mn-ea"/>
              <a:cs typeface="SimSun" panose="02010600030101010101" pitchFamily="2" charset="-122"/>
            </a:endParaRPr>
          </a:p>
          <a:p>
            <a:pPr marL="302279" lvl="1" defTabSz="685526" fontAlgn="ctr">
              <a:lnSpc>
                <a:spcPts val="1875"/>
              </a:lnSpc>
              <a:spcBef>
                <a:spcPts val="0"/>
              </a:spcBef>
              <a:buSzPct val="50000"/>
            </a:pPr>
            <a:endParaRPr lang="en-US" altLang="zh-CN" dirty="0">
              <a:latin typeface="+mn-ea"/>
              <a:ea typeface="+mn-ea"/>
            </a:endParaRPr>
          </a:p>
          <a:p>
            <a:pPr marL="302279" lvl="1" defTabSz="685526" fontAlgn="ctr">
              <a:lnSpc>
                <a:spcPts val="1875"/>
              </a:lnSpc>
              <a:spcBef>
                <a:spcPts val="0"/>
              </a:spcBef>
              <a:buSzPct val="50000"/>
            </a:pPr>
            <a:r>
              <a:rPr lang="zh-CN" altLang="en-US" dirty="0">
                <a:latin typeface="+mn-ea"/>
                <a:ea typeface="+mn-ea"/>
              </a:rPr>
              <a:t>将</a:t>
            </a:r>
            <a:r>
              <a:rPr lang="en-US" altLang="zh-CN" dirty="0">
                <a:latin typeface="+mn-ea"/>
                <a:ea typeface="+mn-ea"/>
              </a:rPr>
              <a:t>R2</a:t>
            </a:r>
            <a:r>
              <a:rPr lang="zh-CN" altLang="en-US" dirty="0">
                <a:latin typeface="+mn-ea"/>
                <a:ea typeface="+mn-ea"/>
              </a:rPr>
              <a:t>的值存入</a:t>
            </a:r>
            <a:r>
              <a:rPr lang="en-US" altLang="zh-CN" dirty="0">
                <a:latin typeface="+mn-ea"/>
                <a:ea typeface="+mn-ea"/>
              </a:rPr>
              <a:t>R1     </a:t>
            </a:r>
            <a:r>
              <a:rPr lang="zh-CN" altLang="en-US" dirty="0">
                <a:latin typeface="+mn-ea"/>
                <a:ea typeface="+mn-ea"/>
              </a:rPr>
              <a:t>在第</a:t>
            </a:r>
            <a:r>
              <a:rPr lang="en-US" altLang="zh-CN" dirty="0">
                <a:latin typeface="+mn-ea"/>
                <a:ea typeface="+mn-ea"/>
              </a:rPr>
              <a:t>1</a:t>
            </a:r>
            <a:r>
              <a:rPr lang="zh-CN" altLang="en-US" dirty="0">
                <a:latin typeface="+mn-ea"/>
                <a:ea typeface="+mn-ea"/>
              </a:rPr>
              <a:t>个操作数寄存器的位置存放</a:t>
            </a:r>
            <a:r>
              <a:rPr lang="en-US" altLang="zh-CN" dirty="0">
                <a:latin typeface="+mn-ea"/>
                <a:ea typeface="+mn-ea"/>
              </a:rPr>
              <a:t>R2</a:t>
            </a:r>
            <a:r>
              <a:rPr lang="zh-CN" altLang="en-US" dirty="0">
                <a:latin typeface="+mn-ea"/>
                <a:ea typeface="+mn-ea"/>
              </a:rPr>
              <a:t>编码</a:t>
            </a:r>
          </a:p>
          <a:p>
            <a:pPr marL="302279" lvl="1" defTabSz="685526" fontAlgn="ctr">
              <a:lnSpc>
                <a:spcPts val="1875"/>
              </a:lnSpc>
              <a:spcBef>
                <a:spcPts val="0"/>
              </a:spcBef>
              <a:buSzPct val="50000"/>
            </a:pPr>
            <a:endParaRPr lang="en-US" altLang="zh-CN" b="1" i="1" kern="0" dirty="0">
              <a:solidFill>
                <a:srgbClr val="4D4D4D"/>
              </a:solidFill>
              <a:effectLst>
                <a:outerShdw blurRad="38100" dist="38100" dir="2700000" algn="tl">
                  <a:srgbClr val="000000">
                    <a:alpha val="43137"/>
                  </a:srgbClr>
                </a:outerShdw>
              </a:effectLst>
              <a:latin typeface="+mn-ea"/>
              <a:ea typeface="+mn-ea"/>
              <a:cs typeface="SimSun" panose="02010600030101010101" pitchFamily="2" charset="-122"/>
            </a:endParaRPr>
          </a:p>
          <a:p>
            <a:pPr marL="302279" lvl="1" defTabSz="685526" fontAlgn="ctr">
              <a:lnSpc>
                <a:spcPts val="1875"/>
              </a:lnSpc>
              <a:spcBef>
                <a:spcPts val="0"/>
              </a:spcBef>
              <a:buSzPct val="50000"/>
            </a:pPr>
            <a:endParaRPr lang="en-US" altLang="zh-CN" b="1" i="1" kern="0" dirty="0">
              <a:solidFill>
                <a:srgbClr val="4D4D4D"/>
              </a:solidFill>
              <a:effectLst>
                <a:outerShdw blurRad="38100" dist="38100" dir="2700000" algn="tl">
                  <a:srgbClr val="000000">
                    <a:alpha val="43137"/>
                  </a:srgbClr>
                </a:outerShdw>
              </a:effectLst>
              <a:latin typeface="+mn-ea"/>
              <a:ea typeface="+mn-ea"/>
              <a:cs typeface="SimSun" panose="02010600030101010101" pitchFamily="2" charset="-122"/>
            </a:endParaRPr>
          </a:p>
          <a:p>
            <a:pPr marL="302279" lvl="1" defTabSz="685526" fontAlgn="ctr">
              <a:lnSpc>
                <a:spcPts val="1875"/>
              </a:lnSpc>
              <a:spcBef>
                <a:spcPts val="0"/>
              </a:spcBef>
              <a:buSzPct val="50000"/>
            </a:pPr>
            <a:endParaRPr lang="en-US" altLang="zh-CN" dirty="0">
              <a:latin typeface="+mn-ea"/>
              <a:ea typeface="+mn-ea"/>
            </a:endParaRPr>
          </a:p>
          <a:p>
            <a:pPr marL="302279" lvl="1" defTabSz="685526" fontAlgn="ctr">
              <a:lnSpc>
                <a:spcPts val="1875"/>
              </a:lnSpc>
              <a:spcBef>
                <a:spcPts val="0"/>
              </a:spcBef>
              <a:buSzPct val="50000"/>
            </a:pPr>
            <a:r>
              <a:rPr lang="zh-CN" altLang="en-US" dirty="0">
                <a:latin typeface="+mn-ea"/>
                <a:ea typeface="+mn-ea"/>
              </a:rPr>
              <a:t>将</a:t>
            </a:r>
            <a:r>
              <a:rPr lang="en-US" altLang="zh-CN" dirty="0">
                <a:latin typeface="+mn-ea"/>
                <a:ea typeface="+mn-ea"/>
              </a:rPr>
              <a:t>R1</a:t>
            </a:r>
            <a:r>
              <a:rPr lang="zh-CN" altLang="en-US" dirty="0">
                <a:latin typeface="+mn-ea"/>
                <a:ea typeface="+mn-ea"/>
              </a:rPr>
              <a:t>的值减去</a:t>
            </a:r>
            <a:r>
              <a:rPr lang="en-US" altLang="zh-CN" dirty="0">
                <a:latin typeface="+mn-ea"/>
                <a:ea typeface="+mn-ea"/>
              </a:rPr>
              <a:t>R2</a:t>
            </a:r>
            <a:r>
              <a:rPr lang="zh-CN" altLang="en-US" dirty="0">
                <a:latin typeface="+mn-ea"/>
                <a:ea typeface="+mn-ea"/>
              </a:rPr>
              <a:t>的值，结果保存到</a:t>
            </a:r>
            <a:r>
              <a:rPr lang="en-US" altLang="zh-CN" dirty="0">
                <a:latin typeface="+mn-ea"/>
                <a:ea typeface="+mn-ea"/>
              </a:rPr>
              <a:t>R0</a:t>
            </a:r>
            <a:r>
              <a:rPr lang="zh-CN" altLang="en-US" dirty="0">
                <a:latin typeface="+mn-ea"/>
                <a:ea typeface="+mn-ea"/>
              </a:rPr>
              <a:t>在第</a:t>
            </a:r>
            <a:r>
              <a:rPr lang="en-US" altLang="zh-CN" dirty="0">
                <a:latin typeface="+mn-ea"/>
                <a:ea typeface="+mn-ea"/>
              </a:rPr>
              <a:t>2</a:t>
            </a:r>
            <a:r>
              <a:rPr lang="zh-CN" altLang="en-US" dirty="0">
                <a:latin typeface="+mn-ea"/>
                <a:ea typeface="+mn-ea"/>
              </a:rPr>
              <a:t>操作数位置，存放的是寄存器</a:t>
            </a:r>
            <a:r>
              <a:rPr lang="en-US" altLang="zh-CN" dirty="0">
                <a:latin typeface="+mn-ea"/>
                <a:ea typeface="+mn-ea"/>
              </a:rPr>
              <a:t>R2</a:t>
            </a:r>
            <a:r>
              <a:rPr lang="zh-CN" altLang="en-US" dirty="0">
                <a:latin typeface="+mn-ea"/>
                <a:ea typeface="+mn-ea"/>
              </a:rPr>
              <a:t>的编码</a:t>
            </a:r>
          </a:p>
        </p:txBody>
      </p:sp>
      <p:sp>
        <p:nvSpPr>
          <p:cNvPr id="5" name="文本框 4"/>
          <p:cNvSpPr txBox="1"/>
          <p:nvPr/>
        </p:nvSpPr>
        <p:spPr>
          <a:xfrm>
            <a:off x="894127" y="3540415"/>
            <a:ext cx="7676565" cy="369332"/>
          </a:xfrm>
          <a:prstGeom prst="rect">
            <a:avLst/>
          </a:prstGeom>
          <a:solidFill>
            <a:schemeClr val="bg1">
              <a:lumMod val="85000"/>
            </a:schemeClr>
          </a:solidFill>
        </p:spPr>
        <p:txBody>
          <a:bodyPr wrap="square" rtlCol="0">
            <a:spAutoFit/>
          </a:bodyPr>
          <a:lstStyle/>
          <a:p>
            <a:r>
              <a:rPr lang="en-US"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MOV R1,R2</a:t>
            </a:r>
          </a:p>
        </p:txBody>
      </p:sp>
      <p:sp>
        <p:nvSpPr>
          <p:cNvPr id="4" name="标题 3"/>
          <p:cNvSpPr>
            <a:spLocks noGrp="1"/>
          </p:cNvSpPr>
          <p:nvPr>
            <p:ph type="title"/>
          </p:nvPr>
        </p:nvSpPr>
        <p:spPr>
          <a:xfrm>
            <a:off x="611560" y="350730"/>
            <a:ext cx="7314767" cy="485982"/>
          </a:xfrm>
        </p:spPr>
        <p:txBody>
          <a:bodyPr>
            <a:normAutofit fontScale="90000"/>
          </a:bodyPr>
          <a:lstStyle/>
          <a:p>
            <a:pPr eaLnBrk="1" hangingPunct="1"/>
            <a:r>
              <a:rPr lang="en-US" altLang="zh-CN" b="1" dirty="0">
                <a:solidFill>
                  <a:srgbClr val="0000FF"/>
                </a:solidFill>
                <a:latin typeface="+mj-lt"/>
                <a:ea typeface="+mj-ea"/>
              </a:rPr>
              <a:t>N.4.3 ARM</a:t>
            </a:r>
            <a:r>
              <a:rPr lang="zh-CN" altLang="en-US" b="1" dirty="0">
                <a:solidFill>
                  <a:srgbClr val="0000FF"/>
                </a:solidFill>
                <a:latin typeface="+mj-lt"/>
                <a:ea typeface="+mj-ea"/>
              </a:rPr>
              <a:t>寻址方式</a:t>
            </a:r>
          </a:p>
        </p:txBody>
      </p:sp>
      <p:sp>
        <p:nvSpPr>
          <p:cNvPr id="7" name="文本框 6"/>
          <p:cNvSpPr txBox="1"/>
          <p:nvPr/>
        </p:nvSpPr>
        <p:spPr>
          <a:xfrm>
            <a:off x="894127" y="4790255"/>
            <a:ext cx="7676565" cy="369332"/>
          </a:xfrm>
          <a:prstGeom prst="rect">
            <a:avLst/>
          </a:prstGeom>
          <a:solidFill>
            <a:schemeClr val="bg1">
              <a:lumMod val="85000"/>
            </a:schemeClr>
          </a:solidFill>
        </p:spPr>
        <p:txBody>
          <a:bodyPr wrap="square" rtlCol="0">
            <a:spAutoFit/>
          </a:bodyPr>
          <a:lstStyle/>
          <a:p>
            <a:r>
              <a:rPr lang="en-US"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SUB R0,R1,R2</a:t>
            </a:r>
          </a:p>
        </p:txBody>
      </p:sp>
    </p:spTree>
    <p:extLst>
      <p:ext uri="{BB962C8B-B14F-4D97-AF65-F5344CB8AC3E}">
        <p14:creationId xmlns:p14="http://schemas.microsoft.com/office/powerpoint/2010/main" val="3264525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9" descr="http://component-solutions.tek.com/images/services/ic-packaging/design/ic-package-desig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465" y="1951979"/>
            <a:ext cx="2051178" cy="1476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标题 2"/>
          <p:cNvSpPr>
            <a:spLocks noGrp="1"/>
          </p:cNvSpPr>
          <p:nvPr>
            <p:ph type="title"/>
          </p:nvPr>
        </p:nvSpPr>
        <p:spPr>
          <a:xfrm>
            <a:off x="611560" y="994614"/>
            <a:ext cx="8046244" cy="485982"/>
          </a:xfrm>
        </p:spPr>
        <p:txBody>
          <a:bodyPr>
            <a:normAutofit fontScale="90000"/>
          </a:bodyPr>
          <a:lstStyle/>
          <a:p>
            <a:pPr marL="457200" indent="-457200" eaLnBrk="1" hangingPunct="1">
              <a:lnSpc>
                <a:spcPts val="5600"/>
              </a:lnSpc>
              <a:spcBef>
                <a:spcPts val="600"/>
              </a:spcBef>
              <a:buFont typeface="Wingdings" panose="05000000000000000000" pitchFamily="2" charset="2"/>
              <a:buChar char="Ø"/>
            </a:pPr>
            <a:r>
              <a:rPr lang="zh-CN" altLang="en-US" sz="3200" b="1" kern="1200" dirty="0">
                <a:solidFill>
                  <a:srgbClr val="0000FF"/>
                </a:solidFill>
                <a:latin typeface="Verdana" pitchFamily="34" charset="0"/>
                <a:ea typeface="宋体" pitchFamily="2" charset="-122"/>
                <a:cs typeface="+mn-cs"/>
              </a:rPr>
              <a:t>芯片行业产业链</a:t>
            </a:r>
          </a:p>
        </p:txBody>
      </p:sp>
      <p:pic>
        <p:nvPicPr>
          <p:cNvPr id="5" name="Picture 5" descr="CORE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668" y="2132404"/>
            <a:ext cx="1657350" cy="1247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6"/>
          <p:cNvSpPr txBox="1">
            <a:spLocks noChangeArrowheads="1"/>
          </p:cNvSpPr>
          <p:nvPr/>
        </p:nvSpPr>
        <p:spPr bwMode="auto">
          <a:xfrm>
            <a:off x="1143922" y="3642237"/>
            <a:ext cx="12239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sz="1200" b="1" dirty="0">
                <a:latin typeface="宋体" panose="02010600030101010101" pitchFamily="2" charset="-122"/>
              </a:rPr>
              <a:t>芯片设计</a:t>
            </a:r>
          </a:p>
        </p:txBody>
      </p:sp>
      <p:sp>
        <p:nvSpPr>
          <p:cNvPr id="7" name="Text Box 8"/>
          <p:cNvSpPr txBox="1">
            <a:spLocks noChangeArrowheads="1"/>
          </p:cNvSpPr>
          <p:nvPr/>
        </p:nvSpPr>
        <p:spPr bwMode="auto">
          <a:xfrm>
            <a:off x="3950776" y="3608996"/>
            <a:ext cx="12255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sz="1200" b="1" dirty="0">
                <a:latin typeface="宋体" panose="02010600030101010101" pitchFamily="2" charset="-122"/>
              </a:rPr>
              <a:t>晶圆加工</a:t>
            </a:r>
          </a:p>
        </p:txBody>
      </p:sp>
      <p:sp>
        <p:nvSpPr>
          <p:cNvPr id="8" name="Text Box 11"/>
          <p:cNvSpPr txBox="1">
            <a:spLocks noChangeArrowheads="1"/>
          </p:cNvSpPr>
          <p:nvPr/>
        </p:nvSpPr>
        <p:spPr bwMode="auto">
          <a:xfrm>
            <a:off x="6648963" y="3608996"/>
            <a:ext cx="1728787" cy="2769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sz="1200" b="1" dirty="0">
                <a:latin typeface="宋体" panose="02010600030101010101" pitchFamily="2" charset="-122"/>
              </a:rPr>
              <a:t>芯片封装测试</a:t>
            </a:r>
          </a:p>
        </p:txBody>
      </p:sp>
      <p:sp>
        <p:nvSpPr>
          <p:cNvPr id="9" name="Line 13"/>
          <p:cNvSpPr>
            <a:spLocks noChangeShapeType="1"/>
          </p:cNvSpPr>
          <p:nvPr/>
        </p:nvSpPr>
        <p:spPr bwMode="auto">
          <a:xfrm>
            <a:off x="2449265" y="2717144"/>
            <a:ext cx="1008063" cy="0"/>
          </a:xfrm>
          <a:prstGeom prst="line">
            <a:avLst/>
          </a:prstGeom>
          <a:noFill/>
          <a:ln w="38100">
            <a:solidFill>
              <a:srgbClr val="C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sz="1000" dirty="0">
              <a:latin typeface="宋体" panose="02010600030101010101" pitchFamily="2" charset="-122"/>
            </a:endParaRPr>
          </a:p>
        </p:txBody>
      </p:sp>
      <p:sp>
        <p:nvSpPr>
          <p:cNvPr id="11" name="Line 14"/>
          <p:cNvSpPr>
            <a:spLocks noChangeShapeType="1"/>
          </p:cNvSpPr>
          <p:nvPr/>
        </p:nvSpPr>
        <p:spPr bwMode="auto">
          <a:xfrm>
            <a:off x="5306765" y="2717144"/>
            <a:ext cx="1081088" cy="0"/>
          </a:xfrm>
          <a:prstGeom prst="line">
            <a:avLst/>
          </a:prstGeom>
          <a:noFill/>
          <a:ln w="38100">
            <a:solidFill>
              <a:srgbClr val="C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sz="1000" dirty="0">
              <a:latin typeface="宋体" panose="02010600030101010101" pitchFamily="2" charset="-122"/>
            </a:endParaRPr>
          </a:p>
        </p:txBody>
      </p:sp>
      <p:sp>
        <p:nvSpPr>
          <p:cNvPr id="12" name="Text Box 17"/>
          <p:cNvSpPr txBox="1">
            <a:spLocks noChangeArrowheads="1"/>
          </p:cNvSpPr>
          <p:nvPr/>
        </p:nvSpPr>
        <p:spPr bwMode="auto">
          <a:xfrm>
            <a:off x="764381" y="4157749"/>
            <a:ext cx="218891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050" dirty="0">
                <a:latin typeface="宋体" panose="02010600030101010101" pitchFamily="2" charset="-122"/>
              </a:rPr>
              <a:t>集成电路设计涉及对电子器件和器件间互连线模型的创建。</a:t>
            </a:r>
            <a:endParaRPr lang="en-US" altLang="zh-CN" sz="1050" dirty="0">
              <a:latin typeface="宋体" panose="02010600030101010101" pitchFamily="2" charset="-122"/>
            </a:endParaRPr>
          </a:p>
        </p:txBody>
      </p:sp>
      <p:sp>
        <p:nvSpPr>
          <p:cNvPr id="13" name="Text Box 18"/>
          <p:cNvSpPr txBox="1">
            <a:spLocks noChangeArrowheads="1"/>
          </p:cNvSpPr>
          <p:nvPr/>
        </p:nvSpPr>
        <p:spPr bwMode="auto">
          <a:xfrm>
            <a:off x="3390404" y="4076958"/>
            <a:ext cx="2329388"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050" dirty="0">
                <a:latin typeface="宋体" panose="02010600030101010101" pitchFamily="2" charset="-122"/>
              </a:rPr>
              <a:t>晶圆加工是一系列化学处理步骤，使得电子电路逐渐形成在使用纯半导体材料制作的芯片上。</a:t>
            </a:r>
            <a:endParaRPr lang="en-US" altLang="zh-CN" sz="1050" dirty="0">
              <a:latin typeface="宋体" panose="02010600030101010101" pitchFamily="2" charset="-122"/>
            </a:endParaRPr>
          </a:p>
        </p:txBody>
      </p:sp>
      <p:sp>
        <p:nvSpPr>
          <p:cNvPr id="14" name="Text Box 19"/>
          <p:cNvSpPr txBox="1">
            <a:spLocks noChangeArrowheads="1"/>
          </p:cNvSpPr>
          <p:nvPr/>
        </p:nvSpPr>
        <p:spPr bwMode="auto">
          <a:xfrm>
            <a:off x="6114901" y="4055747"/>
            <a:ext cx="2262848" cy="90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050" dirty="0">
                <a:latin typeface="宋体" panose="02010600030101010101" pitchFamily="2" charset="-122"/>
              </a:rPr>
              <a:t>封装是将器件的核心晶粒封装在一个支撑物之内的过程，这个封装可以防止物理损坏以及化学腐蚀，并提供对外连接的引脚，之后将进行集成电路性能测试。</a:t>
            </a:r>
            <a:endParaRPr lang="en-US" altLang="zh-CN" sz="1050" dirty="0">
              <a:latin typeface="宋体" panose="02010600030101010101" pitchFamily="2" charset="-122"/>
            </a:endParaRPr>
          </a:p>
        </p:txBody>
      </p:sp>
      <p:pic>
        <p:nvPicPr>
          <p:cNvPr id="17" name="Picture 21" descr="http://www.altamicrotec.com/pic/IMG_025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9865" y="2031344"/>
            <a:ext cx="1866900"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a:extLst>
              <a:ext uri="{FF2B5EF4-FFF2-40B4-BE49-F238E27FC236}">
                <a16:creationId xmlns:a16="http://schemas.microsoft.com/office/drawing/2014/main" id="{2744134E-091E-48DD-80CC-26B9F5759245}"/>
              </a:ext>
            </a:extLst>
          </p:cNvPr>
          <p:cNvSpPr txBox="1"/>
          <p:nvPr/>
        </p:nvSpPr>
        <p:spPr>
          <a:xfrm>
            <a:off x="542674" y="171271"/>
            <a:ext cx="4572000" cy="703078"/>
          </a:xfrm>
          <a:prstGeom prst="rect">
            <a:avLst/>
          </a:prstGeom>
          <a:noFill/>
        </p:spPr>
        <p:txBody>
          <a:bodyPr wrap="square">
            <a:spAutoFit/>
          </a:bodyPr>
          <a:lstStyle/>
          <a:p>
            <a:pPr eaLnBrk="1" hangingPunct="1">
              <a:lnSpc>
                <a:spcPts val="5600"/>
              </a:lnSpc>
              <a:spcBef>
                <a:spcPts val="600"/>
              </a:spcBef>
            </a:pPr>
            <a:r>
              <a:rPr lang="en-US" altLang="zh-CN" sz="2800" b="1" dirty="0">
                <a:solidFill>
                  <a:srgbClr val="0000FF"/>
                </a:solidFill>
              </a:rPr>
              <a:t>N.1  </a:t>
            </a:r>
            <a:r>
              <a:rPr lang="zh-CN" altLang="en-US" sz="2800" b="1" dirty="0">
                <a:solidFill>
                  <a:srgbClr val="0000FF"/>
                </a:solidFill>
              </a:rPr>
              <a:t>计算机系统概述</a:t>
            </a:r>
          </a:p>
        </p:txBody>
      </p:sp>
    </p:spTree>
    <p:extLst>
      <p:ext uri="{BB962C8B-B14F-4D97-AF65-F5344CB8AC3E}">
        <p14:creationId xmlns:p14="http://schemas.microsoft.com/office/powerpoint/2010/main" val="996127562"/>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11560" y="350730"/>
            <a:ext cx="8046244" cy="485982"/>
          </a:xfrm>
        </p:spPr>
        <p:txBody>
          <a:bodyPr>
            <a:normAutofit fontScale="90000"/>
          </a:bodyPr>
          <a:lstStyle/>
          <a:p>
            <a:pPr eaLnBrk="1" hangingPunct="1"/>
            <a:r>
              <a:rPr lang="en-US" altLang="zh-CN" b="1" dirty="0">
                <a:solidFill>
                  <a:srgbClr val="0000FF"/>
                </a:solidFill>
                <a:latin typeface="+mj-lt"/>
                <a:ea typeface="+mj-ea"/>
              </a:rPr>
              <a:t>N.4.3 ARM</a:t>
            </a:r>
            <a:r>
              <a:rPr lang="zh-CN" altLang="en-US" b="1" dirty="0">
                <a:solidFill>
                  <a:srgbClr val="0000FF"/>
                </a:solidFill>
                <a:latin typeface="+mj-lt"/>
                <a:ea typeface="+mj-ea"/>
              </a:rPr>
              <a:t>寻址方式</a:t>
            </a:r>
          </a:p>
        </p:txBody>
      </p:sp>
      <p:sp>
        <p:nvSpPr>
          <p:cNvPr id="6" name="矩形 5"/>
          <p:cNvSpPr/>
          <p:nvPr/>
        </p:nvSpPr>
        <p:spPr>
          <a:xfrm>
            <a:off x="548878" y="1134697"/>
            <a:ext cx="8046244" cy="5317481"/>
          </a:xfrm>
          <a:prstGeom prst="rect">
            <a:avLst/>
          </a:prstGeom>
        </p:spPr>
        <p:txBody>
          <a:bodyPr wrap="square">
            <a:spAutoFit/>
          </a:bodyPr>
          <a:lstStyle/>
          <a:p>
            <a:pPr marL="342900" indent="-342900" defTabSz="685526" fontAlgn="ctr">
              <a:lnSpc>
                <a:spcPts val="1875"/>
              </a:lnSpc>
              <a:spcBef>
                <a:spcPts val="0"/>
              </a:spcBef>
              <a:buSzPct val="100000"/>
              <a:buFont typeface="Wingdings" panose="05000000000000000000" pitchFamily="2" charset="2"/>
              <a:buChar char="ü"/>
            </a:pPr>
            <a:r>
              <a:rPr lang="zh-CN" altLang="zh-CN" sz="2400" b="1" dirty="0">
                <a:solidFill>
                  <a:schemeClr val="accent6"/>
                </a:solidFill>
                <a:effectLst>
                  <a:outerShdw blurRad="38100" dist="38100" dir="2700000" algn="tl">
                    <a:srgbClr val="000000">
                      <a:alpha val="43137"/>
                    </a:srgbClr>
                  </a:outerShdw>
                </a:effectLst>
                <a:latin typeface="+mn-ea"/>
                <a:ea typeface="+mn-ea"/>
              </a:rPr>
              <a:t>寄存器间接寻址</a:t>
            </a:r>
            <a:endParaRPr lang="zh-CN" altLang="en-US" sz="2400" b="1" dirty="0">
              <a:solidFill>
                <a:schemeClr val="accent6"/>
              </a:solidFill>
              <a:effectLst>
                <a:outerShdw blurRad="38100" dist="38100" dir="2700000" algn="tl">
                  <a:srgbClr val="000000">
                    <a:alpha val="43137"/>
                  </a:srgbClr>
                </a:outerShdw>
              </a:effectLst>
              <a:latin typeface="+mn-ea"/>
              <a:ea typeface="+mn-ea"/>
            </a:endParaRPr>
          </a:p>
          <a:p>
            <a:pPr marL="491204" lvl="1" indent="-188924" defTabSz="685526" fontAlgn="ctr">
              <a:lnSpc>
                <a:spcPct val="150000"/>
              </a:lnSpc>
              <a:spcBef>
                <a:spcPts val="0"/>
              </a:spcBef>
              <a:buSzPct val="50000"/>
              <a:buFont typeface="Wingdings" panose="05000000000000000000" pitchFamily="2" charset="2"/>
              <a:buChar char="p"/>
            </a:pPr>
            <a:r>
              <a:rPr lang="zh-CN" altLang="en-US" dirty="0">
                <a:latin typeface="+mn-ea"/>
                <a:ea typeface="+mn-ea"/>
              </a:rPr>
              <a:t>操作数从寄存器所指向的内存中取出，寄存地存储的是内存地址</a:t>
            </a:r>
            <a:endParaRPr lang="en-US" altLang="zh-CN" dirty="0">
              <a:latin typeface="+mn-ea"/>
              <a:ea typeface="+mn-ea"/>
            </a:endParaRPr>
          </a:p>
          <a:p>
            <a:pPr marL="491204" lvl="1" indent="-188924" defTabSz="685526" fontAlgn="ctr">
              <a:lnSpc>
                <a:spcPct val="150000"/>
              </a:lnSpc>
              <a:spcBef>
                <a:spcPts val="0"/>
              </a:spcBef>
              <a:buSzPct val="50000"/>
              <a:buFont typeface="Wingdings" panose="05000000000000000000" pitchFamily="2" charset="2"/>
              <a:buChar char="p"/>
            </a:pPr>
            <a:endParaRPr lang="zh-CN" altLang="en-US" dirty="0">
              <a:latin typeface="+mn-ea"/>
              <a:ea typeface="+mn-ea"/>
            </a:endParaRPr>
          </a:p>
          <a:p>
            <a:pPr marL="302279" lvl="1" defTabSz="685526" fontAlgn="ctr">
              <a:lnSpc>
                <a:spcPts val="1875"/>
              </a:lnSpc>
              <a:spcBef>
                <a:spcPts val="0"/>
              </a:spcBef>
              <a:buSzPct val="50000"/>
            </a:pPr>
            <a:r>
              <a:rPr lang="zh-CN" altLang="en-US" b="1" i="1" kern="0" dirty="0">
                <a:solidFill>
                  <a:srgbClr val="4D4D4D"/>
                </a:solidFill>
                <a:effectLst>
                  <a:outerShdw blurRad="38100" dist="38100" dir="2700000" algn="tl">
                    <a:srgbClr val="000000">
                      <a:alpha val="43137"/>
                    </a:srgbClr>
                  </a:outerShdw>
                </a:effectLst>
                <a:latin typeface="+mn-ea"/>
                <a:ea typeface="+mn-ea"/>
                <a:cs typeface="SimSun" panose="02010600030101010101" pitchFamily="2" charset="-122"/>
              </a:rPr>
              <a:t>例如：</a:t>
            </a:r>
            <a:endParaRPr lang="en-US" altLang="zh-CN" b="1" i="1" kern="0" dirty="0">
              <a:solidFill>
                <a:srgbClr val="4D4D4D"/>
              </a:solidFill>
              <a:effectLst>
                <a:outerShdw blurRad="38100" dist="38100" dir="2700000" algn="tl">
                  <a:srgbClr val="000000">
                    <a:alpha val="43137"/>
                  </a:srgbClr>
                </a:outerShdw>
              </a:effectLst>
              <a:latin typeface="+mn-ea"/>
              <a:ea typeface="+mn-ea"/>
              <a:cs typeface="SimSun" panose="02010600030101010101" pitchFamily="2" charset="-122"/>
            </a:endParaRPr>
          </a:p>
          <a:p>
            <a:pPr marL="302279" lvl="1" defTabSz="685526" fontAlgn="ctr">
              <a:lnSpc>
                <a:spcPts val="1875"/>
              </a:lnSpc>
              <a:spcBef>
                <a:spcPts val="0"/>
              </a:spcBef>
              <a:buSzPct val="50000"/>
            </a:pPr>
            <a:endParaRPr lang="en-US" altLang="zh-CN" b="1" i="1" kern="0" dirty="0">
              <a:solidFill>
                <a:srgbClr val="4D4D4D"/>
              </a:solidFill>
              <a:effectLst>
                <a:outerShdw blurRad="38100" dist="38100" dir="2700000" algn="tl">
                  <a:srgbClr val="000000">
                    <a:alpha val="43137"/>
                  </a:srgbClr>
                </a:outerShdw>
              </a:effectLst>
              <a:latin typeface="+mn-ea"/>
              <a:ea typeface="+mn-ea"/>
              <a:cs typeface="SimSun" panose="02010600030101010101" pitchFamily="2" charset="-122"/>
            </a:endParaRPr>
          </a:p>
          <a:p>
            <a:pPr marL="302279" lvl="1" defTabSz="685526" fontAlgn="ctr">
              <a:lnSpc>
                <a:spcPts val="1875"/>
              </a:lnSpc>
              <a:spcBef>
                <a:spcPts val="0"/>
              </a:spcBef>
              <a:buSzPct val="50000"/>
            </a:pPr>
            <a:r>
              <a:rPr lang="en-US" altLang="zh-CN" dirty="0">
                <a:latin typeface="+mn-ea"/>
                <a:ea typeface="+mn-ea"/>
              </a:rPr>
              <a:t>@</a:t>
            </a:r>
            <a:r>
              <a:rPr lang="zh-CN" altLang="en-US" dirty="0">
                <a:latin typeface="+mn-ea"/>
                <a:ea typeface="+mn-ea"/>
              </a:rPr>
              <a:t>将</a:t>
            </a:r>
            <a:r>
              <a:rPr lang="en-US" altLang="zh-CN" dirty="0">
                <a:latin typeface="+mn-ea"/>
                <a:ea typeface="+mn-ea"/>
              </a:rPr>
              <a:t>R2</a:t>
            </a:r>
            <a:r>
              <a:rPr lang="zh-CN" altLang="en-US" dirty="0">
                <a:latin typeface="+mn-ea"/>
                <a:ea typeface="+mn-ea"/>
              </a:rPr>
              <a:t>指向的存储单元的数据读出，保存在</a:t>
            </a:r>
            <a:r>
              <a:rPr lang="en-US" altLang="zh-CN" dirty="0">
                <a:latin typeface="+mn-ea"/>
                <a:ea typeface="+mn-ea"/>
              </a:rPr>
              <a:t>R1</a:t>
            </a:r>
            <a:r>
              <a:rPr lang="zh-CN" altLang="en-US" dirty="0">
                <a:latin typeface="+mn-ea"/>
                <a:ea typeface="+mn-ea"/>
              </a:rPr>
              <a:t>中 </a:t>
            </a:r>
            <a:r>
              <a:rPr lang="en-US" altLang="zh-CN" dirty="0">
                <a:latin typeface="+mn-ea"/>
                <a:ea typeface="+mn-ea"/>
              </a:rPr>
              <a:t>R2</a:t>
            </a:r>
            <a:r>
              <a:rPr lang="zh-CN" altLang="en-US" dirty="0">
                <a:latin typeface="+mn-ea"/>
                <a:ea typeface="+mn-ea"/>
              </a:rPr>
              <a:t>相当于指针变量</a:t>
            </a:r>
            <a:endParaRPr lang="en-US" altLang="zh-CN" dirty="0">
              <a:latin typeface="+mn-ea"/>
              <a:ea typeface="+mn-ea"/>
            </a:endParaRPr>
          </a:p>
          <a:p>
            <a:pPr marL="302279" lvl="1" defTabSz="685526" fontAlgn="ctr">
              <a:lnSpc>
                <a:spcPts val="1875"/>
              </a:lnSpc>
              <a:spcBef>
                <a:spcPts val="0"/>
              </a:spcBef>
              <a:buSzPct val="50000"/>
            </a:pPr>
            <a:endParaRPr lang="zh-CN" altLang="en-US" dirty="0">
              <a:latin typeface="+mn-ea"/>
              <a:ea typeface="+mn-ea"/>
            </a:endParaRPr>
          </a:p>
          <a:p>
            <a:pPr marL="302279" lvl="1" defTabSz="685526" fontAlgn="ctr">
              <a:lnSpc>
                <a:spcPts val="1875"/>
              </a:lnSpc>
              <a:spcBef>
                <a:spcPts val="0"/>
              </a:spcBef>
              <a:buSzPct val="50000"/>
            </a:pPr>
            <a:endParaRPr lang="en-US" altLang="zh-CN" dirty="0">
              <a:latin typeface="+mn-ea"/>
              <a:ea typeface="+mn-ea"/>
            </a:endParaRPr>
          </a:p>
          <a:p>
            <a:pPr marL="302279" lvl="1" defTabSz="685526" fontAlgn="ctr">
              <a:lnSpc>
                <a:spcPts val="1875"/>
              </a:lnSpc>
              <a:spcBef>
                <a:spcPts val="0"/>
              </a:spcBef>
              <a:buSzPct val="50000"/>
            </a:pPr>
            <a:endParaRPr lang="en-US" altLang="zh-CN" dirty="0">
              <a:latin typeface="+mn-ea"/>
              <a:ea typeface="+mn-ea"/>
            </a:endParaRPr>
          </a:p>
          <a:p>
            <a:pPr marL="302279" lvl="1" defTabSz="685526" fontAlgn="ctr">
              <a:lnSpc>
                <a:spcPts val="1875"/>
              </a:lnSpc>
              <a:spcBef>
                <a:spcPts val="0"/>
              </a:spcBef>
              <a:buSzPct val="50000"/>
            </a:pPr>
            <a:r>
              <a:rPr lang="en-US" altLang="zh-CN" dirty="0">
                <a:latin typeface="+mn-ea"/>
                <a:ea typeface="+mn-ea"/>
              </a:rPr>
              <a:t>@</a:t>
            </a:r>
            <a:r>
              <a:rPr lang="zh-CN" altLang="en-US" dirty="0">
                <a:latin typeface="+mn-ea"/>
                <a:ea typeface="+mn-ea"/>
              </a:rPr>
              <a:t>将</a:t>
            </a:r>
            <a:r>
              <a:rPr lang="en-US" altLang="zh-CN" dirty="0">
                <a:latin typeface="+mn-ea"/>
                <a:ea typeface="+mn-ea"/>
              </a:rPr>
              <a:t>R1</a:t>
            </a:r>
            <a:r>
              <a:rPr lang="zh-CN" altLang="en-US" dirty="0">
                <a:latin typeface="+mn-ea"/>
                <a:ea typeface="+mn-ea"/>
              </a:rPr>
              <a:t>的值写入到</a:t>
            </a:r>
            <a:r>
              <a:rPr lang="en-US" altLang="zh-CN" dirty="0">
                <a:latin typeface="+mn-ea"/>
                <a:ea typeface="+mn-ea"/>
              </a:rPr>
              <a:t>R2</a:t>
            </a:r>
            <a:r>
              <a:rPr lang="zh-CN" altLang="en-US" dirty="0">
                <a:latin typeface="+mn-ea"/>
                <a:ea typeface="+mn-ea"/>
              </a:rPr>
              <a:t>所指向的内存</a:t>
            </a:r>
          </a:p>
          <a:p>
            <a:pPr marL="302279" lvl="1" defTabSz="685526" fontAlgn="ctr">
              <a:lnSpc>
                <a:spcPts val="1875"/>
              </a:lnSpc>
              <a:spcBef>
                <a:spcPts val="0"/>
              </a:spcBef>
              <a:buSzPct val="50000"/>
            </a:pPr>
            <a:endParaRPr lang="en-US" altLang="zh-CN" b="1" i="1" kern="0" dirty="0">
              <a:solidFill>
                <a:srgbClr val="4D4D4D"/>
              </a:solidFill>
              <a:effectLst>
                <a:outerShdw blurRad="38100" dist="38100" dir="2700000" algn="tl">
                  <a:srgbClr val="000000">
                    <a:alpha val="43137"/>
                  </a:srgbClr>
                </a:outerShdw>
              </a:effectLst>
              <a:latin typeface="+mn-ea"/>
              <a:ea typeface="+mn-ea"/>
              <a:cs typeface="SimSun" panose="02010600030101010101" pitchFamily="2" charset="-122"/>
            </a:endParaRPr>
          </a:p>
          <a:p>
            <a:pPr marL="302279" lvl="1" defTabSz="685526" fontAlgn="ctr">
              <a:lnSpc>
                <a:spcPts val="1875"/>
              </a:lnSpc>
              <a:spcBef>
                <a:spcPts val="0"/>
              </a:spcBef>
              <a:buSzPct val="50000"/>
            </a:pPr>
            <a:endParaRPr lang="en-US" altLang="zh-CN" dirty="0">
              <a:latin typeface="+mn-ea"/>
              <a:ea typeface="+mn-ea"/>
            </a:endParaRPr>
          </a:p>
          <a:p>
            <a:pPr marL="302279" lvl="1" defTabSz="685526" fontAlgn="ctr">
              <a:lnSpc>
                <a:spcPts val="1875"/>
              </a:lnSpc>
              <a:spcBef>
                <a:spcPts val="0"/>
              </a:spcBef>
              <a:buSzPct val="50000"/>
            </a:pPr>
            <a:endParaRPr lang="en-US" altLang="zh-CN" dirty="0">
              <a:latin typeface="+mn-ea"/>
              <a:ea typeface="+mn-ea"/>
            </a:endParaRPr>
          </a:p>
          <a:p>
            <a:pPr marL="302279" lvl="1" defTabSz="685526" fontAlgn="ctr">
              <a:lnSpc>
                <a:spcPts val="1875"/>
              </a:lnSpc>
              <a:spcBef>
                <a:spcPts val="0"/>
              </a:spcBef>
              <a:buSzPct val="50000"/>
            </a:pPr>
            <a:r>
              <a:rPr lang="en-US" altLang="zh-CN" dirty="0">
                <a:latin typeface="+mn-ea"/>
                <a:ea typeface="+mn-ea"/>
              </a:rPr>
              <a:t>@</a:t>
            </a:r>
            <a:r>
              <a:rPr lang="zh-CN" altLang="en-US" dirty="0">
                <a:latin typeface="+mn-ea"/>
                <a:ea typeface="+mn-ea"/>
              </a:rPr>
              <a:t>将寄存器</a:t>
            </a:r>
            <a:r>
              <a:rPr lang="en-US" altLang="zh-CN" dirty="0">
                <a:latin typeface="+mn-ea"/>
                <a:ea typeface="+mn-ea"/>
              </a:rPr>
              <a:t>R1</a:t>
            </a:r>
            <a:r>
              <a:rPr lang="zh-CN" altLang="en-US" dirty="0">
                <a:latin typeface="+mn-ea"/>
                <a:ea typeface="+mn-ea"/>
              </a:rPr>
              <a:t>的值和</a:t>
            </a:r>
            <a:r>
              <a:rPr lang="en-US" altLang="zh-CN" dirty="0">
                <a:latin typeface="+mn-ea"/>
                <a:ea typeface="+mn-ea"/>
              </a:rPr>
              <a:t>R2</a:t>
            </a:r>
            <a:r>
              <a:rPr lang="zh-CN" altLang="en-US" dirty="0">
                <a:latin typeface="+mn-ea"/>
                <a:ea typeface="+mn-ea"/>
              </a:rPr>
              <a:t>指定的存储单元的内容交换</a:t>
            </a:r>
          </a:p>
          <a:p>
            <a:pPr marL="302279" lvl="1" defTabSz="685526" fontAlgn="ctr">
              <a:lnSpc>
                <a:spcPts val="1875"/>
              </a:lnSpc>
              <a:spcBef>
                <a:spcPts val="0"/>
              </a:spcBef>
              <a:buSzPct val="50000"/>
            </a:pPr>
            <a:endParaRPr lang="en-US" altLang="zh-CN" dirty="0">
              <a:latin typeface="+mn-ea"/>
              <a:ea typeface="+mn-ea"/>
            </a:endParaRPr>
          </a:p>
          <a:p>
            <a:pPr marL="302279" lvl="1" defTabSz="685526" fontAlgn="ctr">
              <a:lnSpc>
                <a:spcPts val="1875"/>
              </a:lnSpc>
              <a:spcBef>
                <a:spcPts val="0"/>
              </a:spcBef>
              <a:buSzPct val="50000"/>
            </a:pPr>
            <a:endParaRPr lang="en-US" altLang="zh-CN" dirty="0">
              <a:latin typeface="+mn-ea"/>
              <a:ea typeface="+mn-ea"/>
            </a:endParaRPr>
          </a:p>
          <a:p>
            <a:pPr marL="302279" lvl="1" defTabSz="685526" fontAlgn="ctr">
              <a:lnSpc>
                <a:spcPts val="1875"/>
              </a:lnSpc>
              <a:spcBef>
                <a:spcPts val="0"/>
              </a:spcBef>
              <a:buSzPct val="50000"/>
            </a:pPr>
            <a:endParaRPr lang="en-US" altLang="zh-CN" dirty="0">
              <a:latin typeface="+mn-ea"/>
              <a:ea typeface="+mn-ea"/>
            </a:endParaRPr>
          </a:p>
          <a:p>
            <a:pPr marL="302279" lvl="1" defTabSz="685526" fontAlgn="ctr">
              <a:lnSpc>
                <a:spcPts val="1875"/>
              </a:lnSpc>
              <a:spcBef>
                <a:spcPts val="0"/>
              </a:spcBef>
              <a:buSzPct val="50000"/>
            </a:pPr>
            <a:r>
              <a:rPr lang="en-US" altLang="zh-CN" dirty="0">
                <a:latin typeface="+mn-ea"/>
                <a:ea typeface="+mn-ea"/>
              </a:rPr>
              <a:t>[R2]</a:t>
            </a:r>
            <a:r>
              <a:rPr lang="zh-CN" altLang="en-US" dirty="0">
                <a:latin typeface="+mn-ea"/>
                <a:ea typeface="+mn-ea"/>
              </a:rPr>
              <a:t>表示寄存器所指向的内存</a:t>
            </a:r>
            <a:endParaRPr lang="en-US" altLang="zh-CN" dirty="0">
              <a:latin typeface="+mn-ea"/>
              <a:ea typeface="+mn-ea"/>
            </a:endParaRPr>
          </a:p>
          <a:p>
            <a:pPr marL="302279" lvl="1" defTabSz="685526" fontAlgn="ctr">
              <a:lnSpc>
                <a:spcPts val="1875"/>
              </a:lnSpc>
              <a:spcBef>
                <a:spcPts val="0"/>
              </a:spcBef>
              <a:buSzPct val="50000"/>
            </a:pPr>
            <a:r>
              <a:rPr lang="en-US" altLang="zh-CN" dirty="0">
                <a:latin typeface="+mn-ea"/>
                <a:ea typeface="+mn-ea"/>
              </a:rPr>
              <a:t>LDR </a:t>
            </a:r>
            <a:r>
              <a:rPr lang="zh-CN" altLang="en-US" dirty="0">
                <a:latin typeface="+mn-ea"/>
                <a:ea typeface="+mn-ea"/>
              </a:rPr>
              <a:t>指令用于读取内存数据</a:t>
            </a:r>
          </a:p>
          <a:p>
            <a:pPr marL="302279" lvl="1" defTabSz="685526" fontAlgn="ctr">
              <a:lnSpc>
                <a:spcPts val="1875"/>
              </a:lnSpc>
              <a:spcBef>
                <a:spcPts val="0"/>
              </a:spcBef>
              <a:buSzPct val="50000"/>
            </a:pPr>
            <a:r>
              <a:rPr lang="en-US" altLang="zh-CN" dirty="0">
                <a:latin typeface="+mn-ea"/>
                <a:ea typeface="+mn-ea"/>
              </a:rPr>
              <a:t>STR </a:t>
            </a:r>
            <a:r>
              <a:rPr lang="zh-CN" altLang="en-US" dirty="0">
                <a:latin typeface="+mn-ea"/>
                <a:ea typeface="+mn-ea"/>
              </a:rPr>
              <a:t>指令用于写入内存数据</a:t>
            </a:r>
          </a:p>
        </p:txBody>
      </p:sp>
      <p:sp>
        <p:nvSpPr>
          <p:cNvPr id="7" name="文本框 6"/>
          <p:cNvSpPr txBox="1"/>
          <p:nvPr/>
        </p:nvSpPr>
        <p:spPr>
          <a:xfrm>
            <a:off x="903942" y="3160642"/>
            <a:ext cx="7676565" cy="369332"/>
          </a:xfrm>
          <a:prstGeom prst="rect">
            <a:avLst/>
          </a:prstGeom>
          <a:solidFill>
            <a:schemeClr val="bg1">
              <a:lumMod val="85000"/>
            </a:schemeClr>
          </a:solidFill>
        </p:spPr>
        <p:txBody>
          <a:bodyPr wrap="square" rtlCol="0">
            <a:spAutoFit/>
          </a:bodyPr>
          <a:lstStyle/>
          <a:p>
            <a:r>
              <a:rPr lang="en-US"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LDR R1,[R2]</a:t>
            </a:r>
          </a:p>
        </p:txBody>
      </p:sp>
      <p:sp>
        <p:nvSpPr>
          <p:cNvPr id="8" name="文本框 7"/>
          <p:cNvSpPr txBox="1"/>
          <p:nvPr/>
        </p:nvSpPr>
        <p:spPr>
          <a:xfrm>
            <a:off x="903941" y="4147207"/>
            <a:ext cx="7676565" cy="369332"/>
          </a:xfrm>
          <a:prstGeom prst="rect">
            <a:avLst/>
          </a:prstGeom>
          <a:solidFill>
            <a:schemeClr val="bg1">
              <a:lumMod val="85000"/>
            </a:schemeClr>
          </a:solidFill>
        </p:spPr>
        <p:txBody>
          <a:bodyPr wrap="square" rtlCol="0">
            <a:spAutoFit/>
          </a:bodyPr>
          <a:lstStyle/>
          <a:p>
            <a:r>
              <a:rPr lang="en-US"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STR R1,[R2]</a:t>
            </a:r>
          </a:p>
        </p:txBody>
      </p:sp>
      <p:sp>
        <p:nvSpPr>
          <p:cNvPr id="9" name="文本框 8"/>
          <p:cNvSpPr txBox="1"/>
          <p:nvPr/>
        </p:nvSpPr>
        <p:spPr>
          <a:xfrm>
            <a:off x="918557" y="5113653"/>
            <a:ext cx="7676565" cy="369332"/>
          </a:xfrm>
          <a:prstGeom prst="rect">
            <a:avLst/>
          </a:prstGeom>
          <a:solidFill>
            <a:schemeClr val="bg1">
              <a:lumMod val="85000"/>
            </a:schemeClr>
          </a:solidFill>
        </p:spPr>
        <p:txBody>
          <a:bodyPr wrap="square" rtlCol="0">
            <a:spAutoFit/>
          </a:bodyPr>
          <a:lstStyle/>
          <a:p>
            <a:r>
              <a:rPr lang="en-US"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SWP R1,R1,[R2]</a:t>
            </a:r>
          </a:p>
        </p:txBody>
      </p:sp>
    </p:spTree>
    <p:extLst>
      <p:ext uri="{BB962C8B-B14F-4D97-AF65-F5344CB8AC3E}">
        <p14:creationId xmlns:p14="http://schemas.microsoft.com/office/powerpoint/2010/main" val="35329489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11560" y="350730"/>
            <a:ext cx="8046244" cy="485982"/>
          </a:xfrm>
        </p:spPr>
        <p:txBody>
          <a:bodyPr>
            <a:normAutofit fontScale="90000"/>
          </a:bodyPr>
          <a:lstStyle/>
          <a:p>
            <a:pPr eaLnBrk="1" hangingPunct="1"/>
            <a:r>
              <a:rPr lang="en-US" altLang="zh-CN" b="1" dirty="0">
                <a:solidFill>
                  <a:srgbClr val="0000FF"/>
                </a:solidFill>
                <a:latin typeface="+mj-lt"/>
                <a:ea typeface="+mj-ea"/>
              </a:rPr>
              <a:t>N.4.3 ARM</a:t>
            </a:r>
            <a:r>
              <a:rPr lang="zh-CN" altLang="en-US" b="1" dirty="0">
                <a:solidFill>
                  <a:srgbClr val="0000FF"/>
                </a:solidFill>
                <a:latin typeface="+mj-lt"/>
                <a:ea typeface="+mj-ea"/>
              </a:rPr>
              <a:t>寻址方式</a:t>
            </a:r>
          </a:p>
        </p:txBody>
      </p:sp>
      <p:sp>
        <p:nvSpPr>
          <p:cNvPr id="4" name="文本占位符 3"/>
          <p:cNvSpPr>
            <a:spLocks noGrp="1"/>
          </p:cNvSpPr>
          <p:nvPr>
            <p:ph type="body" sz="quarter" idx="10"/>
          </p:nvPr>
        </p:nvSpPr>
        <p:spPr>
          <a:xfrm>
            <a:off x="548240" y="1116171"/>
            <a:ext cx="8172884" cy="3659854"/>
          </a:xfrm>
        </p:spPr>
        <p:txBody>
          <a:bodyPr/>
          <a:lstStyle/>
          <a:p>
            <a:pPr marL="342900" indent="-342900" algn="l" defTabSz="685526">
              <a:lnSpc>
                <a:spcPts val="1875"/>
              </a:lnSpc>
              <a:spcBef>
                <a:spcPts val="0"/>
              </a:spcBef>
              <a:buSzPct val="100000"/>
              <a:buFont typeface="Wingdings" panose="05000000000000000000" pitchFamily="2" charset="2"/>
              <a:buChar char="ü"/>
            </a:pPr>
            <a:r>
              <a:rPr lang="zh-CN" altLang="en-US" sz="2400" b="1" kern="1200" dirty="0">
                <a:solidFill>
                  <a:schemeClr val="accent6"/>
                </a:solidFill>
                <a:effectLst>
                  <a:outerShdw blurRad="38100" dist="38100" dir="2700000" algn="tl">
                    <a:srgbClr val="000000">
                      <a:alpha val="43137"/>
                    </a:srgbClr>
                  </a:outerShdw>
                </a:effectLst>
                <a:latin typeface="+mn-ea"/>
                <a:ea typeface="+mn-ea"/>
              </a:rPr>
              <a:t>基址变址寻址</a:t>
            </a:r>
          </a:p>
          <a:p>
            <a:pPr marL="491204" lvl="1" indent="-188924" defTabSz="685526" fontAlgn="ctr">
              <a:lnSpc>
                <a:spcPct val="150000"/>
              </a:lnSpc>
              <a:spcBef>
                <a:spcPts val="0"/>
              </a:spcBef>
              <a:buClrTx/>
              <a:buSzPct val="50000"/>
              <a:buFont typeface="Wingdings" panose="05000000000000000000" pitchFamily="2" charset="2"/>
              <a:buChar char="p"/>
            </a:pPr>
            <a:r>
              <a:rPr lang="zh-CN" altLang="en-US" sz="1800" kern="1200" dirty="0">
                <a:latin typeface="+mn-ea"/>
                <a:cs typeface="+mn-cs"/>
              </a:rPr>
              <a:t>基址寄存器的内容与指令中的偏移量相加，得到有效操作数的地址，然后访问该地址空间，基址变址寻址分为三种：</a:t>
            </a:r>
          </a:p>
          <a:p>
            <a:pPr marL="717550" lvl="2">
              <a:lnSpc>
                <a:spcPts val="1875"/>
              </a:lnSpc>
              <a:spcBef>
                <a:spcPts val="0"/>
              </a:spcBef>
              <a:buFont typeface="Wingdings" panose="05000000000000000000" pitchFamily="2" charset="2"/>
              <a:buChar char="l"/>
            </a:pPr>
            <a:r>
              <a:rPr lang="zh-CN" altLang="en-US" sz="1600" dirty="0">
                <a:latin typeface="+mn-ea"/>
              </a:rPr>
              <a:t>前索引，例如：</a:t>
            </a:r>
            <a:endParaRPr lang="en-US" altLang="zh-CN" sz="1600" dirty="0">
              <a:latin typeface="+mn-ea"/>
            </a:endParaRPr>
          </a:p>
          <a:p>
            <a:pPr marL="717550" lvl="2">
              <a:lnSpc>
                <a:spcPts val="1875"/>
              </a:lnSpc>
              <a:spcBef>
                <a:spcPts val="0"/>
              </a:spcBef>
              <a:buFont typeface="Wingdings" panose="05000000000000000000" pitchFamily="2" charset="2"/>
              <a:buChar char="l"/>
            </a:pPr>
            <a:endParaRPr lang="en-US" altLang="zh-CN" sz="1600" dirty="0">
              <a:latin typeface="+mn-ea"/>
            </a:endParaRPr>
          </a:p>
          <a:p>
            <a:pPr marL="717550" lvl="2">
              <a:lnSpc>
                <a:spcPts val="1875"/>
              </a:lnSpc>
              <a:spcBef>
                <a:spcPts val="0"/>
              </a:spcBef>
            </a:pPr>
            <a:endParaRPr lang="en-US" altLang="zh-CN" sz="1600" dirty="0">
              <a:latin typeface="+mn-ea"/>
            </a:endParaRPr>
          </a:p>
          <a:p>
            <a:pPr marL="717550" lvl="1" indent="-395288">
              <a:lnSpc>
                <a:spcPts val="1875"/>
              </a:lnSpc>
              <a:spcBef>
                <a:spcPts val="0"/>
              </a:spcBef>
              <a:buNone/>
            </a:pPr>
            <a:r>
              <a:rPr lang="en-US" altLang="zh-CN" sz="1800" b="1" dirty="0">
                <a:effectLst>
                  <a:outerShdw blurRad="38100" dist="38100" dir="2700000" algn="tl">
                    <a:srgbClr val="000000">
                      <a:alpha val="43137"/>
                    </a:srgbClr>
                  </a:outerShdw>
                </a:effectLst>
                <a:latin typeface="+mn-ea"/>
              </a:rPr>
              <a:t>	   </a:t>
            </a:r>
            <a:r>
              <a:rPr lang="en-US" altLang="zh-CN" sz="1800" dirty="0">
                <a:latin typeface="+mn-ea"/>
              </a:rPr>
              <a:t>	</a:t>
            </a:r>
          </a:p>
          <a:p>
            <a:pPr marL="717550" lvl="1" indent="-395288">
              <a:lnSpc>
                <a:spcPts val="1875"/>
              </a:lnSpc>
              <a:spcBef>
                <a:spcPts val="0"/>
              </a:spcBef>
              <a:buNone/>
            </a:pPr>
            <a:r>
              <a:rPr lang="en-US" altLang="zh-CN" sz="1800" dirty="0">
                <a:latin typeface="+mn-ea"/>
              </a:rPr>
              <a:t>	@R1</a:t>
            </a:r>
            <a:r>
              <a:rPr lang="zh-CN" altLang="en-US" sz="1800" dirty="0">
                <a:latin typeface="+mn-ea"/>
              </a:rPr>
              <a:t>存的地址</a:t>
            </a:r>
            <a:r>
              <a:rPr lang="en-US" altLang="zh-CN" sz="1800" dirty="0">
                <a:latin typeface="+mn-ea"/>
              </a:rPr>
              <a:t>+4</a:t>
            </a:r>
            <a:r>
              <a:rPr lang="zh-CN" altLang="en-US" sz="1800" dirty="0">
                <a:latin typeface="+mn-ea"/>
              </a:rPr>
              <a:t>，访问新地址里面的值，放到</a:t>
            </a:r>
            <a:r>
              <a:rPr lang="en-US" altLang="zh-CN" sz="1800" dirty="0">
                <a:latin typeface="+mn-ea"/>
              </a:rPr>
              <a:t>R0</a:t>
            </a:r>
            <a:r>
              <a:rPr lang="zh-CN" altLang="en-US" sz="1800" dirty="0">
                <a:latin typeface="+mn-ea"/>
              </a:rPr>
              <a:t>；</a:t>
            </a:r>
            <a:endParaRPr lang="en-US" altLang="zh-CN" sz="1800" dirty="0">
              <a:latin typeface="+mn-ea"/>
            </a:endParaRPr>
          </a:p>
          <a:p>
            <a:pPr marL="717550" lvl="1" indent="-395288">
              <a:lnSpc>
                <a:spcPts val="1875"/>
              </a:lnSpc>
              <a:spcBef>
                <a:spcPts val="0"/>
              </a:spcBef>
              <a:buNone/>
            </a:pPr>
            <a:endParaRPr lang="zh-CN" altLang="en-US" sz="1800" dirty="0">
              <a:latin typeface="+mn-ea"/>
            </a:endParaRPr>
          </a:p>
          <a:p>
            <a:pPr marL="717550" lvl="2">
              <a:lnSpc>
                <a:spcPts val="1875"/>
              </a:lnSpc>
              <a:spcBef>
                <a:spcPts val="0"/>
              </a:spcBef>
              <a:buFont typeface="Wingdings" panose="05000000000000000000" pitchFamily="2" charset="2"/>
              <a:buChar char="l"/>
            </a:pPr>
            <a:r>
              <a:rPr lang="zh-CN" altLang="en-US" sz="1600" dirty="0">
                <a:latin typeface="+mn-ea"/>
              </a:rPr>
              <a:t>自动索引，例如：</a:t>
            </a:r>
            <a:endParaRPr lang="en-US" altLang="zh-CN" sz="1600" dirty="0">
              <a:latin typeface="+mn-ea"/>
            </a:endParaRPr>
          </a:p>
          <a:p>
            <a:pPr marL="717550" lvl="2">
              <a:lnSpc>
                <a:spcPts val="1875"/>
              </a:lnSpc>
              <a:spcBef>
                <a:spcPts val="0"/>
              </a:spcBef>
              <a:buFont typeface="Wingdings" panose="05000000000000000000" pitchFamily="2" charset="2"/>
              <a:buChar char="l"/>
            </a:pPr>
            <a:endParaRPr lang="en-US" altLang="zh-CN" sz="1600" dirty="0">
              <a:latin typeface="+mn-ea"/>
            </a:endParaRPr>
          </a:p>
          <a:p>
            <a:pPr marL="717550" lvl="2">
              <a:lnSpc>
                <a:spcPts val="1875"/>
              </a:lnSpc>
              <a:spcBef>
                <a:spcPts val="0"/>
              </a:spcBef>
            </a:pPr>
            <a:endParaRPr lang="en-US" altLang="zh-CN" sz="1600" dirty="0">
              <a:latin typeface="+mn-ea"/>
            </a:endParaRPr>
          </a:p>
          <a:p>
            <a:pPr marL="717550" lvl="1" indent="-395288">
              <a:lnSpc>
                <a:spcPts val="1875"/>
              </a:lnSpc>
              <a:spcBef>
                <a:spcPts val="0"/>
              </a:spcBef>
              <a:buNone/>
            </a:pPr>
            <a:r>
              <a:rPr lang="en-US" altLang="zh-CN" sz="1800" b="1" dirty="0">
                <a:effectLst>
                  <a:outerShdw blurRad="38100" dist="38100" dir="2700000" algn="tl">
                    <a:srgbClr val="000000">
                      <a:alpha val="43137"/>
                    </a:srgbClr>
                  </a:outerShdw>
                </a:effectLst>
                <a:latin typeface="+mn-ea"/>
              </a:rPr>
              <a:t>	</a:t>
            </a:r>
            <a:r>
              <a:rPr lang="en-US" altLang="zh-CN" sz="1050" b="1" i="1" dirty="0">
                <a:solidFill>
                  <a:srgbClr val="4D4D4D"/>
                </a:solidFill>
                <a:effectLst>
                  <a:outerShdw blurRad="38100" dist="38100" dir="2700000" algn="tl">
                    <a:srgbClr val="000000">
                      <a:alpha val="43137"/>
                    </a:srgbClr>
                  </a:outerShdw>
                </a:effectLst>
                <a:latin typeface="+mn-ea"/>
                <a:cs typeface="SimSun" panose="02010600030101010101" pitchFamily="2" charset="-122"/>
              </a:rPr>
              <a:t> </a:t>
            </a:r>
            <a:r>
              <a:rPr lang="en-US" altLang="zh-CN" sz="1800" dirty="0">
                <a:latin typeface="+mn-ea"/>
              </a:rPr>
              <a:t>	</a:t>
            </a:r>
          </a:p>
          <a:p>
            <a:pPr marL="717550" lvl="1" indent="-395288">
              <a:lnSpc>
                <a:spcPts val="1875"/>
              </a:lnSpc>
              <a:spcBef>
                <a:spcPts val="0"/>
              </a:spcBef>
              <a:buNone/>
            </a:pPr>
            <a:r>
              <a:rPr lang="en-US" altLang="zh-CN" sz="1800" dirty="0">
                <a:latin typeface="+mn-ea"/>
              </a:rPr>
              <a:t>	@</a:t>
            </a:r>
            <a:r>
              <a:rPr lang="zh-CN" altLang="en-US" sz="1800" dirty="0">
                <a:latin typeface="+mn-ea"/>
              </a:rPr>
              <a:t>在前索引的基础上，新地址回写进</a:t>
            </a:r>
            <a:r>
              <a:rPr lang="en-US" altLang="zh-CN" sz="1800" dirty="0">
                <a:latin typeface="+mn-ea"/>
              </a:rPr>
              <a:t>R1</a:t>
            </a:r>
            <a:r>
              <a:rPr lang="zh-CN" altLang="en-US" sz="1800" dirty="0">
                <a:latin typeface="+mn-ea"/>
              </a:rPr>
              <a:t>；</a:t>
            </a:r>
            <a:r>
              <a:rPr lang="en-US" altLang="zh-CN" sz="1800" dirty="0">
                <a:latin typeface="+mn-ea"/>
              </a:rPr>
              <a:t>(</a:t>
            </a:r>
            <a:r>
              <a:rPr lang="zh-CN" altLang="en-US" sz="1800" dirty="0">
                <a:latin typeface="+mn-ea"/>
              </a:rPr>
              <a:t>注：</a:t>
            </a:r>
            <a:r>
              <a:rPr lang="en-US" altLang="zh-CN" sz="1800" dirty="0">
                <a:latin typeface="+mn-ea"/>
              </a:rPr>
              <a:t>!</a:t>
            </a:r>
            <a:r>
              <a:rPr lang="zh-CN" altLang="en-US" sz="1800" dirty="0">
                <a:latin typeface="+mn-ea"/>
              </a:rPr>
              <a:t>表示回写地址</a:t>
            </a:r>
            <a:r>
              <a:rPr lang="en-US" altLang="zh-CN" sz="1800" dirty="0">
                <a:latin typeface="+mn-ea"/>
              </a:rPr>
              <a:t>)</a:t>
            </a:r>
            <a:endParaRPr lang="zh-CN" altLang="en-US" sz="1800" dirty="0">
              <a:latin typeface="+mn-ea"/>
            </a:endParaRPr>
          </a:p>
          <a:p>
            <a:pPr marL="717550" lvl="2">
              <a:lnSpc>
                <a:spcPts val="1875"/>
              </a:lnSpc>
              <a:spcBef>
                <a:spcPts val="450"/>
              </a:spcBef>
              <a:buFont typeface="Wingdings" panose="05000000000000000000" pitchFamily="2" charset="2"/>
              <a:buChar char="l"/>
            </a:pPr>
            <a:r>
              <a:rPr lang="zh-CN" altLang="en-US" sz="1600" dirty="0">
                <a:latin typeface="+mn-ea"/>
              </a:rPr>
              <a:t>后索引，例如：</a:t>
            </a:r>
            <a:endParaRPr lang="en-US" altLang="zh-CN" sz="1600" dirty="0">
              <a:latin typeface="+mn-ea"/>
            </a:endParaRPr>
          </a:p>
          <a:p>
            <a:pPr marL="717550" lvl="2">
              <a:lnSpc>
                <a:spcPts val="1875"/>
              </a:lnSpc>
              <a:spcBef>
                <a:spcPts val="450"/>
              </a:spcBef>
              <a:buFont typeface="Wingdings" panose="05000000000000000000" pitchFamily="2" charset="2"/>
              <a:buChar char="l"/>
            </a:pPr>
            <a:endParaRPr lang="en-US" altLang="zh-CN" sz="1600" dirty="0">
              <a:latin typeface="+mn-ea"/>
            </a:endParaRPr>
          </a:p>
          <a:p>
            <a:pPr marL="717550" lvl="2">
              <a:lnSpc>
                <a:spcPts val="1875"/>
              </a:lnSpc>
              <a:spcBef>
                <a:spcPts val="0"/>
              </a:spcBef>
            </a:pPr>
            <a:endParaRPr lang="en-US" altLang="zh-CN" sz="1600" dirty="0">
              <a:latin typeface="+mn-ea"/>
            </a:endParaRPr>
          </a:p>
          <a:p>
            <a:pPr marL="717550" lvl="1" indent="-395288">
              <a:lnSpc>
                <a:spcPts val="1875"/>
              </a:lnSpc>
              <a:spcBef>
                <a:spcPts val="0"/>
              </a:spcBef>
              <a:buNone/>
            </a:pPr>
            <a:r>
              <a:rPr lang="en-US" altLang="zh-CN" sz="1800" b="1" dirty="0">
                <a:effectLst>
                  <a:outerShdw blurRad="38100" dist="38100" dir="2700000" algn="tl">
                    <a:srgbClr val="000000">
                      <a:alpha val="43137"/>
                    </a:srgbClr>
                  </a:outerShdw>
                </a:effectLst>
                <a:latin typeface="+mn-ea"/>
              </a:rPr>
              <a:t>	</a:t>
            </a:r>
            <a:r>
              <a:rPr lang="en-US" altLang="zh-CN" sz="1050" b="1" i="1" dirty="0">
                <a:solidFill>
                  <a:srgbClr val="4D4D4D"/>
                </a:solidFill>
                <a:effectLst>
                  <a:outerShdw blurRad="38100" dist="38100" dir="2700000" algn="tl">
                    <a:srgbClr val="000000">
                      <a:alpha val="43137"/>
                    </a:srgbClr>
                  </a:outerShdw>
                </a:effectLst>
                <a:latin typeface="+mn-ea"/>
                <a:cs typeface="SimSun" panose="02010600030101010101" pitchFamily="2" charset="-122"/>
              </a:rPr>
              <a:t>   </a:t>
            </a:r>
            <a:r>
              <a:rPr lang="en-US" altLang="zh-CN" sz="1800" dirty="0">
                <a:latin typeface="+mn-ea"/>
              </a:rPr>
              <a:t>	</a:t>
            </a:r>
          </a:p>
          <a:p>
            <a:pPr marL="717550" lvl="1" indent="-395288">
              <a:lnSpc>
                <a:spcPts val="1875"/>
              </a:lnSpc>
              <a:spcBef>
                <a:spcPts val="0"/>
              </a:spcBef>
              <a:buNone/>
            </a:pPr>
            <a:r>
              <a:rPr lang="en-US" altLang="zh-CN" sz="1800" dirty="0">
                <a:latin typeface="+mn-ea"/>
              </a:rPr>
              <a:t>	@R1</a:t>
            </a:r>
            <a:r>
              <a:rPr lang="zh-CN" altLang="en-US" sz="1800" dirty="0">
                <a:latin typeface="+mn-ea"/>
              </a:rPr>
              <a:t>存的地址的内容写进</a:t>
            </a:r>
            <a:r>
              <a:rPr lang="en-US" altLang="zh-CN" sz="1800" dirty="0">
                <a:latin typeface="+mn-ea"/>
              </a:rPr>
              <a:t>R0</a:t>
            </a:r>
            <a:r>
              <a:rPr lang="zh-CN" altLang="en-US" sz="1800" dirty="0">
                <a:latin typeface="+mn-ea"/>
              </a:rPr>
              <a:t>，</a:t>
            </a:r>
            <a:r>
              <a:rPr lang="en-US" altLang="zh-CN" sz="1800" dirty="0">
                <a:latin typeface="+mn-ea"/>
              </a:rPr>
              <a:t>R1</a:t>
            </a:r>
            <a:r>
              <a:rPr lang="zh-CN" altLang="en-US" sz="1800" dirty="0">
                <a:latin typeface="+mn-ea"/>
              </a:rPr>
              <a:t>存的地址</a:t>
            </a:r>
            <a:r>
              <a:rPr lang="en-US" altLang="zh-CN" sz="1800" dirty="0">
                <a:latin typeface="+mn-ea"/>
              </a:rPr>
              <a:t>+4</a:t>
            </a:r>
            <a:r>
              <a:rPr lang="zh-CN" altLang="en-US" sz="1800" dirty="0">
                <a:latin typeface="+mn-ea"/>
              </a:rPr>
              <a:t>再写进</a:t>
            </a:r>
            <a:r>
              <a:rPr lang="en-US" altLang="zh-CN" sz="1800" dirty="0">
                <a:latin typeface="+mn-ea"/>
              </a:rPr>
              <a:t>R1</a:t>
            </a:r>
            <a:r>
              <a:rPr lang="zh-CN" altLang="en-US" sz="1800" dirty="0">
                <a:latin typeface="+mn-ea"/>
              </a:rPr>
              <a:t>；</a:t>
            </a:r>
          </a:p>
        </p:txBody>
      </p:sp>
      <p:sp>
        <p:nvSpPr>
          <p:cNvPr id="6" name="文本框 5"/>
          <p:cNvSpPr txBox="1"/>
          <p:nvPr/>
        </p:nvSpPr>
        <p:spPr>
          <a:xfrm>
            <a:off x="1205983" y="2636837"/>
            <a:ext cx="7389777" cy="369332"/>
          </a:xfrm>
          <a:prstGeom prst="rect">
            <a:avLst/>
          </a:prstGeom>
          <a:solidFill>
            <a:schemeClr val="bg1">
              <a:lumMod val="85000"/>
            </a:schemeClr>
          </a:solidFill>
        </p:spPr>
        <p:txBody>
          <a:bodyPr wrap="square" rtlCol="0">
            <a:spAutoFit/>
          </a:bodyPr>
          <a:lstStyle/>
          <a:p>
            <a:r>
              <a:rPr lang="en-US"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LDR  R0, [R1,#4]</a:t>
            </a:r>
          </a:p>
        </p:txBody>
      </p:sp>
      <p:sp>
        <p:nvSpPr>
          <p:cNvPr id="7" name="文本框 6"/>
          <p:cNvSpPr txBox="1"/>
          <p:nvPr/>
        </p:nvSpPr>
        <p:spPr>
          <a:xfrm>
            <a:off x="1185093" y="4036497"/>
            <a:ext cx="7389777" cy="369332"/>
          </a:xfrm>
          <a:prstGeom prst="rect">
            <a:avLst/>
          </a:prstGeom>
          <a:solidFill>
            <a:schemeClr val="bg1">
              <a:lumMod val="85000"/>
            </a:schemeClr>
          </a:solidFill>
        </p:spPr>
        <p:txBody>
          <a:bodyPr wrap="square" rtlCol="0">
            <a:spAutoFit/>
          </a:bodyPr>
          <a:lstStyle/>
          <a:p>
            <a:r>
              <a:rPr lang="en-US"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LDR  R0, [R1,#4]</a:t>
            </a:r>
            <a:r>
              <a:rPr lang="zh-CN" altLang="en-US"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a:t>
            </a:r>
            <a:endParaRPr lang="en-US"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endParaRPr>
          </a:p>
        </p:txBody>
      </p:sp>
      <p:sp>
        <p:nvSpPr>
          <p:cNvPr id="8" name="文本框 7"/>
          <p:cNvSpPr txBox="1"/>
          <p:nvPr/>
        </p:nvSpPr>
        <p:spPr>
          <a:xfrm>
            <a:off x="1185093" y="5372497"/>
            <a:ext cx="7389777" cy="369332"/>
          </a:xfrm>
          <a:prstGeom prst="rect">
            <a:avLst/>
          </a:prstGeom>
          <a:solidFill>
            <a:schemeClr val="bg1">
              <a:lumMod val="85000"/>
            </a:schemeClr>
          </a:solidFill>
        </p:spPr>
        <p:txBody>
          <a:bodyPr wrap="square" rtlCol="0">
            <a:spAutoFit/>
          </a:bodyPr>
          <a:lstStyle/>
          <a:p>
            <a:r>
              <a:rPr lang="en-US"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LDR  R0 [R1],#4 </a:t>
            </a:r>
          </a:p>
        </p:txBody>
      </p:sp>
    </p:spTree>
    <p:extLst>
      <p:ext uri="{BB962C8B-B14F-4D97-AF65-F5344CB8AC3E}">
        <p14:creationId xmlns:p14="http://schemas.microsoft.com/office/powerpoint/2010/main" val="26028872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11560" y="350730"/>
            <a:ext cx="8046244" cy="485982"/>
          </a:xfrm>
        </p:spPr>
        <p:txBody>
          <a:bodyPr>
            <a:normAutofit fontScale="90000"/>
          </a:bodyPr>
          <a:lstStyle/>
          <a:p>
            <a:pPr eaLnBrk="1" hangingPunct="1"/>
            <a:r>
              <a:rPr lang="en-US" altLang="zh-CN" b="1" dirty="0">
                <a:solidFill>
                  <a:srgbClr val="0000FF"/>
                </a:solidFill>
                <a:latin typeface="+mj-lt"/>
                <a:ea typeface="+mj-ea"/>
              </a:rPr>
              <a:t>N.4.3 ARM</a:t>
            </a:r>
            <a:r>
              <a:rPr lang="zh-CN" altLang="en-US" b="1" dirty="0">
                <a:solidFill>
                  <a:srgbClr val="0000FF"/>
                </a:solidFill>
                <a:latin typeface="+mj-lt"/>
                <a:ea typeface="+mj-ea"/>
              </a:rPr>
              <a:t>寻址方式</a:t>
            </a:r>
          </a:p>
        </p:txBody>
      </p:sp>
      <p:sp>
        <p:nvSpPr>
          <p:cNvPr id="2" name="文本占位符 1"/>
          <p:cNvSpPr>
            <a:spLocks noGrp="1"/>
          </p:cNvSpPr>
          <p:nvPr>
            <p:ph type="body" sz="quarter" idx="10"/>
          </p:nvPr>
        </p:nvSpPr>
        <p:spPr>
          <a:xfrm>
            <a:off x="562034" y="1124744"/>
            <a:ext cx="7983563" cy="4879805"/>
          </a:xfrm>
        </p:spPr>
        <p:txBody>
          <a:bodyPr/>
          <a:lstStyle/>
          <a:p>
            <a:pPr marL="342900" indent="-342900" algn="l" defTabSz="685526">
              <a:lnSpc>
                <a:spcPts val="1875"/>
              </a:lnSpc>
              <a:spcBef>
                <a:spcPts val="0"/>
              </a:spcBef>
              <a:buSzPct val="100000"/>
              <a:buFont typeface="Wingdings" panose="05000000000000000000" pitchFamily="2" charset="2"/>
              <a:buChar char="ü"/>
            </a:pPr>
            <a:r>
              <a:rPr lang="zh-CN" altLang="en-US" sz="2400" b="1" kern="1200" dirty="0">
                <a:solidFill>
                  <a:schemeClr val="accent6"/>
                </a:solidFill>
                <a:effectLst>
                  <a:outerShdw blurRad="38100" dist="38100" dir="2700000" algn="tl">
                    <a:srgbClr val="000000">
                      <a:alpha val="43137"/>
                    </a:srgbClr>
                  </a:outerShdw>
                </a:effectLst>
                <a:latin typeface="+mn-ea"/>
                <a:ea typeface="+mn-ea"/>
              </a:rPr>
              <a:t>多寄存器寻址</a:t>
            </a:r>
          </a:p>
          <a:p>
            <a:pPr marL="491204" lvl="1" indent="-188924" defTabSz="685526" fontAlgn="ctr">
              <a:lnSpc>
                <a:spcPct val="150000"/>
              </a:lnSpc>
              <a:spcBef>
                <a:spcPts val="0"/>
              </a:spcBef>
              <a:buClrTx/>
              <a:buSzPct val="50000"/>
              <a:buFont typeface="Wingdings" panose="05000000000000000000" pitchFamily="2" charset="2"/>
              <a:buChar char="p"/>
            </a:pPr>
            <a:r>
              <a:rPr lang="zh-CN" altLang="en-US" sz="1800" kern="1200" dirty="0">
                <a:latin typeface="+mn-ea"/>
                <a:cs typeface="+mn-cs"/>
              </a:rPr>
              <a:t>一条指令完成多个寄存器的传送，最多</a:t>
            </a:r>
            <a:r>
              <a:rPr lang="en-US" altLang="zh-CN" sz="1800" kern="1200" dirty="0">
                <a:latin typeface="+mn-ea"/>
                <a:cs typeface="+mn-cs"/>
              </a:rPr>
              <a:t>16</a:t>
            </a:r>
            <a:r>
              <a:rPr lang="zh-CN" altLang="en-US" sz="1800" kern="1200" dirty="0">
                <a:latin typeface="+mn-ea"/>
                <a:cs typeface="+mn-cs"/>
              </a:rPr>
              <a:t>个寄存器，</a:t>
            </a:r>
            <a:r>
              <a:rPr lang="zh-CN" altLang="zh-CN" sz="1800" kern="1200" dirty="0">
                <a:latin typeface="+mn-ea"/>
                <a:cs typeface="+mn-cs"/>
              </a:rPr>
              <a:t>也称为块拷贝寻址</a:t>
            </a:r>
            <a:endParaRPr lang="en-US" altLang="zh-CN" sz="1800" kern="1200" dirty="0">
              <a:latin typeface="+mn-ea"/>
              <a:cs typeface="+mn-cs"/>
            </a:endParaRPr>
          </a:p>
          <a:p>
            <a:pPr marL="302279" lvl="1" indent="0">
              <a:lnSpc>
                <a:spcPts val="1725"/>
              </a:lnSpc>
              <a:spcBef>
                <a:spcPts val="0"/>
              </a:spcBef>
              <a:buNone/>
            </a:pPr>
            <a:endParaRPr lang="en-US" altLang="zh-CN" sz="1350" b="1" i="1" dirty="0">
              <a:solidFill>
                <a:srgbClr val="4D4D4D"/>
              </a:solidFill>
              <a:effectLst>
                <a:outerShdw blurRad="38100" dist="38100" dir="2700000" algn="tl">
                  <a:srgbClr val="000000">
                    <a:alpha val="43137"/>
                  </a:srgbClr>
                </a:outerShdw>
              </a:effectLst>
              <a:cs typeface="SimSun" panose="02010600030101010101" pitchFamily="2" charset="-122"/>
            </a:endParaRPr>
          </a:p>
          <a:p>
            <a:pPr marL="302279" lvl="1" indent="0">
              <a:lnSpc>
                <a:spcPts val="1725"/>
              </a:lnSpc>
              <a:spcBef>
                <a:spcPts val="0"/>
              </a:spcBef>
              <a:buNone/>
            </a:pPr>
            <a:r>
              <a:rPr lang="zh-CN" altLang="en-US" sz="1350" b="1" i="1" dirty="0">
                <a:solidFill>
                  <a:srgbClr val="4D4D4D"/>
                </a:solidFill>
                <a:effectLst>
                  <a:outerShdw blurRad="38100" dist="38100" dir="2700000" algn="tl">
                    <a:srgbClr val="000000">
                      <a:alpha val="43137"/>
                    </a:srgbClr>
                  </a:outerShdw>
                </a:effectLst>
                <a:cs typeface="SimSun" panose="02010600030101010101" pitchFamily="2" charset="-122"/>
              </a:rPr>
              <a:t>例如：</a:t>
            </a:r>
            <a:endParaRPr lang="en-US" altLang="zh-CN" sz="1350" b="1" i="1" dirty="0">
              <a:solidFill>
                <a:srgbClr val="4D4D4D"/>
              </a:solidFill>
              <a:effectLst>
                <a:outerShdw blurRad="38100" dist="38100" dir="2700000" algn="tl">
                  <a:srgbClr val="000000">
                    <a:alpha val="43137"/>
                  </a:srgbClr>
                </a:outerShdw>
              </a:effectLst>
              <a:cs typeface="SimSun" panose="02010600030101010101" pitchFamily="2" charset="-122"/>
            </a:endParaRPr>
          </a:p>
          <a:p>
            <a:pPr marL="302279" lvl="1" indent="0">
              <a:lnSpc>
                <a:spcPts val="1725"/>
              </a:lnSpc>
              <a:spcBef>
                <a:spcPts val="0"/>
              </a:spcBef>
              <a:buNone/>
            </a:pPr>
            <a:endParaRPr lang="pt-BR" altLang="zh-CN" sz="1350" b="1" i="1" dirty="0">
              <a:solidFill>
                <a:srgbClr val="4D4D4D"/>
              </a:solidFill>
              <a:effectLst>
                <a:outerShdw blurRad="38100" dist="38100" dir="2700000" algn="tl">
                  <a:srgbClr val="000000">
                    <a:alpha val="43137"/>
                  </a:srgbClr>
                </a:outerShdw>
              </a:effectLst>
              <a:cs typeface="SimSun" panose="02010600030101010101" pitchFamily="2" charset="-122"/>
            </a:endParaRPr>
          </a:p>
          <a:p>
            <a:pPr marL="302279" lvl="1" indent="0">
              <a:lnSpc>
                <a:spcPts val="1725"/>
              </a:lnSpc>
              <a:spcBef>
                <a:spcPts val="0"/>
              </a:spcBef>
              <a:buNone/>
            </a:pPr>
            <a:r>
              <a:rPr lang="pt-BR" altLang="zh-CN" sz="1600" dirty="0"/>
              <a:t>@</a:t>
            </a:r>
            <a:r>
              <a:rPr lang="zh-CN" altLang="pt-BR" sz="1600" dirty="0"/>
              <a:t>将</a:t>
            </a:r>
            <a:r>
              <a:rPr lang="pt-BR" altLang="zh-CN" sz="1600" dirty="0"/>
              <a:t>R1</a:t>
            </a:r>
            <a:r>
              <a:rPr lang="zh-CN" altLang="pt-BR" sz="1600" dirty="0"/>
              <a:t>指向的存储单元中的数据读写到</a:t>
            </a:r>
            <a:r>
              <a:rPr lang="pt-BR" altLang="zh-CN" sz="1600" dirty="0"/>
              <a:t>R2</a:t>
            </a:r>
            <a:r>
              <a:rPr lang="zh-CN" altLang="pt-BR" sz="1600" dirty="0"/>
              <a:t>～</a:t>
            </a:r>
            <a:r>
              <a:rPr lang="pt-BR" altLang="zh-CN" sz="1600" dirty="0"/>
              <a:t>R7</a:t>
            </a:r>
            <a:r>
              <a:rPr lang="zh-CN" altLang="pt-BR" sz="1600" dirty="0"/>
              <a:t>、</a:t>
            </a:r>
            <a:r>
              <a:rPr lang="pt-BR" altLang="zh-CN" sz="1600" dirty="0"/>
              <a:t>R12</a:t>
            </a:r>
            <a:r>
              <a:rPr lang="zh-CN" altLang="pt-BR" sz="1600" dirty="0"/>
              <a:t>中，然后</a:t>
            </a:r>
            <a:r>
              <a:rPr lang="pt-BR" altLang="zh-CN" sz="1600" dirty="0"/>
              <a:t>R1</a:t>
            </a:r>
            <a:r>
              <a:rPr lang="zh-CN" altLang="pt-BR" sz="1600" dirty="0"/>
              <a:t>自加</a:t>
            </a:r>
            <a:r>
              <a:rPr lang="pt-BR" altLang="zh-CN" sz="1600" dirty="0"/>
              <a:t>1</a:t>
            </a:r>
          </a:p>
          <a:p>
            <a:pPr marL="302279" lvl="1" indent="0">
              <a:lnSpc>
                <a:spcPts val="1725"/>
              </a:lnSpc>
              <a:spcBef>
                <a:spcPts val="0"/>
              </a:spcBef>
              <a:buNone/>
            </a:pPr>
            <a:endParaRPr lang="pt-BR" altLang="zh-CN" dirty="0"/>
          </a:p>
          <a:p>
            <a:pPr marL="302279" lvl="1" indent="0">
              <a:lnSpc>
                <a:spcPts val="1725"/>
              </a:lnSpc>
              <a:spcBef>
                <a:spcPts val="0"/>
              </a:spcBef>
              <a:buNone/>
            </a:pPr>
            <a:endParaRPr lang="pt-BR" altLang="zh-CN" sz="1350" b="1" i="1" dirty="0">
              <a:solidFill>
                <a:srgbClr val="4D4D4D"/>
              </a:solidFill>
              <a:effectLst>
                <a:outerShdw blurRad="38100" dist="38100" dir="2700000" algn="tl">
                  <a:srgbClr val="000000">
                    <a:alpha val="43137"/>
                  </a:srgbClr>
                </a:outerShdw>
              </a:effectLst>
              <a:cs typeface="SimSun" panose="02010600030101010101" pitchFamily="2" charset="-122"/>
            </a:endParaRPr>
          </a:p>
          <a:p>
            <a:pPr marL="302279" lvl="1" indent="0">
              <a:lnSpc>
                <a:spcPts val="1725"/>
              </a:lnSpc>
              <a:spcBef>
                <a:spcPts val="0"/>
              </a:spcBef>
              <a:buNone/>
            </a:pPr>
            <a:endParaRPr lang="pt-BR" altLang="zh-CN" sz="1600" dirty="0"/>
          </a:p>
          <a:p>
            <a:pPr marL="302279" lvl="1" indent="0">
              <a:lnSpc>
                <a:spcPts val="1725"/>
              </a:lnSpc>
              <a:spcBef>
                <a:spcPts val="0"/>
              </a:spcBef>
              <a:buNone/>
            </a:pPr>
            <a:r>
              <a:rPr lang="pt-BR" altLang="zh-CN" sz="1600" dirty="0"/>
              <a:t>@</a:t>
            </a:r>
            <a:r>
              <a:rPr lang="zh-CN" altLang="pt-BR" sz="1600" dirty="0"/>
              <a:t>将寄存器</a:t>
            </a:r>
            <a:r>
              <a:rPr lang="pt-BR" altLang="zh-CN" sz="1600" dirty="0"/>
              <a:t>R2</a:t>
            </a:r>
            <a:r>
              <a:rPr lang="zh-CN" altLang="pt-BR" sz="1600" dirty="0"/>
              <a:t>～</a:t>
            </a:r>
            <a:r>
              <a:rPr lang="pt-BR" altLang="zh-CN" sz="1600" dirty="0"/>
              <a:t>R7</a:t>
            </a:r>
            <a:r>
              <a:rPr lang="zh-CN" altLang="pt-BR" sz="1600" dirty="0"/>
              <a:t>、</a:t>
            </a:r>
            <a:r>
              <a:rPr lang="pt-BR" altLang="zh-CN" sz="1600" dirty="0"/>
              <a:t>R12</a:t>
            </a:r>
            <a:r>
              <a:rPr lang="zh-CN" altLang="pt-BR" sz="1600" dirty="0"/>
              <a:t>的值保存到</a:t>
            </a:r>
            <a:r>
              <a:rPr lang="pt-BR" altLang="zh-CN" sz="1600" dirty="0"/>
              <a:t>R1</a:t>
            </a:r>
            <a:r>
              <a:rPr lang="zh-CN" altLang="pt-BR" sz="1600" dirty="0"/>
              <a:t>指向的存储单元中，然后</a:t>
            </a:r>
            <a:r>
              <a:rPr lang="pt-BR" altLang="zh-CN" sz="1600" dirty="0"/>
              <a:t>R1</a:t>
            </a:r>
            <a:r>
              <a:rPr lang="zh-CN" altLang="pt-BR" sz="1600" dirty="0"/>
              <a:t>自加</a:t>
            </a:r>
            <a:r>
              <a:rPr lang="pt-BR" altLang="zh-CN" sz="1600" dirty="0"/>
              <a:t>1</a:t>
            </a:r>
          </a:p>
          <a:p>
            <a:pPr marL="302279" lvl="1" indent="0">
              <a:lnSpc>
                <a:spcPts val="1725"/>
              </a:lnSpc>
              <a:spcBef>
                <a:spcPts val="0"/>
              </a:spcBef>
              <a:buNone/>
            </a:pPr>
            <a:r>
              <a:rPr lang="zh-CN" altLang="en-US" sz="1200" dirty="0">
                <a:effectLst>
                  <a:outerShdw blurRad="38100" dist="38100" dir="2700000" algn="tl">
                    <a:srgbClr val="000000">
                      <a:alpha val="43137"/>
                    </a:srgbClr>
                  </a:outerShdw>
                </a:effectLst>
              </a:rPr>
              <a:t>注：基址寄存器不允许为</a:t>
            </a:r>
            <a:r>
              <a:rPr lang="en-US" altLang="zh-CN" sz="1200" dirty="0">
                <a:effectLst>
                  <a:outerShdw blurRad="38100" dist="38100" dir="2700000" algn="tl">
                    <a:srgbClr val="000000">
                      <a:alpha val="43137"/>
                    </a:srgbClr>
                  </a:outerShdw>
                </a:effectLst>
              </a:rPr>
              <a:t>R15</a:t>
            </a:r>
            <a:r>
              <a:rPr lang="zh-CN" altLang="en-US" sz="1200" dirty="0">
                <a:effectLst>
                  <a:outerShdw blurRad="38100" dist="38100" dir="2700000" algn="tl">
                    <a:srgbClr val="000000">
                      <a:alpha val="43137"/>
                    </a:srgbClr>
                  </a:outerShdw>
                </a:effectLst>
              </a:rPr>
              <a:t>，寄存器列表可以为</a:t>
            </a:r>
            <a:r>
              <a:rPr lang="en-US" altLang="zh-CN" sz="1200" dirty="0">
                <a:effectLst>
                  <a:outerShdw blurRad="38100" dist="38100" dir="2700000" algn="tl">
                    <a:srgbClr val="000000">
                      <a:alpha val="43137"/>
                    </a:srgbClr>
                  </a:outerShdw>
                </a:effectLst>
              </a:rPr>
              <a:t>R0</a:t>
            </a:r>
            <a:r>
              <a:rPr lang="zh-CN" altLang="en-US" sz="1200" dirty="0">
                <a:effectLst>
                  <a:outerShdw blurRad="38100" dist="38100" dir="2700000" algn="tl">
                    <a:srgbClr val="000000">
                      <a:alpha val="43137"/>
                    </a:srgbClr>
                  </a:outerShdw>
                </a:effectLst>
              </a:rPr>
              <a:t>～</a:t>
            </a:r>
            <a:r>
              <a:rPr lang="en-US" altLang="zh-CN" sz="1200" dirty="0">
                <a:effectLst>
                  <a:outerShdw blurRad="38100" dist="38100" dir="2700000" algn="tl">
                    <a:srgbClr val="000000">
                      <a:alpha val="43137"/>
                    </a:srgbClr>
                  </a:outerShdw>
                </a:effectLst>
              </a:rPr>
              <a:t>R15 </a:t>
            </a:r>
            <a:r>
              <a:rPr lang="zh-CN" altLang="en-US" sz="1200" dirty="0">
                <a:effectLst>
                  <a:outerShdw blurRad="38100" dist="38100" dir="2700000" algn="tl">
                    <a:srgbClr val="000000">
                      <a:alpha val="43137"/>
                    </a:srgbClr>
                  </a:outerShdw>
                </a:effectLst>
              </a:rPr>
              <a:t>的任意组合。这里</a:t>
            </a:r>
            <a:r>
              <a:rPr lang="en-US" altLang="zh-CN" sz="1200" dirty="0">
                <a:effectLst>
                  <a:outerShdw blurRad="38100" dist="38100" dir="2700000" algn="tl">
                    <a:srgbClr val="000000">
                      <a:alpha val="43137"/>
                    </a:srgbClr>
                  </a:outerShdw>
                </a:effectLst>
              </a:rPr>
              <a:t>R1</a:t>
            </a:r>
            <a:r>
              <a:rPr lang="zh-CN" altLang="en-US" sz="1200" dirty="0">
                <a:effectLst>
                  <a:outerShdw blurRad="38100" dist="38100" dir="2700000" algn="tl">
                    <a:srgbClr val="000000">
                      <a:alpha val="43137"/>
                    </a:srgbClr>
                  </a:outerShdw>
                </a:effectLst>
              </a:rPr>
              <a:t>没有写成</a:t>
            </a:r>
            <a:r>
              <a:rPr lang="en-US" altLang="zh-CN" sz="1200" dirty="0">
                <a:effectLst>
                  <a:outerShdw blurRad="38100" dist="38100" dir="2700000" algn="tl">
                    <a:srgbClr val="000000">
                      <a:alpha val="43137"/>
                    </a:srgbClr>
                  </a:outerShdw>
                </a:effectLst>
              </a:rPr>
              <a:t>[R1]!</a:t>
            </a:r>
            <a:r>
              <a:rPr lang="zh-CN" altLang="en-US" sz="1200" dirty="0">
                <a:effectLst>
                  <a:outerShdw blurRad="38100" dist="38100" dir="2700000" algn="tl">
                    <a:srgbClr val="000000">
                      <a:alpha val="43137"/>
                    </a:srgbClr>
                  </a:outerShdw>
                </a:effectLst>
              </a:rPr>
              <a:t>，是因为这个位不是操作数位，而是寄存器位</a:t>
            </a:r>
          </a:p>
          <a:p>
            <a:pPr marL="302279" lvl="1" indent="0">
              <a:lnSpc>
                <a:spcPts val="1725"/>
              </a:lnSpc>
              <a:spcBef>
                <a:spcPts val="0"/>
              </a:spcBef>
              <a:buNone/>
            </a:pPr>
            <a:endParaRPr lang="en-US" altLang="zh-CN" sz="1200" dirty="0">
              <a:effectLst>
                <a:outerShdw blurRad="38100" dist="38100" dir="2700000" algn="tl">
                  <a:srgbClr val="000000">
                    <a:alpha val="43137"/>
                  </a:srgbClr>
                </a:outerShdw>
              </a:effectLst>
            </a:endParaRPr>
          </a:p>
          <a:p>
            <a:pPr marL="302279" lvl="1" indent="0">
              <a:lnSpc>
                <a:spcPts val="1725"/>
              </a:lnSpc>
              <a:spcBef>
                <a:spcPts val="0"/>
              </a:spcBef>
              <a:buNone/>
            </a:pPr>
            <a:endParaRPr lang="en-US" altLang="zh-CN" sz="1200" dirty="0">
              <a:effectLst>
                <a:outerShdw blurRad="38100" dist="38100" dir="2700000" algn="tl">
                  <a:srgbClr val="000000">
                    <a:alpha val="43137"/>
                  </a:srgbClr>
                </a:outerShdw>
              </a:effectLst>
            </a:endParaRPr>
          </a:p>
          <a:p>
            <a:pPr marL="302279" lvl="1" indent="0">
              <a:lnSpc>
                <a:spcPts val="1725"/>
              </a:lnSpc>
              <a:spcBef>
                <a:spcPts val="0"/>
              </a:spcBef>
              <a:buNone/>
            </a:pPr>
            <a:endParaRPr lang="en-US" altLang="zh-CN" sz="1200" dirty="0">
              <a:effectLst>
                <a:outerShdw blurRad="38100" dist="38100" dir="2700000" algn="tl">
                  <a:srgbClr val="000000">
                    <a:alpha val="43137"/>
                  </a:srgbClr>
                </a:outerShdw>
              </a:effectLst>
            </a:endParaRPr>
          </a:p>
          <a:p>
            <a:pPr marL="302279" lvl="1" indent="0">
              <a:lnSpc>
                <a:spcPts val="1725"/>
              </a:lnSpc>
              <a:spcBef>
                <a:spcPts val="0"/>
              </a:spcBef>
              <a:buNone/>
            </a:pPr>
            <a:r>
              <a:rPr lang="en-US" altLang="zh-CN" sz="1200" dirty="0">
                <a:effectLst>
                  <a:outerShdw blurRad="38100" dist="38100" dir="2700000" algn="tl">
                    <a:srgbClr val="000000">
                      <a:alpha val="43137"/>
                    </a:srgbClr>
                  </a:outerShdw>
                </a:effectLst>
              </a:rPr>
              <a:t>LDMIA </a:t>
            </a:r>
            <a:r>
              <a:rPr lang="zh-CN" altLang="en-US" sz="1200" dirty="0">
                <a:effectLst>
                  <a:outerShdw blurRad="38100" dist="38100" dir="2700000" algn="tl">
                    <a:srgbClr val="000000">
                      <a:alpha val="43137"/>
                    </a:srgbClr>
                  </a:outerShdw>
                </a:effectLst>
              </a:rPr>
              <a:t>和 </a:t>
            </a:r>
            <a:r>
              <a:rPr lang="en-US" altLang="zh-CN" sz="1200" dirty="0">
                <a:effectLst>
                  <a:outerShdw blurRad="38100" dist="38100" dir="2700000" algn="tl">
                    <a:srgbClr val="000000">
                      <a:alpha val="43137"/>
                    </a:srgbClr>
                  </a:outerShdw>
                </a:effectLst>
              </a:rPr>
              <a:t>STMIA  </a:t>
            </a:r>
            <a:r>
              <a:rPr lang="zh-CN" altLang="en-US" sz="1200" dirty="0">
                <a:effectLst>
                  <a:outerShdw blurRad="38100" dist="38100" dir="2700000" algn="tl">
                    <a:srgbClr val="000000">
                      <a:alpha val="43137"/>
                    </a:srgbClr>
                  </a:outerShdw>
                </a:effectLst>
              </a:rPr>
              <a:t>是块拷贝指令</a:t>
            </a:r>
            <a:r>
              <a:rPr lang="en-US" altLang="zh-CN" sz="1200" dirty="0">
                <a:effectLst>
                  <a:outerShdw blurRad="38100" dist="38100" dir="2700000" algn="tl">
                    <a:srgbClr val="000000">
                      <a:alpha val="43137"/>
                    </a:srgbClr>
                  </a:outerShdw>
                </a:effectLst>
              </a:rPr>
              <a:t>,  LDMIA</a:t>
            </a:r>
            <a:r>
              <a:rPr lang="zh-CN" altLang="en-US" sz="1200" dirty="0">
                <a:effectLst>
                  <a:outerShdw blurRad="38100" dist="38100" dir="2700000" algn="tl">
                    <a:srgbClr val="000000">
                      <a:alpha val="43137"/>
                    </a:srgbClr>
                  </a:outerShdw>
                </a:effectLst>
              </a:rPr>
              <a:t>是从</a:t>
            </a:r>
            <a:r>
              <a:rPr lang="en-US" altLang="zh-CN" sz="1200" dirty="0">
                <a:effectLst>
                  <a:outerShdw blurRad="38100" dist="38100" dir="2700000" algn="tl">
                    <a:srgbClr val="000000">
                      <a:alpha val="43137"/>
                    </a:srgbClr>
                  </a:outerShdw>
                </a:effectLst>
              </a:rPr>
              <a:t>R1</a:t>
            </a:r>
            <a:r>
              <a:rPr lang="zh-CN" altLang="en-US" sz="1200" dirty="0">
                <a:effectLst>
                  <a:outerShdw blurRad="38100" dist="38100" dir="2700000" algn="tl">
                    <a:srgbClr val="000000">
                      <a:alpha val="43137"/>
                    </a:srgbClr>
                  </a:outerShdw>
                </a:effectLst>
              </a:rPr>
              <a:t>所指向的内存中读数据，</a:t>
            </a:r>
            <a:r>
              <a:rPr lang="en-US" altLang="zh-CN" sz="1200" dirty="0">
                <a:effectLst>
                  <a:outerShdw blurRad="38100" dist="38100" dir="2700000" algn="tl">
                    <a:srgbClr val="000000">
                      <a:alpha val="43137"/>
                    </a:srgbClr>
                  </a:outerShdw>
                </a:effectLst>
              </a:rPr>
              <a:t>STMIA</a:t>
            </a:r>
            <a:r>
              <a:rPr lang="zh-CN" altLang="en-US" sz="1200" dirty="0">
                <a:effectLst>
                  <a:outerShdw blurRad="38100" dist="38100" dir="2700000" algn="tl">
                    <a:srgbClr val="000000">
                      <a:alpha val="43137"/>
                    </a:srgbClr>
                  </a:outerShdw>
                </a:effectLst>
              </a:rPr>
              <a:t>是向</a:t>
            </a:r>
            <a:r>
              <a:rPr lang="en-US" altLang="zh-CN" sz="1200" dirty="0">
                <a:effectLst>
                  <a:outerShdw blurRad="38100" dist="38100" dir="2700000" algn="tl">
                    <a:srgbClr val="000000">
                      <a:alpha val="43137"/>
                    </a:srgbClr>
                  </a:outerShdw>
                </a:effectLst>
              </a:rPr>
              <a:t>R1</a:t>
            </a:r>
            <a:r>
              <a:rPr lang="zh-CN" altLang="en-US" sz="1200" dirty="0">
                <a:effectLst>
                  <a:outerShdw blurRad="38100" dist="38100" dir="2700000" algn="tl">
                    <a:srgbClr val="000000">
                      <a:alpha val="43137"/>
                    </a:srgbClr>
                  </a:outerShdw>
                </a:effectLst>
              </a:rPr>
              <a:t>所指向的内存写入数据</a:t>
            </a:r>
            <a:endParaRPr lang="pt-BR" altLang="zh-CN" sz="1200" dirty="0">
              <a:effectLst>
                <a:outerShdw blurRad="38100" dist="38100" dir="2700000" algn="tl">
                  <a:srgbClr val="000000">
                    <a:alpha val="43137"/>
                  </a:srgbClr>
                </a:outerShdw>
              </a:effectLst>
            </a:endParaRPr>
          </a:p>
          <a:p>
            <a:pPr lvl="1">
              <a:lnSpc>
                <a:spcPts val="1725"/>
              </a:lnSpc>
              <a:spcBef>
                <a:spcPts val="0"/>
              </a:spcBef>
            </a:pPr>
            <a:r>
              <a:rPr lang="zh-CN" altLang="en-US" sz="1350" dirty="0"/>
              <a:t>执行这类指令要考虑如下几个问题：</a:t>
            </a:r>
          </a:p>
          <a:p>
            <a:pPr lvl="2">
              <a:lnSpc>
                <a:spcPts val="1725"/>
              </a:lnSpc>
              <a:spcBef>
                <a:spcPts val="0"/>
              </a:spcBef>
            </a:pPr>
            <a:r>
              <a:rPr lang="zh-CN" altLang="en-US" sz="1200" dirty="0"/>
              <a:t>基址寄存器指向原始地址有没有放一个有效值</a:t>
            </a:r>
          </a:p>
          <a:p>
            <a:pPr lvl="2">
              <a:lnSpc>
                <a:spcPts val="1725"/>
              </a:lnSpc>
              <a:spcBef>
                <a:spcPts val="0"/>
              </a:spcBef>
            </a:pPr>
            <a:r>
              <a:rPr lang="zh-CN" altLang="en-US" sz="1200" dirty="0"/>
              <a:t>寄存器列表哪个寄存器被最先传送</a:t>
            </a:r>
          </a:p>
          <a:p>
            <a:pPr lvl="2">
              <a:lnSpc>
                <a:spcPts val="1725"/>
              </a:lnSpc>
              <a:spcBef>
                <a:spcPts val="0"/>
              </a:spcBef>
            </a:pPr>
            <a:r>
              <a:rPr lang="zh-CN" altLang="en-US" sz="1200" dirty="0"/>
              <a:t>存储器地址增长方向</a:t>
            </a:r>
          </a:p>
          <a:p>
            <a:pPr lvl="2">
              <a:lnSpc>
                <a:spcPts val="1725"/>
              </a:lnSpc>
              <a:spcBef>
                <a:spcPts val="0"/>
              </a:spcBef>
            </a:pPr>
            <a:r>
              <a:rPr lang="zh-CN" altLang="en-US" sz="1200" dirty="0"/>
              <a:t>指令执行完成后，基址寄存器有没有指向一个有效值</a:t>
            </a:r>
          </a:p>
        </p:txBody>
      </p:sp>
      <p:sp>
        <p:nvSpPr>
          <p:cNvPr id="5" name="文本框 4"/>
          <p:cNvSpPr txBox="1"/>
          <p:nvPr/>
        </p:nvSpPr>
        <p:spPr>
          <a:xfrm>
            <a:off x="901243" y="2862227"/>
            <a:ext cx="7680723" cy="369332"/>
          </a:xfrm>
          <a:prstGeom prst="rect">
            <a:avLst/>
          </a:prstGeom>
          <a:solidFill>
            <a:schemeClr val="bg1">
              <a:lumMod val="85000"/>
            </a:schemeClr>
          </a:solidFill>
        </p:spPr>
        <p:txBody>
          <a:bodyPr wrap="square" rtlCol="0">
            <a:spAutoFit/>
          </a:bodyPr>
          <a:lstStyle/>
          <a:p>
            <a:r>
              <a:rPr lang="en-US"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LDMIA R1!,{R2-R7,R12}</a:t>
            </a:r>
          </a:p>
        </p:txBody>
      </p:sp>
      <p:sp>
        <p:nvSpPr>
          <p:cNvPr id="6" name="文本框 5"/>
          <p:cNvSpPr txBox="1"/>
          <p:nvPr/>
        </p:nvSpPr>
        <p:spPr>
          <a:xfrm>
            <a:off x="901243" y="4064056"/>
            <a:ext cx="7680723" cy="369332"/>
          </a:xfrm>
          <a:prstGeom prst="rect">
            <a:avLst/>
          </a:prstGeom>
          <a:solidFill>
            <a:schemeClr val="bg1">
              <a:lumMod val="85000"/>
            </a:schemeClr>
          </a:solidFill>
        </p:spPr>
        <p:txBody>
          <a:bodyPr wrap="square" rtlCol="0">
            <a:spAutoFit/>
          </a:bodyPr>
          <a:lstStyle/>
          <a:p>
            <a:r>
              <a:rPr lang="en-US"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STMIA R1!,{R2-R7,R12}</a:t>
            </a:r>
          </a:p>
        </p:txBody>
      </p:sp>
    </p:spTree>
    <p:extLst>
      <p:ext uri="{BB962C8B-B14F-4D97-AF65-F5344CB8AC3E}">
        <p14:creationId xmlns:p14="http://schemas.microsoft.com/office/powerpoint/2010/main" val="12523040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11560" y="350730"/>
            <a:ext cx="8046244" cy="485982"/>
          </a:xfrm>
        </p:spPr>
        <p:txBody>
          <a:bodyPr>
            <a:normAutofit fontScale="90000"/>
          </a:bodyPr>
          <a:lstStyle/>
          <a:p>
            <a:pPr eaLnBrk="1" hangingPunct="1"/>
            <a:r>
              <a:rPr lang="en-US" altLang="zh-CN" b="1" dirty="0">
                <a:solidFill>
                  <a:srgbClr val="0000FF"/>
                </a:solidFill>
                <a:latin typeface="+mj-lt"/>
                <a:ea typeface="+mj-ea"/>
              </a:rPr>
              <a:t>N.4.3 ARM</a:t>
            </a:r>
            <a:r>
              <a:rPr lang="zh-CN" altLang="en-US" b="1" dirty="0">
                <a:solidFill>
                  <a:srgbClr val="0000FF"/>
                </a:solidFill>
                <a:latin typeface="+mj-lt"/>
                <a:ea typeface="+mj-ea"/>
              </a:rPr>
              <a:t>寻址方式</a:t>
            </a:r>
          </a:p>
        </p:txBody>
      </p:sp>
      <p:sp>
        <p:nvSpPr>
          <p:cNvPr id="2" name="文本占位符 1"/>
          <p:cNvSpPr>
            <a:spLocks noGrp="1"/>
          </p:cNvSpPr>
          <p:nvPr>
            <p:ph type="body" sz="quarter" idx="10"/>
          </p:nvPr>
        </p:nvSpPr>
        <p:spPr>
          <a:xfrm>
            <a:off x="548878" y="1124744"/>
            <a:ext cx="8007299" cy="4879805"/>
          </a:xfrm>
        </p:spPr>
        <p:txBody>
          <a:bodyPr/>
          <a:lstStyle/>
          <a:p>
            <a:pPr marL="342900" indent="-342900" algn="l" defTabSz="685526">
              <a:lnSpc>
                <a:spcPts val="1875"/>
              </a:lnSpc>
              <a:spcBef>
                <a:spcPts val="0"/>
              </a:spcBef>
              <a:buSzPct val="100000"/>
              <a:buFont typeface="Wingdings" panose="05000000000000000000" pitchFamily="2" charset="2"/>
              <a:buChar char="ü"/>
            </a:pPr>
            <a:r>
              <a:rPr lang="zh-CN" altLang="zh-CN" sz="2400" b="1" kern="1200" dirty="0">
                <a:solidFill>
                  <a:schemeClr val="accent6"/>
                </a:solidFill>
                <a:effectLst>
                  <a:outerShdw blurRad="38100" dist="38100" dir="2700000" algn="tl">
                    <a:srgbClr val="000000">
                      <a:alpha val="43137"/>
                    </a:srgbClr>
                  </a:outerShdw>
                </a:effectLst>
                <a:latin typeface="+mn-ea"/>
                <a:ea typeface="+mn-ea"/>
              </a:rPr>
              <a:t>寄存器堆栈寻址</a:t>
            </a:r>
            <a:endParaRPr lang="zh-CN" altLang="en-US" sz="2400" b="1" kern="1200" dirty="0">
              <a:solidFill>
                <a:schemeClr val="accent6"/>
              </a:solidFill>
              <a:effectLst>
                <a:outerShdw blurRad="38100" dist="38100" dir="2700000" algn="tl">
                  <a:srgbClr val="000000">
                    <a:alpha val="43137"/>
                  </a:srgbClr>
                </a:outerShdw>
              </a:effectLst>
              <a:latin typeface="+mn-ea"/>
              <a:ea typeface="+mn-ea"/>
            </a:endParaRPr>
          </a:p>
          <a:p>
            <a:pPr marL="539750" lvl="1" indent="-363538">
              <a:lnSpc>
                <a:spcPct val="150000"/>
              </a:lnSpc>
              <a:spcBef>
                <a:spcPts val="0"/>
              </a:spcBef>
            </a:pPr>
            <a:r>
              <a:rPr lang="zh-CN" altLang="zh-CN" sz="1800" dirty="0">
                <a:effectLst>
                  <a:outerShdw blurRad="38100" dist="38100" dir="2700000" algn="tl">
                    <a:srgbClr val="000000">
                      <a:alpha val="43137"/>
                    </a:srgbClr>
                  </a:outerShdw>
                </a:effectLst>
              </a:rPr>
              <a:t>按特定顺序存取存储区，按后进先出原则，使用专门的寄存器</a:t>
            </a:r>
            <a:r>
              <a:rPr lang="en-US" altLang="zh-CN" sz="1800" dirty="0">
                <a:effectLst>
                  <a:outerShdw blurRad="38100" dist="38100" dir="2700000" algn="tl">
                    <a:srgbClr val="000000">
                      <a:alpha val="43137"/>
                    </a:srgbClr>
                  </a:outerShdw>
                </a:effectLst>
              </a:rPr>
              <a:t>SP</a:t>
            </a:r>
            <a:r>
              <a:rPr lang="zh-CN" altLang="zh-CN" sz="1800" dirty="0">
                <a:effectLst>
                  <a:outerShdw blurRad="38100" dist="38100" dir="2700000" algn="tl">
                    <a:srgbClr val="000000">
                      <a:alpha val="43137"/>
                    </a:srgbClr>
                  </a:outerShdw>
                </a:effectLst>
              </a:rPr>
              <a:t>（堆栈指针</a:t>
            </a:r>
            <a:r>
              <a:rPr lang="en-US" altLang="zh-CN" sz="1800" dirty="0">
                <a:effectLst>
                  <a:outerShdw blurRad="38100" dist="38100" dir="2700000" algn="tl">
                    <a:srgbClr val="000000">
                      <a:alpha val="43137"/>
                    </a:srgbClr>
                  </a:outerShdw>
                </a:effectLst>
              </a:rPr>
              <a:t>)</a:t>
            </a:r>
            <a:r>
              <a:rPr lang="zh-CN" altLang="zh-CN" sz="1800" dirty="0">
                <a:effectLst>
                  <a:outerShdw blurRad="38100" dist="38100" dir="2700000" algn="tl">
                    <a:srgbClr val="000000">
                      <a:alpha val="43137"/>
                    </a:srgbClr>
                  </a:outerShdw>
                </a:effectLst>
              </a:rPr>
              <a:t>指向一块存储区</a:t>
            </a:r>
            <a:endParaRPr lang="en-US" altLang="zh-CN" sz="1800" dirty="0">
              <a:effectLst>
                <a:outerShdw blurRad="38100" dist="38100" dir="2700000" algn="tl">
                  <a:srgbClr val="000000">
                    <a:alpha val="43137"/>
                  </a:srgbClr>
                </a:outerShdw>
              </a:effectLst>
            </a:endParaRPr>
          </a:p>
          <a:p>
            <a:pPr marL="539750" lvl="1" indent="-363538">
              <a:lnSpc>
                <a:spcPct val="150000"/>
              </a:lnSpc>
              <a:spcBef>
                <a:spcPts val="0"/>
              </a:spcBef>
            </a:pPr>
            <a:endParaRPr lang="en-US" altLang="zh-CN" sz="1800" dirty="0">
              <a:effectLst>
                <a:outerShdw blurRad="38100" dist="38100" dir="2700000" algn="tl">
                  <a:srgbClr val="000000">
                    <a:alpha val="43137"/>
                  </a:srgbClr>
                </a:outerShdw>
              </a:effectLst>
            </a:endParaRPr>
          </a:p>
          <a:p>
            <a:pPr marL="539750" lvl="1" indent="-363538">
              <a:lnSpc>
                <a:spcPct val="150000"/>
              </a:lnSpc>
              <a:spcBef>
                <a:spcPts val="0"/>
              </a:spcBef>
            </a:pPr>
            <a:endParaRPr lang="en-US" altLang="zh-CN" sz="1800" dirty="0">
              <a:effectLst>
                <a:outerShdw blurRad="38100" dist="38100" dir="2700000" algn="tl">
                  <a:srgbClr val="000000">
                    <a:alpha val="43137"/>
                  </a:srgbClr>
                </a:outerShdw>
              </a:effectLst>
            </a:endParaRPr>
          </a:p>
          <a:p>
            <a:pPr lvl="1">
              <a:lnSpc>
                <a:spcPct val="150000"/>
              </a:lnSpc>
              <a:spcBef>
                <a:spcPts val="0"/>
              </a:spcBef>
            </a:pPr>
            <a:endParaRPr lang="en-US" altLang="zh-CN" sz="1800" dirty="0">
              <a:effectLst>
                <a:outerShdw blurRad="38100" dist="38100" dir="2700000" algn="tl">
                  <a:srgbClr val="000000">
                    <a:alpha val="43137"/>
                  </a:srgbClr>
                </a:outerShdw>
              </a:effectLst>
            </a:endParaRPr>
          </a:p>
          <a:p>
            <a:pPr marL="302279" lvl="1" indent="0">
              <a:lnSpc>
                <a:spcPts val="1875"/>
              </a:lnSpc>
              <a:spcBef>
                <a:spcPts val="0"/>
              </a:spcBef>
              <a:buNone/>
            </a:pPr>
            <a:r>
              <a:rPr lang="zh-CN" altLang="en-US" sz="1350" b="1" i="1" dirty="0">
                <a:solidFill>
                  <a:srgbClr val="4D4D4D"/>
                </a:solidFill>
                <a:effectLst>
                  <a:outerShdw blurRad="38100" dist="38100" dir="2700000" algn="tl">
                    <a:srgbClr val="000000">
                      <a:alpha val="43137"/>
                    </a:srgbClr>
                  </a:outerShdw>
                </a:effectLst>
                <a:cs typeface="SimSun" panose="02010600030101010101" pitchFamily="2" charset="-122"/>
              </a:rPr>
              <a:t>例如：</a:t>
            </a:r>
            <a:endParaRPr lang="en-US" altLang="zh-CN" sz="1350" b="1" i="1" dirty="0">
              <a:solidFill>
                <a:srgbClr val="4D4D4D"/>
              </a:solidFill>
              <a:effectLst>
                <a:outerShdw blurRad="38100" dist="38100" dir="2700000" algn="tl">
                  <a:srgbClr val="000000">
                    <a:alpha val="43137"/>
                  </a:srgbClr>
                </a:outerShdw>
              </a:effectLst>
              <a:cs typeface="SimSun" panose="02010600030101010101" pitchFamily="2" charset="-122"/>
            </a:endParaRPr>
          </a:p>
          <a:p>
            <a:pPr marL="302279" lvl="1" indent="0">
              <a:lnSpc>
                <a:spcPts val="1875"/>
              </a:lnSpc>
              <a:spcBef>
                <a:spcPts val="0"/>
              </a:spcBef>
              <a:buNone/>
            </a:pPr>
            <a:endParaRPr lang="en-US" altLang="zh-CN" sz="1350" b="1" i="1" dirty="0">
              <a:solidFill>
                <a:srgbClr val="4D4D4D"/>
              </a:solidFill>
              <a:effectLst>
                <a:outerShdw blurRad="38100" dist="38100" dir="2700000" algn="tl">
                  <a:srgbClr val="000000">
                    <a:alpha val="43137"/>
                  </a:srgbClr>
                </a:outerShdw>
              </a:effectLst>
              <a:cs typeface="SimSun" panose="02010600030101010101" pitchFamily="2" charset="-122"/>
            </a:endParaRPr>
          </a:p>
          <a:p>
            <a:pPr marL="302279" lvl="1" indent="0">
              <a:lnSpc>
                <a:spcPts val="1875"/>
              </a:lnSpc>
              <a:spcBef>
                <a:spcPts val="0"/>
              </a:spcBef>
              <a:buNone/>
            </a:pPr>
            <a:r>
              <a:rPr lang="zh-CN" altLang="pt-BR" sz="1800" dirty="0"/>
              <a:t>将栈内的数据，读写到</a:t>
            </a:r>
            <a:r>
              <a:rPr lang="pt-BR" altLang="zh-CN" sz="1800" dirty="0"/>
              <a:t>R2</a:t>
            </a:r>
            <a:r>
              <a:rPr lang="zh-CN" altLang="pt-BR" sz="1800" dirty="0"/>
              <a:t>～</a:t>
            </a:r>
            <a:r>
              <a:rPr lang="pt-BR" altLang="zh-CN" sz="1800" dirty="0"/>
              <a:t>R7</a:t>
            </a:r>
            <a:r>
              <a:rPr lang="zh-CN" altLang="pt-BR" sz="1800" dirty="0"/>
              <a:t>、</a:t>
            </a:r>
            <a:r>
              <a:rPr lang="pt-BR" altLang="zh-CN" sz="1800" dirty="0"/>
              <a:t>R12</a:t>
            </a:r>
            <a:r>
              <a:rPr lang="zh-CN" altLang="pt-BR" sz="1800" dirty="0"/>
              <a:t>中，然后下一个地址成为栈顶</a:t>
            </a:r>
            <a:endParaRPr lang="en-US" altLang="zh-CN" sz="1800" dirty="0"/>
          </a:p>
          <a:p>
            <a:pPr marL="302279" lvl="1" indent="0">
              <a:lnSpc>
                <a:spcPts val="1875"/>
              </a:lnSpc>
              <a:spcBef>
                <a:spcPts val="0"/>
              </a:spcBef>
              <a:buNone/>
            </a:pPr>
            <a:endParaRPr lang="zh-CN" altLang="pt-BR" dirty="0"/>
          </a:p>
          <a:p>
            <a:pPr marL="302279" lvl="1" indent="0">
              <a:lnSpc>
                <a:spcPts val="1875"/>
              </a:lnSpc>
              <a:spcBef>
                <a:spcPts val="0"/>
              </a:spcBef>
              <a:buNone/>
            </a:pPr>
            <a:endParaRPr lang="pt-BR" altLang="zh-CN" sz="1350" b="1" i="1" dirty="0">
              <a:solidFill>
                <a:srgbClr val="4D4D4D"/>
              </a:solidFill>
              <a:effectLst>
                <a:outerShdw blurRad="38100" dist="38100" dir="2700000" algn="tl">
                  <a:srgbClr val="000000">
                    <a:alpha val="43137"/>
                  </a:srgbClr>
                </a:outerShdw>
              </a:effectLst>
              <a:cs typeface="SimSun" panose="02010600030101010101" pitchFamily="2" charset="-122"/>
            </a:endParaRPr>
          </a:p>
          <a:p>
            <a:pPr marL="302279" lvl="1" indent="0">
              <a:lnSpc>
                <a:spcPts val="1875"/>
              </a:lnSpc>
              <a:spcBef>
                <a:spcPts val="0"/>
              </a:spcBef>
              <a:buNone/>
            </a:pPr>
            <a:endParaRPr lang="pt-BR" altLang="zh-CN" sz="1800" dirty="0"/>
          </a:p>
          <a:p>
            <a:pPr marL="302279" lvl="1" indent="0">
              <a:lnSpc>
                <a:spcPts val="1875"/>
              </a:lnSpc>
              <a:spcBef>
                <a:spcPts val="0"/>
              </a:spcBef>
              <a:buNone/>
            </a:pPr>
            <a:r>
              <a:rPr lang="zh-CN" altLang="pt-BR" sz="1800" dirty="0"/>
              <a:t>将寄存器</a:t>
            </a:r>
            <a:r>
              <a:rPr lang="pt-BR" altLang="zh-CN" sz="1800" dirty="0"/>
              <a:t>R2</a:t>
            </a:r>
            <a:r>
              <a:rPr lang="zh-CN" altLang="pt-BR" sz="1800" dirty="0"/>
              <a:t>～</a:t>
            </a:r>
            <a:r>
              <a:rPr lang="pt-BR" altLang="zh-CN" sz="1800" dirty="0"/>
              <a:t>R7</a:t>
            </a:r>
            <a:r>
              <a:rPr lang="zh-CN" altLang="pt-BR" sz="1800" dirty="0"/>
              <a:t>、</a:t>
            </a:r>
            <a:r>
              <a:rPr lang="pt-BR" altLang="zh-CN" sz="1800" dirty="0"/>
              <a:t>R12</a:t>
            </a:r>
            <a:r>
              <a:rPr lang="zh-CN" altLang="pt-BR" sz="1800" dirty="0"/>
              <a:t>的值保存到</a:t>
            </a:r>
            <a:r>
              <a:rPr lang="pt-BR" altLang="zh-CN" sz="1800" dirty="0"/>
              <a:t>SP</a:t>
            </a:r>
            <a:r>
              <a:rPr lang="zh-CN" altLang="pt-BR" sz="1800" dirty="0"/>
              <a:t>指向的栈中</a:t>
            </a:r>
            <a:r>
              <a:rPr lang="zh-CN" altLang="en-US" sz="1800" dirty="0"/>
              <a:t>，</a:t>
            </a:r>
            <a:r>
              <a:rPr lang="en-US" altLang="zh-CN" sz="1800" dirty="0"/>
              <a:t>SP</a:t>
            </a:r>
            <a:r>
              <a:rPr lang="zh-CN" altLang="en-US" sz="1800" dirty="0"/>
              <a:t>指向的是栈顶</a:t>
            </a:r>
            <a:endParaRPr lang="zh-CN" altLang="pt-BR" sz="1800" dirty="0"/>
          </a:p>
        </p:txBody>
      </p:sp>
      <p:sp>
        <p:nvSpPr>
          <p:cNvPr id="5" name="文本框 4"/>
          <p:cNvSpPr txBox="1"/>
          <p:nvPr/>
        </p:nvSpPr>
        <p:spPr>
          <a:xfrm>
            <a:off x="914399" y="4365104"/>
            <a:ext cx="7680723" cy="369332"/>
          </a:xfrm>
          <a:prstGeom prst="rect">
            <a:avLst/>
          </a:prstGeom>
          <a:solidFill>
            <a:schemeClr val="bg1">
              <a:lumMod val="85000"/>
            </a:schemeClr>
          </a:solidFill>
        </p:spPr>
        <p:txBody>
          <a:bodyPr wrap="square" rtlCol="0">
            <a:spAutoFit/>
          </a:bodyPr>
          <a:lstStyle/>
          <a:p>
            <a:r>
              <a:rPr lang="en-US"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LDMIA SP!,{R2-R7,R12}</a:t>
            </a:r>
          </a:p>
        </p:txBody>
      </p:sp>
      <p:sp>
        <p:nvSpPr>
          <p:cNvPr id="6" name="文本框 5"/>
          <p:cNvSpPr txBox="1"/>
          <p:nvPr/>
        </p:nvSpPr>
        <p:spPr>
          <a:xfrm>
            <a:off x="925200" y="5301208"/>
            <a:ext cx="7680723" cy="369332"/>
          </a:xfrm>
          <a:prstGeom prst="rect">
            <a:avLst/>
          </a:prstGeom>
          <a:solidFill>
            <a:schemeClr val="bg1">
              <a:lumMod val="85000"/>
            </a:schemeClr>
          </a:solidFill>
        </p:spPr>
        <p:txBody>
          <a:bodyPr wrap="square" rtlCol="0">
            <a:spAutoFit/>
          </a:bodyPr>
          <a:lstStyle/>
          <a:p>
            <a:r>
              <a:rPr lang="en-US"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STMIA SP!,{R2-R7,R12}</a:t>
            </a:r>
          </a:p>
        </p:txBody>
      </p:sp>
    </p:spTree>
    <p:extLst>
      <p:ext uri="{BB962C8B-B14F-4D97-AF65-F5344CB8AC3E}">
        <p14:creationId xmlns:p14="http://schemas.microsoft.com/office/powerpoint/2010/main" val="19279717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11560" y="350730"/>
            <a:ext cx="8046244" cy="485982"/>
          </a:xfrm>
        </p:spPr>
        <p:txBody>
          <a:bodyPr>
            <a:normAutofit fontScale="90000"/>
          </a:bodyPr>
          <a:lstStyle/>
          <a:p>
            <a:pPr eaLnBrk="1" hangingPunct="1"/>
            <a:r>
              <a:rPr lang="en-US" altLang="zh-CN" b="1" dirty="0">
                <a:solidFill>
                  <a:srgbClr val="0000FF"/>
                </a:solidFill>
                <a:latin typeface="+mj-lt"/>
                <a:ea typeface="+mj-ea"/>
              </a:rPr>
              <a:t>N.4.3 ARM</a:t>
            </a:r>
            <a:r>
              <a:rPr lang="zh-CN" altLang="en-US" b="1" dirty="0">
                <a:solidFill>
                  <a:srgbClr val="0000FF"/>
                </a:solidFill>
                <a:latin typeface="+mj-lt"/>
                <a:ea typeface="+mj-ea"/>
              </a:rPr>
              <a:t>寻址方式</a:t>
            </a:r>
          </a:p>
        </p:txBody>
      </p:sp>
      <p:sp>
        <p:nvSpPr>
          <p:cNvPr id="2" name="文本占位符 1"/>
          <p:cNvSpPr>
            <a:spLocks noGrp="1"/>
          </p:cNvSpPr>
          <p:nvPr>
            <p:ph type="body" sz="quarter" idx="10"/>
          </p:nvPr>
        </p:nvSpPr>
        <p:spPr>
          <a:xfrm>
            <a:off x="534889" y="1112151"/>
            <a:ext cx="8199586" cy="4879805"/>
          </a:xfrm>
        </p:spPr>
        <p:txBody>
          <a:bodyPr/>
          <a:lstStyle/>
          <a:p>
            <a:pPr marL="342900" lvl="1" indent="-342900" defTabSz="685526" fontAlgn="ctr">
              <a:lnSpc>
                <a:spcPts val="1875"/>
              </a:lnSpc>
              <a:spcBef>
                <a:spcPts val="0"/>
              </a:spcBef>
              <a:buSzPct val="100000"/>
              <a:buFont typeface="Wingdings" panose="05000000000000000000" pitchFamily="2" charset="2"/>
              <a:buChar char="ü"/>
            </a:pPr>
            <a:r>
              <a:rPr lang="zh-CN" altLang="en-US" sz="2400" b="1" kern="1200" dirty="0">
                <a:solidFill>
                  <a:schemeClr val="accent6"/>
                </a:solidFill>
                <a:effectLst>
                  <a:outerShdw blurRad="38100" dist="38100" dir="2700000" algn="tl">
                    <a:srgbClr val="000000">
                      <a:alpha val="43137"/>
                    </a:srgbClr>
                  </a:outerShdw>
                </a:effectLst>
                <a:latin typeface="+mn-ea"/>
              </a:rPr>
              <a:t>相对寻址</a:t>
            </a:r>
            <a:endParaRPr lang="en-US" altLang="zh-CN" sz="2400" b="1" kern="1200" dirty="0">
              <a:solidFill>
                <a:schemeClr val="accent6"/>
              </a:solidFill>
              <a:effectLst>
                <a:outerShdw blurRad="38100" dist="38100" dir="2700000" algn="tl">
                  <a:srgbClr val="000000">
                    <a:alpha val="43137"/>
                  </a:srgbClr>
                </a:outerShdw>
              </a:effectLst>
              <a:latin typeface="+mn-ea"/>
            </a:endParaRPr>
          </a:p>
          <a:p>
            <a:pPr marL="488504" lvl="2" indent="-226709">
              <a:lnSpc>
                <a:spcPct val="150000"/>
              </a:lnSpc>
              <a:spcBef>
                <a:spcPts val="0"/>
              </a:spcBef>
              <a:buClrTx/>
              <a:buSzPct val="50000"/>
              <a:buFont typeface="Wingdings" panose="05000000000000000000" pitchFamily="2" charset="2"/>
              <a:buChar char="p"/>
            </a:pPr>
            <a:r>
              <a:rPr lang="zh-CN" altLang="zh-CN" sz="1800" dirty="0"/>
              <a:t>读取指令本身在内存中的地址。是相对于</a:t>
            </a:r>
            <a:r>
              <a:rPr lang="en-US" altLang="zh-CN" sz="1800" dirty="0"/>
              <a:t>PC</a:t>
            </a:r>
            <a:r>
              <a:rPr lang="zh-CN" altLang="zh-CN" sz="1800" dirty="0"/>
              <a:t>内指令地址偏移后的地址。</a:t>
            </a:r>
            <a:endParaRPr lang="en-US" altLang="zh-CN" sz="1800" dirty="0"/>
          </a:p>
          <a:p>
            <a:pPr marL="488504" lvl="2" indent="-226709">
              <a:lnSpc>
                <a:spcPct val="150000"/>
              </a:lnSpc>
              <a:spcBef>
                <a:spcPts val="0"/>
              </a:spcBef>
              <a:buClrTx/>
              <a:buSzPct val="50000"/>
              <a:buFont typeface="Wingdings" panose="05000000000000000000" pitchFamily="2" charset="2"/>
              <a:buChar char="p"/>
            </a:pPr>
            <a:r>
              <a:rPr lang="zh-CN" altLang="zh-CN" sz="1800" dirty="0"/>
              <a:t>由程序计数器</a:t>
            </a:r>
            <a:r>
              <a:rPr lang="en-US" altLang="zh-CN" sz="1800" dirty="0"/>
              <a:t>PC</a:t>
            </a:r>
            <a:r>
              <a:rPr lang="zh-CN" altLang="zh-CN" sz="1800" dirty="0"/>
              <a:t>提供基准地址，指令中的地址码字段作为偏移量，两者相加后得到的地址即为操作数的有效地址</a:t>
            </a:r>
            <a:endParaRPr lang="en-US" altLang="zh-CN" sz="1800" dirty="0"/>
          </a:p>
          <a:p>
            <a:pPr marL="261795" lvl="2" indent="0">
              <a:lnSpc>
                <a:spcPts val="1875"/>
              </a:lnSpc>
              <a:spcBef>
                <a:spcPts val="0"/>
              </a:spcBef>
              <a:buNone/>
            </a:pPr>
            <a:endParaRPr lang="en-US" altLang="zh-CN" sz="1350" b="1" i="1" dirty="0">
              <a:solidFill>
                <a:srgbClr val="4D4D4D"/>
              </a:solidFill>
              <a:effectLst>
                <a:outerShdw blurRad="38100" dist="38100" dir="2700000" algn="tl">
                  <a:srgbClr val="000000">
                    <a:alpha val="43137"/>
                  </a:srgbClr>
                </a:outerShdw>
              </a:effectLst>
              <a:cs typeface="SimSun" panose="02010600030101010101" pitchFamily="2" charset="-122"/>
            </a:endParaRPr>
          </a:p>
          <a:p>
            <a:pPr marL="261795" lvl="2" indent="0">
              <a:lnSpc>
                <a:spcPts val="1875"/>
              </a:lnSpc>
              <a:spcBef>
                <a:spcPts val="0"/>
              </a:spcBef>
              <a:buNone/>
            </a:pPr>
            <a:endParaRPr lang="en-US" altLang="zh-CN" sz="1350" b="1" i="1" dirty="0">
              <a:solidFill>
                <a:srgbClr val="4D4D4D"/>
              </a:solidFill>
              <a:effectLst>
                <a:outerShdw blurRad="38100" dist="38100" dir="2700000" algn="tl">
                  <a:srgbClr val="000000">
                    <a:alpha val="43137"/>
                  </a:srgbClr>
                </a:outerShdw>
              </a:effectLst>
              <a:cs typeface="SimSun" panose="02010600030101010101" pitchFamily="2" charset="-122"/>
            </a:endParaRPr>
          </a:p>
          <a:p>
            <a:pPr marL="261795" lvl="2" indent="0">
              <a:lnSpc>
                <a:spcPts val="1875"/>
              </a:lnSpc>
              <a:spcBef>
                <a:spcPts val="0"/>
              </a:spcBef>
              <a:buNone/>
            </a:pPr>
            <a:r>
              <a:rPr lang="zh-CN" altLang="en-US" sz="1350" b="1" i="1" dirty="0">
                <a:solidFill>
                  <a:srgbClr val="4D4D4D"/>
                </a:solidFill>
                <a:effectLst>
                  <a:outerShdw blurRad="38100" dist="38100" dir="2700000" algn="tl">
                    <a:srgbClr val="000000">
                      <a:alpha val="43137"/>
                    </a:srgbClr>
                  </a:outerShdw>
                </a:effectLst>
                <a:cs typeface="SimSun" panose="02010600030101010101" pitchFamily="2" charset="-122"/>
              </a:rPr>
              <a:t>例如：</a:t>
            </a:r>
            <a:endParaRPr lang="en-US" altLang="zh-CN" sz="1350" b="1" i="1" dirty="0">
              <a:solidFill>
                <a:srgbClr val="4D4D4D"/>
              </a:solidFill>
              <a:effectLst>
                <a:outerShdw blurRad="38100" dist="38100" dir="2700000" algn="tl">
                  <a:srgbClr val="000000">
                    <a:alpha val="43137"/>
                  </a:srgbClr>
                </a:outerShdw>
              </a:effectLst>
              <a:cs typeface="SimSun" panose="02010600030101010101" pitchFamily="2" charset="-122"/>
            </a:endParaRPr>
          </a:p>
        </p:txBody>
      </p:sp>
      <p:sp>
        <p:nvSpPr>
          <p:cNvPr id="4" name="文本框 3"/>
          <p:cNvSpPr txBox="1"/>
          <p:nvPr/>
        </p:nvSpPr>
        <p:spPr>
          <a:xfrm>
            <a:off x="715013" y="3552053"/>
            <a:ext cx="7713974" cy="2031325"/>
          </a:xfrm>
          <a:prstGeom prst="rect">
            <a:avLst/>
          </a:prstGeom>
          <a:solidFill>
            <a:schemeClr val="bg1">
              <a:lumMod val="85000"/>
            </a:schemeClr>
          </a:solidFill>
        </p:spPr>
        <p:txBody>
          <a:bodyPr wrap="square" rtlCol="0">
            <a:spAutoFit/>
          </a:bodyPr>
          <a:lstStyle/>
          <a:p>
            <a:r>
              <a:rPr lang="en-US"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BL   ROUTE1    			@</a:t>
            </a:r>
            <a:r>
              <a:rPr lang="zh-CN" altLang="en-US"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调用到 </a:t>
            </a:r>
            <a:r>
              <a:rPr lang="en-US"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ROUTE1 </a:t>
            </a:r>
            <a:r>
              <a:rPr lang="zh-CN" altLang="en-US"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子程序</a:t>
            </a:r>
          </a:p>
          <a:p>
            <a:r>
              <a:rPr lang="en-US"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BEQ LOOP       			@</a:t>
            </a:r>
            <a:r>
              <a:rPr lang="zh-CN" altLang="en-US"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条件跳转（转移）到 </a:t>
            </a:r>
            <a:r>
              <a:rPr lang="en-US"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LOOP </a:t>
            </a:r>
            <a:r>
              <a:rPr lang="zh-CN" altLang="en-US"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标号处</a:t>
            </a:r>
          </a:p>
          <a:p>
            <a:r>
              <a:rPr lang="en-US"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a:t>
            </a:r>
          </a:p>
          <a:p>
            <a:r>
              <a:rPr lang="en-US"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LOOP MOV R2,#2</a:t>
            </a:r>
          </a:p>
          <a:p>
            <a:r>
              <a:rPr lang="en-US"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a:t>
            </a:r>
          </a:p>
          <a:p>
            <a:r>
              <a:rPr lang="en-US"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ROUTE1</a:t>
            </a:r>
          </a:p>
          <a:p>
            <a:r>
              <a:rPr lang="en-US"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a:t>
            </a:r>
          </a:p>
        </p:txBody>
      </p:sp>
      <p:sp>
        <p:nvSpPr>
          <p:cNvPr id="3" name="对话气泡: 矩形 2">
            <a:extLst>
              <a:ext uri="{FF2B5EF4-FFF2-40B4-BE49-F238E27FC236}">
                <a16:creationId xmlns:a16="http://schemas.microsoft.com/office/drawing/2014/main" id="{98CEE181-9948-4E7F-BC3F-2BFF165BE6A4}"/>
              </a:ext>
            </a:extLst>
          </p:cNvPr>
          <p:cNvSpPr/>
          <p:nvPr/>
        </p:nvSpPr>
        <p:spPr>
          <a:xfrm>
            <a:off x="6660232" y="4764566"/>
            <a:ext cx="1872208" cy="1224136"/>
          </a:xfrm>
          <a:prstGeom prst="wedgeRectCallout">
            <a:avLst>
              <a:gd name="adj1" fmla="val -43033"/>
              <a:gd name="adj2" fmla="val -682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想一想</a:t>
            </a:r>
            <a:endParaRPr lang="en-US" altLang="zh-CN" dirty="0"/>
          </a:p>
          <a:p>
            <a:pPr algn="ctr"/>
            <a:r>
              <a:rPr lang="zh-CN" altLang="en-US" dirty="0"/>
              <a:t>与</a:t>
            </a:r>
            <a:r>
              <a:rPr lang="en-US" altLang="zh-CN" dirty="0"/>
              <a:t>X86</a:t>
            </a:r>
            <a:r>
              <a:rPr lang="zh-CN" altLang="en-US" dirty="0"/>
              <a:t>的异同</a:t>
            </a:r>
          </a:p>
        </p:txBody>
      </p:sp>
    </p:spTree>
    <p:extLst>
      <p:ext uri="{BB962C8B-B14F-4D97-AF65-F5344CB8AC3E}">
        <p14:creationId xmlns:p14="http://schemas.microsoft.com/office/powerpoint/2010/main" val="39179204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11560" y="350730"/>
            <a:ext cx="8046244" cy="485982"/>
          </a:xfrm>
        </p:spPr>
        <p:txBody>
          <a:bodyPr>
            <a:normAutofit fontScale="90000"/>
          </a:bodyPr>
          <a:lstStyle/>
          <a:p>
            <a:pPr eaLnBrk="1" hangingPunct="1"/>
            <a:r>
              <a:rPr lang="en-US" altLang="zh-CN" b="1" dirty="0">
                <a:solidFill>
                  <a:srgbClr val="0000FF"/>
                </a:solidFill>
                <a:latin typeface="+mj-lt"/>
                <a:ea typeface="+mj-ea"/>
              </a:rPr>
              <a:t>N.4.3 ARM</a:t>
            </a:r>
            <a:r>
              <a:rPr lang="zh-CN" altLang="en-US" b="1" dirty="0">
                <a:solidFill>
                  <a:srgbClr val="0000FF"/>
                </a:solidFill>
                <a:latin typeface="+mj-lt"/>
                <a:ea typeface="+mj-ea"/>
              </a:rPr>
              <a:t>寻址方式</a:t>
            </a:r>
          </a:p>
        </p:txBody>
      </p:sp>
      <p:sp>
        <p:nvSpPr>
          <p:cNvPr id="2" name="文本占位符 1"/>
          <p:cNvSpPr>
            <a:spLocks noGrp="1"/>
          </p:cNvSpPr>
          <p:nvPr>
            <p:ph type="body" sz="quarter" idx="10"/>
          </p:nvPr>
        </p:nvSpPr>
        <p:spPr>
          <a:xfrm>
            <a:off x="534889" y="1112151"/>
            <a:ext cx="8199586" cy="4879805"/>
          </a:xfrm>
        </p:spPr>
        <p:txBody>
          <a:bodyPr/>
          <a:lstStyle/>
          <a:p>
            <a:pPr marL="342900" lvl="1" indent="-342900" defTabSz="685526" fontAlgn="ctr">
              <a:lnSpc>
                <a:spcPts val="1875"/>
              </a:lnSpc>
              <a:spcBef>
                <a:spcPts val="0"/>
              </a:spcBef>
              <a:buSzPct val="100000"/>
              <a:buFont typeface="Wingdings" panose="05000000000000000000" pitchFamily="2" charset="2"/>
              <a:buChar char="ü"/>
            </a:pPr>
            <a:r>
              <a:rPr lang="zh-CN" altLang="en-US" sz="2400" b="1" kern="1200" dirty="0">
                <a:solidFill>
                  <a:schemeClr val="accent6"/>
                </a:solidFill>
                <a:effectLst>
                  <a:outerShdw blurRad="38100" dist="38100" dir="2700000" algn="tl">
                    <a:srgbClr val="000000">
                      <a:alpha val="43137"/>
                    </a:srgbClr>
                  </a:outerShdw>
                </a:effectLst>
                <a:latin typeface="+mn-ea"/>
              </a:rPr>
              <a:t>寄存器位移寻址</a:t>
            </a:r>
            <a:endParaRPr lang="en-US" altLang="zh-CN" sz="2400" b="1" kern="1200" dirty="0">
              <a:solidFill>
                <a:schemeClr val="accent6"/>
              </a:solidFill>
              <a:effectLst>
                <a:outerShdw blurRad="38100" dist="38100" dir="2700000" algn="tl">
                  <a:srgbClr val="000000">
                    <a:alpha val="43137"/>
                  </a:srgbClr>
                </a:outerShdw>
              </a:effectLst>
              <a:latin typeface="+mn-ea"/>
            </a:endParaRPr>
          </a:p>
          <a:p>
            <a:pPr marL="488504" lvl="2" indent="-226709">
              <a:lnSpc>
                <a:spcPct val="150000"/>
              </a:lnSpc>
              <a:spcBef>
                <a:spcPts val="0"/>
              </a:spcBef>
              <a:buClrTx/>
              <a:buSzPct val="50000"/>
              <a:buFont typeface="Wingdings" panose="05000000000000000000" pitchFamily="2" charset="2"/>
              <a:buChar char="p"/>
            </a:pPr>
            <a:r>
              <a:rPr lang="zh-CN" altLang="en-US" sz="1800" dirty="0"/>
              <a:t>寄存器偏移寻址</a:t>
            </a:r>
            <a:endParaRPr lang="en-US" altLang="zh-CN" sz="1800" dirty="0"/>
          </a:p>
          <a:p>
            <a:pPr marL="488504" lvl="2" indent="-226709">
              <a:lnSpc>
                <a:spcPct val="150000"/>
              </a:lnSpc>
              <a:spcBef>
                <a:spcPts val="0"/>
              </a:spcBef>
              <a:buClrTx/>
              <a:buSzPct val="50000"/>
              <a:buFont typeface="Wingdings" panose="05000000000000000000" pitchFamily="2" charset="2"/>
              <a:buChar char="p"/>
            </a:pPr>
            <a:r>
              <a:rPr lang="zh-CN" altLang="en-US" sz="1800" dirty="0"/>
              <a:t>以寄存器寻址基础，将寄存器中的数移位后作为操作数</a:t>
            </a:r>
            <a:endParaRPr lang="en-US" altLang="zh-CN" sz="1800" dirty="0"/>
          </a:p>
          <a:p>
            <a:pPr marL="488504" lvl="2" indent="-226709">
              <a:lnSpc>
                <a:spcPct val="150000"/>
              </a:lnSpc>
              <a:spcBef>
                <a:spcPts val="0"/>
              </a:spcBef>
              <a:buClrTx/>
              <a:buSzPct val="50000"/>
              <a:buFont typeface="Wingdings" panose="05000000000000000000" pitchFamily="2" charset="2"/>
              <a:buChar char="p"/>
            </a:pPr>
            <a:endParaRPr lang="en-US" altLang="zh-CN" sz="1800" b="1" i="1" dirty="0">
              <a:solidFill>
                <a:srgbClr val="4D4D4D"/>
              </a:solidFill>
              <a:effectLst>
                <a:outerShdw blurRad="38100" dist="38100" dir="2700000" algn="tl">
                  <a:srgbClr val="000000">
                    <a:alpha val="43137"/>
                  </a:srgbClr>
                </a:outerShdw>
              </a:effectLst>
              <a:cs typeface="SimSun" panose="02010600030101010101" pitchFamily="2" charset="-122"/>
            </a:endParaRPr>
          </a:p>
          <a:p>
            <a:pPr marL="488504" lvl="2" indent="-226709">
              <a:lnSpc>
                <a:spcPct val="150000"/>
              </a:lnSpc>
              <a:spcBef>
                <a:spcPts val="0"/>
              </a:spcBef>
              <a:buClrTx/>
              <a:buSzPct val="50000"/>
              <a:buFont typeface="Wingdings" panose="05000000000000000000" pitchFamily="2" charset="2"/>
              <a:buChar char="p"/>
            </a:pPr>
            <a:endParaRPr lang="en-US" altLang="zh-CN" sz="1800" b="1" i="1" dirty="0">
              <a:solidFill>
                <a:srgbClr val="4D4D4D"/>
              </a:solidFill>
              <a:effectLst>
                <a:outerShdw blurRad="38100" dist="38100" dir="2700000" algn="tl">
                  <a:srgbClr val="000000">
                    <a:alpha val="43137"/>
                  </a:srgbClr>
                </a:outerShdw>
              </a:effectLst>
              <a:cs typeface="SimSun" panose="02010600030101010101" pitchFamily="2" charset="-122"/>
            </a:endParaRPr>
          </a:p>
          <a:p>
            <a:pPr marL="488504" lvl="2" indent="-226709">
              <a:lnSpc>
                <a:spcPct val="150000"/>
              </a:lnSpc>
              <a:spcBef>
                <a:spcPts val="0"/>
              </a:spcBef>
              <a:buClrTx/>
              <a:buSzPct val="50000"/>
              <a:buFont typeface="Wingdings" panose="05000000000000000000" pitchFamily="2" charset="2"/>
              <a:buChar char="p"/>
            </a:pPr>
            <a:endParaRPr lang="en-US" altLang="zh-CN" sz="1800" b="1" i="1" dirty="0">
              <a:solidFill>
                <a:srgbClr val="4D4D4D"/>
              </a:solidFill>
              <a:effectLst>
                <a:outerShdw blurRad="38100" dist="38100" dir="2700000" algn="tl">
                  <a:srgbClr val="000000">
                    <a:alpha val="43137"/>
                  </a:srgbClr>
                </a:outerShdw>
              </a:effectLst>
              <a:cs typeface="SimSun" panose="02010600030101010101" pitchFamily="2" charset="-122"/>
            </a:endParaRPr>
          </a:p>
          <a:p>
            <a:pPr marL="261795" lvl="2" indent="0">
              <a:lnSpc>
                <a:spcPts val="1875"/>
              </a:lnSpc>
              <a:spcBef>
                <a:spcPts val="0"/>
              </a:spcBef>
              <a:buNone/>
            </a:pPr>
            <a:endParaRPr lang="en-US" altLang="zh-CN" sz="1350" b="1" i="1" dirty="0">
              <a:solidFill>
                <a:srgbClr val="4D4D4D"/>
              </a:solidFill>
              <a:effectLst>
                <a:outerShdw blurRad="38100" dist="38100" dir="2700000" algn="tl">
                  <a:srgbClr val="000000">
                    <a:alpha val="43137"/>
                  </a:srgbClr>
                </a:outerShdw>
              </a:effectLst>
              <a:cs typeface="SimSun" panose="02010600030101010101" pitchFamily="2" charset="-122"/>
            </a:endParaRPr>
          </a:p>
          <a:p>
            <a:pPr marL="261795" lvl="2" indent="0">
              <a:lnSpc>
                <a:spcPts val="1875"/>
              </a:lnSpc>
              <a:spcBef>
                <a:spcPts val="0"/>
              </a:spcBef>
              <a:buNone/>
            </a:pPr>
            <a:r>
              <a:rPr lang="zh-CN" altLang="en-US" sz="1350" b="1" i="1" dirty="0">
                <a:solidFill>
                  <a:srgbClr val="4D4D4D"/>
                </a:solidFill>
                <a:effectLst>
                  <a:outerShdw blurRad="38100" dist="38100" dir="2700000" algn="tl">
                    <a:srgbClr val="000000">
                      <a:alpha val="43137"/>
                    </a:srgbClr>
                  </a:outerShdw>
                </a:effectLst>
                <a:cs typeface="SimSun" panose="02010600030101010101" pitchFamily="2" charset="-122"/>
              </a:rPr>
              <a:t>例如：</a:t>
            </a:r>
            <a:endParaRPr lang="en-US" altLang="zh-CN" sz="1350" b="1" i="1" dirty="0">
              <a:solidFill>
                <a:srgbClr val="4D4D4D"/>
              </a:solidFill>
              <a:effectLst>
                <a:outerShdw blurRad="38100" dist="38100" dir="2700000" algn="tl">
                  <a:srgbClr val="000000">
                    <a:alpha val="43137"/>
                  </a:srgbClr>
                </a:outerShdw>
              </a:effectLst>
              <a:cs typeface="SimSun" panose="02010600030101010101" pitchFamily="2" charset="-122"/>
            </a:endParaRPr>
          </a:p>
          <a:p>
            <a:pPr marL="261795" lvl="2" indent="0">
              <a:lnSpc>
                <a:spcPts val="1875"/>
              </a:lnSpc>
              <a:spcBef>
                <a:spcPts val="0"/>
              </a:spcBef>
              <a:buNone/>
            </a:pPr>
            <a:endParaRPr lang="en-US" altLang="zh-CN" sz="1350" b="1" i="1" dirty="0">
              <a:solidFill>
                <a:srgbClr val="4D4D4D"/>
              </a:solidFill>
              <a:effectLst>
                <a:outerShdw blurRad="38100" dist="38100" dir="2700000" algn="tl">
                  <a:srgbClr val="000000">
                    <a:alpha val="43137"/>
                  </a:srgbClr>
                </a:outerShdw>
              </a:effectLst>
              <a:cs typeface="SimSun" panose="02010600030101010101" pitchFamily="2" charset="-122"/>
            </a:endParaRPr>
          </a:p>
        </p:txBody>
      </p:sp>
      <p:sp>
        <p:nvSpPr>
          <p:cNvPr id="4" name="文本框 3"/>
          <p:cNvSpPr txBox="1"/>
          <p:nvPr/>
        </p:nvSpPr>
        <p:spPr>
          <a:xfrm>
            <a:off x="895137" y="4491377"/>
            <a:ext cx="7713974" cy="369332"/>
          </a:xfrm>
          <a:prstGeom prst="rect">
            <a:avLst/>
          </a:prstGeom>
          <a:solidFill>
            <a:schemeClr val="bg1">
              <a:lumMod val="85000"/>
            </a:schemeClr>
          </a:solidFill>
        </p:spPr>
        <p:txBody>
          <a:bodyPr wrap="square" rtlCol="0">
            <a:spAutoFit/>
          </a:bodyPr>
          <a:lstStyle/>
          <a:p>
            <a:r>
              <a:rPr lang="en-US" altLang="zh-CN"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LDR   R0, R1, LSL #1</a:t>
            </a:r>
          </a:p>
        </p:txBody>
      </p:sp>
      <p:sp>
        <p:nvSpPr>
          <p:cNvPr id="7" name="文本框 6">
            <a:extLst>
              <a:ext uri="{FF2B5EF4-FFF2-40B4-BE49-F238E27FC236}">
                <a16:creationId xmlns:a16="http://schemas.microsoft.com/office/drawing/2014/main" id="{3527BA9C-8B00-4905-8716-75C8A9FAEAF2}"/>
              </a:ext>
            </a:extLst>
          </p:cNvPr>
          <p:cNvSpPr txBox="1"/>
          <p:nvPr/>
        </p:nvSpPr>
        <p:spPr>
          <a:xfrm>
            <a:off x="813017" y="2204864"/>
            <a:ext cx="7583147" cy="1019959"/>
          </a:xfrm>
          <a:prstGeom prst="rect">
            <a:avLst/>
          </a:prstGeom>
          <a:noFill/>
        </p:spPr>
        <p:txBody>
          <a:bodyPr wrap="square">
            <a:spAutoFit/>
          </a:bodyPr>
          <a:lstStyle/>
          <a:p>
            <a:pPr>
              <a:lnSpc>
                <a:spcPct val="150000"/>
              </a:lnSpc>
            </a:pPr>
            <a:r>
              <a:rPr lang="en-US" altLang="zh-CN" sz="1400" b="0" i="0" dirty="0">
                <a:solidFill>
                  <a:srgbClr val="333333"/>
                </a:solidFill>
                <a:effectLst/>
                <a:latin typeface="Helvetica Neue"/>
              </a:rPr>
              <a:t>LSL</a:t>
            </a:r>
            <a:r>
              <a:rPr lang="zh-CN" altLang="en-US" sz="1400" b="0" i="0" dirty="0">
                <a:solidFill>
                  <a:srgbClr val="333333"/>
                </a:solidFill>
                <a:effectLst/>
                <a:latin typeface="Helvetica Neue"/>
              </a:rPr>
              <a:t>：逻辑左移（</a:t>
            </a:r>
            <a:r>
              <a:rPr lang="en-US" altLang="zh-CN" sz="1400" b="0" i="0" dirty="0">
                <a:solidFill>
                  <a:srgbClr val="333333"/>
                </a:solidFill>
                <a:effectLst/>
                <a:latin typeface="Helvetica Neue"/>
              </a:rPr>
              <a:t>Logical Shift Left</a:t>
            </a:r>
            <a:r>
              <a:rPr lang="zh-CN" altLang="en-US" sz="1400" b="0" i="0" dirty="0">
                <a:solidFill>
                  <a:srgbClr val="333333"/>
                </a:solidFill>
                <a:effectLst/>
                <a:latin typeface="Helvetica Neue"/>
              </a:rPr>
              <a:t>）         </a:t>
            </a:r>
            <a:r>
              <a:rPr lang="en-US" altLang="zh-CN" sz="1400" b="0" i="0" dirty="0">
                <a:solidFill>
                  <a:srgbClr val="333333"/>
                </a:solidFill>
                <a:effectLst/>
                <a:latin typeface="Helvetica Neue"/>
              </a:rPr>
              <a:t>ASL</a:t>
            </a:r>
            <a:r>
              <a:rPr lang="zh-CN" altLang="en-US" sz="1400" b="0" i="0" dirty="0">
                <a:solidFill>
                  <a:srgbClr val="333333"/>
                </a:solidFill>
                <a:effectLst/>
                <a:latin typeface="Helvetica Neue"/>
              </a:rPr>
              <a:t>：算术左移（</a:t>
            </a:r>
            <a:r>
              <a:rPr lang="en-US" altLang="zh-CN" sz="1400" b="0" i="0" dirty="0">
                <a:solidFill>
                  <a:srgbClr val="333333"/>
                </a:solidFill>
                <a:effectLst/>
                <a:latin typeface="Helvetica Neue"/>
              </a:rPr>
              <a:t>Arithmetic Shift Left</a:t>
            </a:r>
            <a:r>
              <a:rPr lang="zh-CN" altLang="en-US" sz="1400" b="0" i="0" dirty="0">
                <a:solidFill>
                  <a:srgbClr val="333333"/>
                </a:solidFill>
                <a:effectLst/>
                <a:latin typeface="Helvetica Neue"/>
              </a:rPr>
              <a:t>）</a:t>
            </a:r>
          </a:p>
          <a:p>
            <a:pPr>
              <a:lnSpc>
                <a:spcPct val="150000"/>
              </a:lnSpc>
            </a:pPr>
            <a:r>
              <a:rPr lang="en-US" altLang="zh-CN" sz="1400" b="0" i="0" dirty="0">
                <a:solidFill>
                  <a:srgbClr val="333333"/>
                </a:solidFill>
                <a:effectLst/>
                <a:latin typeface="Helvetica Neue"/>
              </a:rPr>
              <a:t>LSR</a:t>
            </a:r>
            <a:r>
              <a:rPr lang="zh-CN" altLang="en-US" sz="1400" b="0" i="0" dirty="0">
                <a:solidFill>
                  <a:srgbClr val="333333"/>
                </a:solidFill>
                <a:effectLst/>
                <a:latin typeface="Helvetica Neue"/>
              </a:rPr>
              <a:t>：逻辑右移（</a:t>
            </a:r>
            <a:r>
              <a:rPr lang="en-US" altLang="zh-CN" sz="1400" b="0" i="0" dirty="0">
                <a:solidFill>
                  <a:srgbClr val="333333"/>
                </a:solidFill>
                <a:effectLst/>
                <a:latin typeface="Helvetica Neue"/>
              </a:rPr>
              <a:t>Logical Shift Right</a:t>
            </a:r>
            <a:r>
              <a:rPr lang="zh-CN" altLang="en-US" sz="1400" b="0" i="0" dirty="0">
                <a:solidFill>
                  <a:srgbClr val="333333"/>
                </a:solidFill>
                <a:effectLst/>
                <a:latin typeface="Helvetica Neue"/>
              </a:rPr>
              <a:t>）      </a:t>
            </a:r>
            <a:r>
              <a:rPr lang="en-US" altLang="zh-CN" sz="1400" b="0" i="0" dirty="0">
                <a:solidFill>
                  <a:srgbClr val="333333"/>
                </a:solidFill>
                <a:effectLst/>
                <a:latin typeface="Helvetica Neue"/>
              </a:rPr>
              <a:t>ASR</a:t>
            </a:r>
            <a:r>
              <a:rPr lang="zh-CN" altLang="en-US" sz="1400" b="0" i="0" dirty="0">
                <a:solidFill>
                  <a:srgbClr val="333333"/>
                </a:solidFill>
                <a:effectLst/>
                <a:latin typeface="Helvetica Neue"/>
              </a:rPr>
              <a:t>：算术右移（</a:t>
            </a:r>
            <a:r>
              <a:rPr lang="en-US" altLang="zh-CN" sz="1400" b="0" i="0" dirty="0">
                <a:solidFill>
                  <a:srgbClr val="333333"/>
                </a:solidFill>
                <a:effectLst/>
                <a:latin typeface="Helvetica Neue"/>
              </a:rPr>
              <a:t>Arithmetic Shift Right</a:t>
            </a:r>
            <a:endParaRPr lang="zh-CN" altLang="en-US" sz="1400" b="0" i="0" dirty="0">
              <a:solidFill>
                <a:srgbClr val="333333"/>
              </a:solidFill>
              <a:effectLst/>
              <a:latin typeface="Helvetica Neue"/>
            </a:endParaRPr>
          </a:p>
          <a:p>
            <a:pPr algn="l">
              <a:lnSpc>
                <a:spcPct val="150000"/>
              </a:lnSpc>
            </a:pPr>
            <a:r>
              <a:rPr lang="en-US" altLang="zh-CN" sz="1400" b="0" i="0" dirty="0">
                <a:solidFill>
                  <a:srgbClr val="333333"/>
                </a:solidFill>
                <a:effectLst/>
                <a:latin typeface="Helvetica Neue"/>
              </a:rPr>
              <a:t>ROR</a:t>
            </a:r>
            <a:r>
              <a:rPr lang="zh-CN" altLang="en-US" sz="1400" b="0" i="0" dirty="0">
                <a:solidFill>
                  <a:srgbClr val="333333"/>
                </a:solidFill>
                <a:effectLst/>
                <a:latin typeface="Helvetica Neue"/>
              </a:rPr>
              <a:t>：循环右移（</a:t>
            </a:r>
            <a:r>
              <a:rPr lang="en-US" altLang="zh-CN" sz="1400" b="0" i="0" dirty="0">
                <a:solidFill>
                  <a:srgbClr val="333333"/>
                </a:solidFill>
                <a:effectLst/>
                <a:latin typeface="Helvetica Neue"/>
              </a:rPr>
              <a:t>Rotate Right</a:t>
            </a:r>
            <a:r>
              <a:rPr lang="zh-CN" altLang="en-US" sz="1400" b="0" i="0" dirty="0">
                <a:solidFill>
                  <a:srgbClr val="333333"/>
                </a:solidFill>
                <a:effectLst/>
                <a:latin typeface="Helvetica Neue"/>
              </a:rPr>
              <a:t>）              </a:t>
            </a:r>
            <a:r>
              <a:rPr lang="en-US" altLang="zh-CN" sz="1400" b="0" i="0" dirty="0">
                <a:solidFill>
                  <a:srgbClr val="333333"/>
                </a:solidFill>
                <a:effectLst/>
                <a:latin typeface="Helvetica Neue"/>
              </a:rPr>
              <a:t>RRX</a:t>
            </a:r>
            <a:r>
              <a:rPr lang="zh-CN" altLang="en-US" sz="1400" b="0" i="0" dirty="0">
                <a:solidFill>
                  <a:srgbClr val="333333"/>
                </a:solidFill>
                <a:effectLst/>
                <a:latin typeface="Helvetica Neue"/>
              </a:rPr>
              <a:t>：带扩展的循环右移（</a:t>
            </a:r>
            <a:r>
              <a:rPr lang="en-US" altLang="zh-CN" sz="1400" b="0" i="0" dirty="0">
                <a:solidFill>
                  <a:srgbClr val="333333"/>
                </a:solidFill>
                <a:effectLst/>
                <a:latin typeface="Helvetica Neue"/>
              </a:rPr>
              <a:t>Rotate Right </a:t>
            </a:r>
            <a:r>
              <a:rPr lang="en-US" altLang="zh-CN" sz="1400" b="0" i="0" dirty="0" err="1">
                <a:solidFill>
                  <a:srgbClr val="333333"/>
                </a:solidFill>
                <a:effectLst/>
                <a:latin typeface="Helvetica Neue"/>
              </a:rPr>
              <a:t>eXtended</a:t>
            </a:r>
            <a:r>
              <a:rPr lang="zh-CN" altLang="en-US" sz="1400" b="0" i="0" dirty="0">
                <a:solidFill>
                  <a:srgbClr val="333333"/>
                </a:solidFill>
                <a:effectLst/>
                <a:latin typeface="Helvetica Neue"/>
              </a:rPr>
              <a:t>）</a:t>
            </a:r>
          </a:p>
        </p:txBody>
      </p:sp>
      <p:sp>
        <p:nvSpPr>
          <p:cNvPr id="9" name="文本框 8">
            <a:extLst>
              <a:ext uri="{FF2B5EF4-FFF2-40B4-BE49-F238E27FC236}">
                <a16:creationId xmlns:a16="http://schemas.microsoft.com/office/drawing/2014/main" id="{BD899D4C-1EB5-4ADC-A53F-44419B1B1578}"/>
              </a:ext>
            </a:extLst>
          </p:cNvPr>
          <p:cNvSpPr txBox="1"/>
          <p:nvPr/>
        </p:nvSpPr>
        <p:spPr>
          <a:xfrm>
            <a:off x="813017" y="4011293"/>
            <a:ext cx="4572000" cy="369332"/>
          </a:xfrm>
          <a:prstGeom prst="rect">
            <a:avLst/>
          </a:prstGeom>
          <a:noFill/>
        </p:spPr>
        <p:txBody>
          <a:bodyPr wrap="square">
            <a:spAutoFit/>
          </a:bodyPr>
          <a:lstStyle/>
          <a:p>
            <a:r>
              <a:rPr lang="zh-CN" altLang="en-US"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将</a:t>
            </a:r>
            <a:r>
              <a:rPr lang="en-US" altLang="zh-CN"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R1</a:t>
            </a:r>
            <a:r>
              <a:rPr lang="zh-CN" altLang="en-US"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的值逻辑左移</a:t>
            </a:r>
            <a:r>
              <a:rPr lang="en-US" altLang="zh-CN"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1</a:t>
            </a:r>
            <a:r>
              <a:rPr lang="zh-CN" altLang="en-US"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位后写入</a:t>
            </a:r>
            <a:r>
              <a:rPr lang="en-US" altLang="zh-CN"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R0</a:t>
            </a:r>
            <a:endParaRPr lang="zh-CN" altLang="en-US" dirty="0"/>
          </a:p>
        </p:txBody>
      </p:sp>
    </p:spTree>
    <p:extLst>
      <p:ext uri="{BB962C8B-B14F-4D97-AF65-F5344CB8AC3E}">
        <p14:creationId xmlns:p14="http://schemas.microsoft.com/office/powerpoint/2010/main" val="12128722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11560" y="350730"/>
            <a:ext cx="8046244" cy="485982"/>
          </a:xfrm>
        </p:spPr>
        <p:txBody>
          <a:bodyPr>
            <a:noAutofit/>
          </a:bodyPr>
          <a:lstStyle/>
          <a:p>
            <a:pPr eaLnBrk="1" hangingPunct="1"/>
            <a:r>
              <a:rPr lang="en-US" altLang="zh-CN" sz="3400" b="1" dirty="0">
                <a:solidFill>
                  <a:srgbClr val="0000FF"/>
                </a:solidFill>
                <a:latin typeface="+mj-lt"/>
                <a:ea typeface="+mj-ea"/>
              </a:rPr>
              <a:t>N.4.3 ARM</a:t>
            </a:r>
            <a:r>
              <a:rPr lang="zh-CN" altLang="en-US" sz="3400" b="1" dirty="0">
                <a:solidFill>
                  <a:srgbClr val="0000FF"/>
                </a:solidFill>
                <a:latin typeface="+mj-lt"/>
                <a:ea typeface="+mj-ea"/>
              </a:rPr>
              <a:t>寻址方式</a:t>
            </a:r>
            <a:endParaRPr lang="en-US" altLang="zh-CN" sz="3400" b="1" dirty="0">
              <a:solidFill>
                <a:srgbClr val="0000FF"/>
              </a:solidFill>
              <a:latin typeface="+mj-lt"/>
              <a:ea typeface="+mj-ea"/>
              <a:sym typeface="+mn-lt"/>
            </a:endParaRPr>
          </a:p>
        </p:txBody>
      </p:sp>
      <p:sp>
        <p:nvSpPr>
          <p:cNvPr id="2" name="文本占位符 1"/>
          <p:cNvSpPr>
            <a:spLocks noGrp="1"/>
          </p:cNvSpPr>
          <p:nvPr>
            <p:ph type="body" sz="quarter" idx="10"/>
          </p:nvPr>
        </p:nvSpPr>
        <p:spPr/>
        <p:txBody>
          <a:bodyPr/>
          <a:lstStyle/>
          <a:p>
            <a:pPr>
              <a:lnSpc>
                <a:spcPts val="2250"/>
              </a:lnSpc>
              <a:spcBef>
                <a:spcPts val="0"/>
              </a:spcBef>
              <a:buFont typeface="Wingdings" panose="05000000000000000000" pitchFamily="2" charset="2"/>
              <a:buChar char="Ø"/>
            </a:pPr>
            <a:r>
              <a:rPr lang="zh-CN" altLang="en-US" sz="2400" dirty="0">
                <a:latin typeface="+mn-ea"/>
                <a:ea typeface="+mn-ea"/>
              </a:rPr>
              <a:t> </a:t>
            </a:r>
            <a:r>
              <a:rPr lang="en-US" altLang="zh-CN" sz="2400" dirty="0">
                <a:latin typeface="+mn-ea"/>
                <a:ea typeface="+mn-ea"/>
              </a:rPr>
              <a:t>GNU ARM</a:t>
            </a:r>
            <a:r>
              <a:rPr lang="zh-CN" altLang="en-US" sz="2400" dirty="0">
                <a:latin typeface="+mn-ea"/>
                <a:ea typeface="+mn-ea"/>
              </a:rPr>
              <a:t>汇编语言语法格式</a:t>
            </a:r>
            <a:endParaRPr lang="en-US" altLang="zh-CN" sz="2400" dirty="0">
              <a:latin typeface="+mn-ea"/>
              <a:ea typeface="+mn-ea"/>
            </a:endParaRPr>
          </a:p>
          <a:p>
            <a:pPr marL="302279" lvl="1" indent="0">
              <a:lnSpc>
                <a:spcPts val="2250"/>
              </a:lnSpc>
              <a:spcBef>
                <a:spcPts val="0"/>
              </a:spcBef>
              <a:buNone/>
            </a:pPr>
            <a:endParaRPr lang="en-US" altLang="zh-CN" b="1" dirty="0">
              <a:effectLst>
                <a:outerShdw blurRad="38100" dist="38100" dir="2700000" algn="tl">
                  <a:srgbClr val="000000">
                    <a:alpha val="43137"/>
                  </a:srgbClr>
                </a:outerShdw>
              </a:effectLst>
            </a:endParaRPr>
          </a:p>
          <a:p>
            <a:pPr marL="302279" lvl="1" indent="0">
              <a:lnSpc>
                <a:spcPts val="2250"/>
              </a:lnSpc>
              <a:spcBef>
                <a:spcPts val="0"/>
              </a:spcBef>
              <a:buNone/>
            </a:pPr>
            <a:endParaRPr lang="en-US" altLang="zh-CN" b="1" dirty="0">
              <a:effectLst>
                <a:outerShdw blurRad="38100" dist="38100" dir="2700000" algn="tl">
                  <a:srgbClr val="000000">
                    <a:alpha val="43137"/>
                  </a:srgbClr>
                </a:outerShdw>
              </a:effectLst>
            </a:endParaRPr>
          </a:p>
          <a:p>
            <a:pPr lvl="1">
              <a:lnSpc>
                <a:spcPts val="2250"/>
              </a:lnSpc>
              <a:spcBef>
                <a:spcPts val="0"/>
              </a:spcBef>
            </a:pPr>
            <a:r>
              <a:rPr lang="en-US" altLang="zh-CN" sz="1350" dirty="0"/>
              <a:t>instruction</a:t>
            </a:r>
            <a:r>
              <a:rPr lang="zh-CN" altLang="en-US" sz="1350" dirty="0"/>
              <a:t>伪指令</a:t>
            </a:r>
          </a:p>
          <a:p>
            <a:pPr lvl="1">
              <a:lnSpc>
                <a:spcPts val="2250"/>
              </a:lnSpc>
              <a:spcBef>
                <a:spcPts val="0"/>
              </a:spcBef>
            </a:pPr>
            <a:r>
              <a:rPr lang="en-US" altLang="zh-CN" sz="1350" dirty="0"/>
              <a:t>directive</a:t>
            </a:r>
            <a:r>
              <a:rPr lang="zh-CN" altLang="en-US" sz="1350" dirty="0"/>
              <a:t>伪操作</a:t>
            </a:r>
          </a:p>
          <a:p>
            <a:pPr lvl="1">
              <a:lnSpc>
                <a:spcPts val="2250"/>
              </a:lnSpc>
              <a:spcBef>
                <a:spcPts val="0"/>
              </a:spcBef>
            </a:pPr>
            <a:r>
              <a:rPr lang="en-US" altLang="zh-CN" sz="1350" dirty="0"/>
              <a:t>pseudo-instruction</a:t>
            </a:r>
            <a:r>
              <a:rPr lang="zh-CN" altLang="en-US" sz="1350" dirty="0"/>
              <a:t>伪指令</a:t>
            </a:r>
          </a:p>
          <a:p>
            <a:pPr lvl="1">
              <a:lnSpc>
                <a:spcPts val="2250"/>
              </a:lnSpc>
              <a:spcBef>
                <a:spcPts val="0"/>
              </a:spcBef>
            </a:pPr>
            <a:r>
              <a:rPr lang="en-US" altLang="zh-CN" sz="1350" dirty="0"/>
              <a:t>&lt;label&gt;: </a:t>
            </a:r>
            <a:r>
              <a:rPr lang="zh-CN" altLang="en-US" sz="1350" dirty="0"/>
              <a:t>为标号</a:t>
            </a:r>
            <a:r>
              <a:rPr lang="en-US" altLang="zh-CN" sz="1350" dirty="0"/>
              <a:t>, GNU ARM</a:t>
            </a:r>
            <a:r>
              <a:rPr lang="zh-CN" altLang="en-US" sz="1350" dirty="0"/>
              <a:t>汇编中，任何以冒号结尾的标识符都被认为是一个标号，而不一定非要在一行的开始</a:t>
            </a:r>
          </a:p>
          <a:p>
            <a:pPr lvl="1">
              <a:lnSpc>
                <a:spcPts val="2250"/>
              </a:lnSpc>
              <a:spcBef>
                <a:spcPts val="0"/>
              </a:spcBef>
            </a:pPr>
            <a:r>
              <a:rPr lang="en-US" altLang="zh-CN" sz="1350" dirty="0"/>
              <a:t>comment</a:t>
            </a:r>
            <a:r>
              <a:rPr lang="zh-CN" altLang="en-US" sz="1350" dirty="0"/>
              <a:t>为语句的注释</a:t>
            </a:r>
            <a:endParaRPr lang="en-US" altLang="zh-CN" sz="1350" dirty="0"/>
          </a:p>
          <a:p>
            <a:pPr marL="302279" lvl="1" indent="0">
              <a:lnSpc>
                <a:spcPts val="2250"/>
              </a:lnSpc>
              <a:spcBef>
                <a:spcPts val="0"/>
              </a:spcBef>
              <a:buNone/>
            </a:pPr>
            <a:r>
              <a:rPr lang="zh-CN" altLang="en-US" sz="1350" dirty="0"/>
              <a:t>注意：</a:t>
            </a:r>
            <a:endParaRPr lang="en-US" altLang="zh-CN" sz="1350" dirty="0"/>
          </a:p>
          <a:p>
            <a:pPr marL="898525" lvl="2" indent="-180975" defTabSz="898525">
              <a:lnSpc>
                <a:spcPts val="2250"/>
              </a:lnSpc>
              <a:spcBef>
                <a:spcPts val="0"/>
              </a:spcBef>
            </a:pPr>
            <a:r>
              <a:rPr lang="en-US" altLang="zh-CN" sz="1350" dirty="0"/>
              <a:t>ARM</a:t>
            </a:r>
            <a:r>
              <a:rPr lang="zh-CN" altLang="en-US" sz="1350" dirty="0"/>
              <a:t>指令，伪指令，伪操作，寄存器名可以全部为大写字母，也可全部为小写字母，但不可大小写混用。</a:t>
            </a:r>
            <a:endParaRPr lang="en-US" altLang="zh-CN" sz="1350" dirty="0"/>
          </a:p>
          <a:p>
            <a:pPr marL="898525" lvl="2" indent="-180975" defTabSz="898525">
              <a:lnSpc>
                <a:spcPts val="2250"/>
              </a:lnSpc>
              <a:spcBef>
                <a:spcPts val="0"/>
              </a:spcBef>
            </a:pPr>
            <a:r>
              <a:rPr lang="zh-CN" altLang="en-US" sz="1350" dirty="0"/>
              <a:t>如果语句太长，可以将一条语句分几行来书写，在行末用“</a:t>
            </a:r>
            <a:r>
              <a:rPr lang="en-US" altLang="zh-CN" sz="1350" dirty="0"/>
              <a:t>\”</a:t>
            </a:r>
            <a:r>
              <a:rPr lang="zh-CN" altLang="en-US" sz="1350" dirty="0"/>
              <a:t>表示换行 </a:t>
            </a:r>
            <a:r>
              <a:rPr lang="en-US" altLang="zh-CN" sz="1350" dirty="0"/>
              <a:t>(</a:t>
            </a:r>
            <a:r>
              <a:rPr lang="zh-CN" altLang="en-US" sz="1350" dirty="0"/>
              <a:t>即下一行与本行为同一语句</a:t>
            </a:r>
            <a:r>
              <a:rPr lang="en-US" altLang="zh-CN" sz="1350" dirty="0"/>
              <a:t>)</a:t>
            </a:r>
            <a:r>
              <a:rPr lang="zh-CN" altLang="en-US" sz="1350" dirty="0"/>
              <a:t>，“</a:t>
            </a:r>
            <a:r>
              <a:rPr lang="en-US" altLang="zh-CN" sz="1350" dirty="0"/>
              <a:t>\”</a:t>
            </a:r>
            <a:r>
              <a:rPr lang="zh-CN" altLang="en-US" sz="1350" dirty="0"/>
              <a:t>后不能有任何字符，包含空格和制表符 </a:t>
            </a:r>
            <a:r>
              <a:rPr lang="en-US" altLang="zh-CN" sz="1350" dirty="0"/>
              <a:t>(Tab)</a:t>
            </a:r>
            <a:r>
              <a:rPr lang="zh-CN" altLang="en-US" sz="1350" dirty="0"/>
              <a:t>。</a:t>
            </a:r>
          </a:p>
        </p:txBody>
      </p:sp>
      <p:sp>
        <p:nvSpPr>
          <p:cNvPr id="4" name="文本框 3"/>
          <p:cNvSpPr txBox="1"/>
          <p:nvPr/>
        </p:nvSpPr>
        <p:spPr>
          <a:xfrm>
            <a:off x="352491" y="1484784"/>
            <a:ext cx="8439017" cy="369332"/>
          </a:xfrm>
          <a:prstGeom prst="rect">
            <a:avLst/>
          </a:prstGeom>
          <a:solidFill>
            <a:schemeClr val="bg1">
              <a:lumMod val="85000"/>
            </a:schemeClr>
          </a:solidFill>
        </p:spPr>
        <p:txBody>
          <a:bodyPr wrap="square" rtlCol="0">
            <a:spAutoFit/>
          </a:bodyPr>
          <a:lstStyle/>
          <a:p>
            <a:r>
              <a:rPr lang="en-US" altLang="zh-CN" b="1" dirty="0">
                <a:effectLst>
                  <a:outerShdw blurRad="38100" dist="38100" dir="2700000" algn="tl">
                    <a:srgbClr val="000000">
                      <a:alpha val="43137"/>
                    </a:srgbClr>
                  </a:outerShdw>
                </a:effectLst>
                <a:latin typeface="+mn-ea"/>
                <a:ea typeface="+mn-ea"/>
              </a:rPr>
              <a:t>[&lt;label&gt;:][&lt;instruction or directive or pseudo-instruction&gt;} @comment</a:t>
            </a:r>
            <a:endParaRPr lang="en-US" altLang="zh-CN" i="1" kern="0" dirty="0">
              <a:effectLst>
                <a:outerShdw blurRad="38100" dist="38100" dir="2700000" algn="tl">
                  <a:srgbClr val="000000">
                    <a:alpha val="43137"/>
                  </a:srgbClr>
                </a:outerShdw>
              </a:effectLst>
              <a:latin typeface="+mn-ea"/>
              <a:ea typeface="+mn-ea"/>
              <a:cs typeface="SimSun" panose="02010600030101010101" pitchFamily="2" charset="-122"/>
            </a:endParaRPr>
          </a:p>
        </p:txBody>
      </p:sp>
    </p:spTree>
    <p:extLst>
      <p:ext uri="{BB962C8B-B14F-4D97-AF65-F5344CB8AC3E}">
        <p14:creationId xmlns:p14="http://schemas.microsoft.com/office/powerpoint/2010/main" val="3855070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11560" y="404664"/>
            <a:ext cx="8046244" cy="485982"/>
          </a:xfrm>
        </p:spPr>
        <p:txBody>
          <a:bodyPr>
            <a:noAutofit/>
          </a:bodyPr>
          <a:lstStyle/>
          <a:p>
            <a:pPr eaLnBrk="1" hangingPunct="1"/>
            <a:r>
              <a:rPr lang="en-US" altLang="zh-CN" sz="3400" b="1" dirty="0">
                <a:solidFill>
                  <a:srgbClr val="0000FF"/>
                </a:solidFill>
                <a:latin typeface="+mj-lt"/>
                <a:ea typeface="+mj-ea"/>
                <a:sym typeface="+mn-lt"/>
              </a:rPr>
              <a:t>N.4.4 ARM</a:t>
            </a:r>
            <a:r>
              <a:rPr lang="zh-CN" altLang="en-US" sz="3400" b="1" dirty="0">
                <a:solidFill>
                  <a:srgbClr val="0000FF"/>
                </a:solidFill>
                <a:latin typeface="+mj-lt"/>
                <a:ea typeface="+mj-ea"/>
                <a:sym typeface="+mn-lt"/>
              </a:rPr>
              <a:t>指令集</a:t>
            </a:r>
            <a:endParaRPr lang="en-US" altLang="zh-CN" sz="3400" b="1" dirty="0">
              <a:solidFill>
                <a:srgbClr val="0000FF"/>
              </a:solidFill>
              <a:latin typeface="+mj-lt"/>
              <a:ea typeface="+mj-ea"/>
              <a:sym typeface="+mn-lt"/>
            </a:endParaRPr>
          </a:p>
        </p:txBody>
      </p:sp>
      <p:sp>
        <p:nvSpPr>
          <p:cNvPr id="2" name="文本占位符 1"/>
          <p:cNvSpPr>
            <a:spLocks noGrp="1"/>
          </p:cNvSpPr>
          <p:nvPr>
            <p:ph type="body" sz="quarter" idx="10"/>
          </p:nvPr>
        </p:nvSpPr>
        <p:spPr>
          <a:xfrm>
            <a:off x="548877" y="1052736"/>
            <a:ext cx="8046245" cy="4879805"/>
          </a:xfrm>
        </p:spPr>
        <p:txBody>
          <a:bodyPr/>
          <a:lstStyle/>
          <a:p>
            <a:pPr marL="0" indent="0">
              <a:lnSpc>
                <a:spcPts val="2250"/>
              </a:lnSpc>
              <a:spcBef>
                <a:spcPts val="0"/>
              </a:spcBef>
              <a:buFont typeface="Wingdings" panose="05000000000000000000" pitchFamily="2" charset="2"/>
              <a:buChar char="Ø"/>
            </a:pPr>
            <a:r>
              <a:rPr lang="zh-CN" altLang="en-US" sz="2800" dirty="0">
                <a:latin typeface="+mn-ea"/>
                <a:ea typeface="+mn-ea"/>
              </a:rPr>
              <a:t> </a:t>
            </a:r>
            <a:r>
              <a:rPr lang="en-US" altLang="zh-CN" sz="2800" dirty="0">
                <a:latin typeface="+mn-ea"/>
                <a:ea typeface="+mn-ea"/>
              </a:rPr>
              <a:t>GNU ARM</a:t>
            </a:r>
            <a:r>
              <a:rPr lang="zh-CN" altLang="en-US" sz="2800" dirty="0">
                <a:latin typeface="+mn-ea"/>
                <a:ea typeface="+mn-ea"/>
              </a:rPr>
              <a:t>汇编语言语法格式</a:t>
            </a:r>
            <a:endParaRPr lang="en-US" altLang="zh-CN" sz="2800" dirty="0">
              <a:latin typeface="+mn-ea"/>
              <a:ea typeface="+mn-ea"/>
            </a:endParaRPr>
          </a:p>
          <a:p>
            <a:pPr marL="0" lvl="1" indent="471488">
              <a:buFont typeface="Wingdings" panose="05000000000000000000" pitchFamily="2" charset="2"/>
              <a:buChar char="ü"/>
            </a:pPr>
            <a:r>
              <a:rPr lang="zh-CN" altLang="en-US" sz="2400" dirty="0"/>
              <a:t>局部变量定义的语法格式</a:t>
            </a:r>
            <a:endParaRPr lang="en-US" altLang="zh-CN" sz="2400" dirty="0"/>
          </a:p>
          <a:p>
            <a:pPr marL="471487" lvl="1" indent="0">
              <a:buNone/>
            </a:pPr>
            <a:r>
              <a:rPr lang="en-US" altLang="zh-CN" sz="2400" b="1" dirty="0">
                <a:effectLst>
                  <a:outerShdw blurRad="38100" dist="38100" dir="2700000" algn="tl">
                    <a:srgbClr val="000000">
                      <a:alpha val="43137"/>
                    </a:srgbClr>
                  </a:outerShdw>
                </a:effectLst>
              </a:rPr>
              <a:t>	</a:t>
            </a:r>
            <a:r>
              <a:rPr lang="en-US" altLang="zh-CN" sz="2000" b="1" dirty="0">
                <a:effectLst>
                  <a:outerShdw blurRad="38100" dist="38100" dir="2700000" algn="tl">
                    <a:srgbClr val="000000">
                      <a:alpha val="43137"/>
                    </a:srgbClr>
                  </a:outerShdw>
                </a:effectLst>
              </a:rPr>
              <a:t>N{routname}</a:t>
            </a:r>
          </a:p>
          <a:p>
            <a:pPr marL="909637" lvl="2" indent="0">
              <a:lnSpc>
                <a:spcPts val="2250"/>
              </a:lnSpc>
              <a:spcBef>
                <a:spcPts val="0"/>
              </a:spcBef>
              <a:buNone/>
            </a:pPr>
            <a:r>
              <a:rPr lang="en-US" altLang="zh-CN" sz="1200" dirty="0"/>
              <a:t>N</a:t>
            </a:r>
            <a:r>
              <a:rPr lang="zh-CN" altLang="en-US" sz="1200" dirty="0"/>
              <a:t>：为</a:t>
            </a:r>
            <a:r>
              <a:rPr lang="en-US" altLang="zh-CN" sz="1200" dirty="0"/>
              <a:t>0~99</a:t>
            </a:r>
            <a:r>
              <a:rPr lang="zh-CN" altLang="en-US" sz="1200" dirty="0"/>
              <a:t>之间的数字。</a:t>
            </a:r>
          </a:p>
          <a:p>
            <a:pPr marL="909637" lvl="2" indent="0">
              <a:lnSpc>
                <a:spcPts val="2250"/>
              </a:lnSpc>
              <a:spcBef>
                <a:spcPts val="0"/>
              </a:spcBef>
              <a:buNone/>
            </a:pPr>
            <a:r>
              <a:rPr lang="en-US" altLang="zh-CN" sz="1200" dirty="0"/>
              <a:t>routname</a:t>
            </a:r>
            <a:r>
              <a:rPr lang="zh-CN" altLang="en-US" sz="1200" dirty="0"/>
              <a:t>：当前局部范围的名称（为符号），通常为该变量作用范围的名称 </a:t>
            </a:r>
            <a:r>
              <a:rPr lang="en-US" altLang="zh-CN" sz="1200" dirty="0"/>
              <a:t>(</a:t>
            </a:r>
            <a:r>
              <a:rPr lang="zh-CN" altLang="en-US" sz="1200" dirty="0"/>
              <a:t>用</a:t>
            </a:r>
            <a:r>
              <a:rPr lang="en-US" altLang="zh-CN" sz="1200" dirty="0"/>
              <a:t>ROUT</a:t>
            </a:r>
            <a:r>
              <a:rPr lang="zh-CN" altLang="en-US" sz="1200" dirty="0"/>
              <a:t>伪操作定义的</a:t>
            </a:r>
            <a:r>
              <a:rPr lang="en-US" altLang="zh-CN" sz="1200" dirty="0"/>
              <a:t>)</a:t>
            </a:r>
          </a:p>
          <a:p>
            <a:pPr marL="0" lvl="1" indent="471488">
              <a:buFont typeface="Wingdings" panose="05000000000000000000" pitchFamily="2" charset="2"/>
              <a:buChar char="ü"/>
            </a:pPr>
            <a:r>
              <a:rPr lang="zh-CN" altLang="en-US" sz="2400" dirty="0"/>
              <a:t>局部变量引用的语法格式</a:t>
            </a:r>
            <a:endParaRPr lang="en-US" altLang="zh-CN" sz="2400" dirty="0"/>
          </a:p>
          <a:p>
            <a:pPr marL="471487" lvl="1" indent="0">
              <a:buNone/>
            </a:pPr>
            <a:r>
              <a:rPr lang="en-US" altLang="zh-CN" sz="2400" b="1" dirty="0">
                <a:effectLst>
                  <a:outerShdw blurRad="38100" dist="38100" dir="2700000" algn="tl">
                    <a:srgbClr val="000000">
                      <a:alpha val="43137"/>
                    </a:srgbClr>
                  </a:outerShdw>
                </a:effectLst>
              </a:rPr>
              <a:t>    </a:t>
            </a:r>
            <a:r>
              <a:rPr lang="en-US" altLang="zh-CN" sz="2000" b="1" dirty="0">
                <a:effectLst>
                  <a:outerShdw blurRad="38100" dist="38100" dir="2700000" algn="tl">
                    <a:srgbClr val="000000">
                      <a:alpha val="43137"/>
                    </a:srgbClr>
                  </a:outerShdw>
                </a:effectLst>
              </a:rPr>
              <a:t>%{F|B}{A|T}N{routname}</a:t>
            </a:r>
          </a:p>
          <a:p>
            <a:pPr marL="909637" lvl="2" indent="0">
              <a:lnSpc>
                <a:spcPts val="2250"/>
              </a:lnSpc>
              <a:spcBef>
                <a:spcPts val="0"/>
              </a:spcBef>
              <a:buNone/>
            </a:pPr>
            <a:r>
              <a:rPr lang="en-US" altLang="zh-CN" sz="1400" dirty="0"/>
              <a:t>%</a:t>
            </a:r>
            <a:r>
              <a:rPr lang="zh-CN" altLang="en-US" sz="1400" dirty="0"/>
              <a:t>：表示引用操作</a:t>
            </a:r>
          </a:p>
          <a:p>
            <a:pPr marL="909637" lvl="2" indent="0">
              <a:lnSpc>
                <a:spcPts val="2250"/>
              </a:lnSpc>
              <a:spcBef>
                <a:spcPts val="0"/>
              </a:spcBef>
              <a:buNone/>
            </a:pPr>
            <a:r>
              <a:rPr lang="en-US" altLang="zh-CN" sz="1400" dirty="0"/>
              <a:t>N</a:t>
            </a:r>
            <a:r>
              <a:rPr lang="zh-CN" altLang="en-US" sz="1400" dirty="0"/>
              <a:t>：为局部变量的数字号</a:t>
            </a:r>
          </a:p>
          <a:p>
            <a:pPr marL="909637" lvl="2" indent="0">
              <a:lnSpc>
                <a:spcPts val="2250"/>
              </a:lnSpc>
              <a:spcBef>
                <a:spcPts val="0"/>
              </a:spcBef>
              <a:buNone/>
            </a:pPr>
            <a:r>
              <a:rPr lang="en-US" altLang="zh-CN" sz="1400" dirty="0"/>
              <a:t>routname</a:t>
            </a:r>
            <a:r>
              <a:rPr lang="zh-CN" altLang="en-US" sz="1400" dirty="0"/>
              <a:t>：为当前作用范围的名称（用</a:t>
            </a:r>
            <a:r>
              <a:rPr lang="en-US" altLang="zh-CN" sz="1400" dirty="0"/>
              <a:t>ROUT</a:t>
            </a:r>
            <a:r>
              <a:rPr lang="zh-CN" altLang="en-US" sz="1400" dirty="0"/>
              <a:t>伪操作定义的）</a:t>
            </a:r>
          </a:p>
          <a:p>
            <a:pPr marL="909637" lvl="2" indent="0">
              <a:lnSpc>
                <a:spcPts val="2250"/>
              </a:lnSpc>
              <a:spcBef>
                <a:spcPts val="0"/>
              </a:spcBef>
              <a:buNone/>
            </a:pPr>
            <a:r>
              <a:rPr lang="en-US" altLang="zh-CN" sz="1400" dirty="0"/>
              <a:t>F</a:t>
            </a:r>
            <a:r>
              <a:rPr lang="zh-CN" altLang="en-US" sz="1400" dirty="0"/>
              <a:t>：指示编译器只向前搜索</a:t>
            </a:r>
          </a:p>
          <a:p>
            <a:pPr marL="909637" lvl="2" indent="0">
              <a:lnSpc>
                <a:spcPts val="2250"/>
              </a:lnSpc>
              <a:spcBef>
                <a:spcPts val="0"/>
              </a:spcBef>
              <a:buNone/>
            </a:pPr>
            <a:r>
              <a:rPr lang="en-US" altLang="zh-CN" sz="1400" dirty="0"/>
              <a:t>B</a:t>
            </a:r>
            <a:r>
              <a:rPr lang="zh-CN" altLang="en-US" sz="1400" dirty="0"/>
              <a:t>：指示编译器只向后搜索</a:t>
            </a:r>
          </a:p>
          <a:p>
            <a:pPr marL="909637" lvl="2" indent="0">
              <a:lnSpc>
                <a:spcPts val="2250"/>
              </a:lnSpc>
              <a:spcBef>
                <a:spcPts val="0"/>
              </a:spcBef>
              <a:buNone/>
            </a:pPr>
            <a:r>
              <a:rPr lang="en-US" altLang="zh-CN" sz="1400" dirty="0"/>
              <a:t>A</a:t>
            </a:r>
            <a:r>
              <a:rPr lang="zh-CN" altLang="en-US" sz="1400" dirty="0"/>
              <a:t>：指示编译器搜索宏的所有嵌套层次</a:t>
            </a:r>
          </a:p>
          <a:p>
            <a:pPr marL="909637" lvl="2" indent="0">
              <a:lnSpc>
                <a:spcPts val="2250"/>
              </a:lnSpc>
              <a:spcBef>
                <a:spcPts val="0"/>
              </a:spcBef>
              <a:buNone/>
            </a:pPr>
            <a:r>
              <a:rPr lang="en-US" altLang="zh-CN" sz="1400" dirty="0"/>
              <a:t>T</a:t>
            </a:r>
            <a:r>
              <a:rPr lang="zh-CN" altLang="en-US" sz="1400" dirty="0"/>
              <a:t>：指示编译器搜索宏的当前层次</a:t>
            </a:r>
            <a:endParaRPr lang="en-US" altLang="zh-CN" sz="1400" dirty="0"/>
          </a:p>
        </p:txBody>
      </p:sp>
    </p:spTree>
    <p:extLst>
      <p:ext uri="{BB962C8B-B14F-4D97-AF65-F5344CB8AC3E}">
        <p14:creationId xmlns:p14="http://schemas.microsoft.com/office/powerpoint/2010/main" val="34016917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11560" y="404664"/>
            <a:ext cx="8046244" cy="485982"/>
          </a:xfrm>
        </p:spPr>
        <p:txBody>
          <a:bodyPr>
            <a:noAutofit/>
          </a:bodyPr>
          <a:lstStyle/>
          <a:p>
            <a:pPr eaLnBrk="1" hangingPunct="1"/>
            <a:r>
              <a:rPr lang="en-US" altLang="zh-CN" sz="3400" b="1" dirty="0">
                <a:solidFill>
                  <a:srgbClr val="0000FF"/>
                </a:solidFill>
                <a:latin typeface="+mj-lt"/>
                <a:ea typeface="+mj-ea"/>
                <a:sym typeface="+mn-lt"/>
              </a:rPr>
              <a:t>N.4.4 ARM</a:t>
            </a:r>
            <a:r>
              <a:rPr lang="zh-CN" altLang="en-US" sz="3400" b="1" dirty="0">
                <a:solidFill>
                  <a:srgbClr val="0000FF"/>
                </a:solidFill>
                <a:latin typeface="+mj-lt"/>
                <a:ea typeface="+mj-ea"/>
                <a:sym typeface="+mn-lt"/>
              </a:rPr>
              <a:t>指令集</a:t>
            </a:r>
            <a:endParaRPr lang="en-US" altLang="zh-CN" sz="3400" b="1" dirty="0">
              <a:solidFill>
                <a:srgbClr val="0000FF"/>
              </a:solidFill>
              <a:latin typeface="+mj-lt"/>
              <a:ea typeface="+mj-ea"/>
              <a:sym typeface="+mn-lt"/>
            </a:endParaRPr>
          </a:p>
        </p:txBody>
      </p:sp>
      <p:sp>
        <p:nvSpPr>
          <p:cNvPr id="2" name="文本占位符 1"/>
          <p:cNvSpPr>
            <a:spLocks noGrp="1"/>
          </p:cNvSpPr>
          <p:nvPr>
            <p:ph type="body" sz="quarter" idx="10"/>
          </p:nvPr>
        </p:nvSpPr>
        <p:spPr/>
        <p:txBody>
          <a:bodyPr/>
          <a:lstStyle/>
          <a:p>
            <a:pPr>
              <a:lnSpc>
                <a:spcPts val="2250"/>
              </a:lnSpc>
              <a:spcBef>
                <a:spcPts val="0"/>
              </a:spcBef>
              <a:buFont typeface="Wingdings" panose="05000000000000000000" pitchFamily="2" charset="2"/>
              <a:buChar char="Ø"/>
            </a:pPr>
            <a:r>
              <a:rPr lang="en-US" altLang="zh-CN" sz="2800" dirty="0">
                <a:latin typeface="+mn-ea"/>
                <a:ea typeface="+mn-ea"/>
              </a:rPr>
              <a:t>GNU ARM</a:t>
            </a:r>
            <a:r>
              <a:rPr lang="zh-CN" altLang="en-US" sz="2800" dirty="0">
                <a:latin typeface="+mn-ea"/>
                <a:ea typeface="+mn-ea"/>
              </a:rPr>
              <a:t>汇编语言语法格式</a:t>
            </a:r>
            <a:endParaRPr lang="en-US" altLang="zh-CN" sz="2800" dirty="0">
              <a:latin typeface="+mn-ea"/>
              <a:ea typeface="+mn-ea"/>
            </a:endParaRPr>
          </a:p>
          <a:p>
            <a:pPr marL="0" lvl="1" indent="471488">
              <a:buFont typeface="Wingdings" panose="05000000000000000000" pitchFamily="2" charset="2"/>
              <a:buChar char="ü"/>
            </a:pPr>
            <a:r>
              <a:rPr lang="en-US" altLang="zh-CN" sz="2400" dirty="0">
                <a:latin typeface="+mn-ea"/>
              </a:rPr>
              <a:t>GNU ARM</a:t>
            </a:r>
            <a:r>
              <a:rPr lang="zh-CN" altLang="en-US" sz="2400" dirty="0">
                <a:latin typeface="+mn-ea"/>
              </a:rPr>
              <a:t>汇编特殊字符和语法</a:t>
            </a:r>
            <a:endParaRPr lang="en-US" altLang="zh-CN" sz="2400" dirty="0">
              <a:latin typeface="+mn-ea"/>
            </a:endParaRPr>
          </a:p>
          <a:p>
            <a:pPr marL="395288" lvl="2">
              <a:buFont typeface="Wingdings" panose="05000000000000000000" pitchFamily="2" charset="2"/>
              <a:buChar char="l"/>
            </a:pPr>
            <a:r>
              <a:rPr lang="zh-CN" altLang="en-US" sz="2000" dirty="0"/>
              <a:t>代码行中的注释符号</a:t>
            </a:r>
            <a:r>
              <a:rPr lang="en-US" altLang="zh-CN" sz="2000" dirty="0"/>
              <a:t>: ‘@’</a:t>
            </a:r>
          </a:p>
          <a:p>
            <a:pPr marL="395288" lvl="2">
              <a:buFont typeface="Wingdings" panose="05000000000000000000" pitchFamily="2" charset="2"/>
              <a:buChar char="l"/>
            </a:pPr>
            <a:r>
              <a:rPr lang="zh-CN" altLang="en-US" sz="2000" dirty="0"/>
              <a:t>整行注释符号</a:t>
            </a:r>
            <a:r>
              <a:rPr lang="en-US" altLang="zh-CN" sz="2000" dirty="0"/>
              <a:t>: ‘#’</a:t>
            </a:r>
          </a:p>
          <a:p>
            <a:pPr marL="395288" lvl="2">
              <a:buFont typeface="Wingdings" panose="05000000000000000000" pitchFamily="2" charset="2"/>
              <a:buChar char="l"/>
            </a:pPr>
            <a:r>
              <a:rPr lang="zh-CN" altLang="en-US" sz="2000" dirty="0"/>
              <a:t>语句分离符号</a:t>
            </a:r>
            <a:r>
              <a:rPr lang="en-US" altLang="zh-CN" sz="2000" dirty="0"/>
              <a:t>: ‘;’</a:t>
            </a:r>
          </a:p>
          <a:p>
            <a:pPr marL="395288" lvl="2">
              <a:buFont typeface="Wingdings" panose="05000000000000000000" pitchFamily="2" charset="2"/>
              <a:buChar char="l"/>
            </a:pPr>
            <a:r>
              <a:rPr lang="zh-CN" altLang="en-US" sz="2000" dirty="0"/>
              <a:t>立即数前缀</a:t>
            </a:r>
            <a:r>
              <a:rPr lang="en-US" altLang="zh-CN" sz="2000" dirty="0"/>
              <a:t>: ‘#’ </a:t>
            </a:r>
            <a:r>
              <a:rPr lang="zh-CN" altLang="en-US" sz="2000" dirty="0"/>
              <a:t>或 ‘</a:t>
            </a:r>
            <a:r>
              <a:rPr lang="en-US" altLang="zh-CN" sz="2000" dirty="0"/>
              <a:t>$’</a:t>
            </a:r>
          </a:p>
        </p:txBody>
      </p:sp>
    </p:spTree>
    <p:extLst>
      <p:ext uri="{BB962C8B-B14F-4D97-AF65-F5344CB8AC3E}">
        <p14:creationId xmlns:p14="http://schemas.microsoft.com/office/powerpoint/2010/main" val="13112768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30212" y="404664"/>
            <a:ext cx="8046244" cy="485982"/>
          </a:xfrm>
        </p:spPr>
        <p:txBody>
          <a:bodyPr>
            <a:noAutofit/>
          </a:bodyPr>
          <a:lstStyle/>
          <a:p>
            <a:pPr eaLnBrk="1" hangingPunct="1"/>
            <a:r>
              <a:rPr lang="en-US" altLang="zh-CN" sz="3400" b="1" dirty="0">
                <a:solidFill>
                  <a:srgbClr val="0000FF"/>
                </a:solidFill>
                <a:latin typeface="+mj-lt"/>
                <a:ea typeface="+mj-ea"/>
                <a:sym typeface="+mn-lt"/>
              </a:rPr>
              <a:t>N.4.4 ARM</a:t>
            </a:r>
            <a:r>
              <a:rPr lang="zh-CN" altLang="en-US" sz="3400" b="1" dirty="0">
                <a:solidFill>
                  <a:srgbClr val="0000FF"/>
                </a:solidFill>
                <a:latin typeface="+mj-lt"/>
                <a:ea typeface="+mj-ea"/>
                <a:sym typeface="+mn-lt"/>
              </a:rPr>
              <a:t>指令集</a:t>
            </a:r>
            <a:endParaRPr lang="en-US" altLang="zh-CN" sz="3400" b="1" dirty="0">
              <a:solidFill>
                <a:srgbClr val="0000FF"/>
              </a:solidFill>
              <a:latin typeface="+mj-lt"/>
              <a:ea typeface="+mj-ea"/>
              <a:sym typeface="+mn-lt"/>
            </a:endParaRPr>
          </a:p>
        </p:txBody>
      </p:sp>
      <p:sp>
        <p:nvSpPr>
          <p:cNvPr id="2" name="文本占位符 1"/>
          <p:cNvSpPr>
            <a:spLocks noGrp="1"/>
          </p:cNvSpPr>
          <p:nvPr>
            <p:ph type="body" sz="quarter" idx="10"/>
          </p:nvPr>
        </p:nvSpPr>
        <p:spPr/>
        <p:txBody>
          <a:bodyPr/>
          <a:lstStyle/>
          <a:p>
            <a:pPr marL="0" indent="0">
              <a:buFont typeface="Wingdings" panose="05000000000000000000" pitchFamily="2" charset="2"/>
              <a:buChar char="Ø"/>
            </a:pPr>
            <a:r>
              <a:rPr lang="zh-CN" altLang="en-US" sz="2400" dirty="0">
                <a:latin typeface="+mn-ea"/>
                <a:ea typeface="+mn-ea"/>
              </a:rPr>
              <a:t> 指令分类</a:t>
            </a:r>
            <a:endParaRPr lang="en-US" altLang="zh-CN" sz="2400" dirty="0">
              <a:latin typeface="+mn-ea"/>
              <a:ea typeface="+mn-ea"/>
            </a:endParaRPr>
          </a:p>
        </p:txBody>
      </p:sp>
      <p:graphicFrame>
        <p:nvGraphicFramePr>
          <p:cNvPr id="3" name="表格 2"/>
          <p:cNvGraphicFramePr>
            <a:graphicFrameLocks noGrp="1"/>
          </p:cNvGraphicFramePr>
          <p:nvPr>
            <p:extLst>
              <p:ext uri="{D42A27DB-BD31-4B8C-83A1-F6EECF244321}">
                <p14:modId xmlns:p14="http://schemas.microsoft.com/office/powerpoint/2010/main" val="3074713804"/>
              </p:ext>
            </p:extLst>
          </p:nvPr>
        </p:nvGraphicFramePr>
        <p:xfrm>
          <a:off x="630212" y="1700808"/>
          <a:ext cx="7964910" cy="2106930"/>
        </p:xfrm>
        <a:graphic>
          <a:graphicData uri="http://schemas.openxmlformats.org/drawingml/2006/table">
            <a:tbl>
              <a:tblPr/>
              <a:tblGrid>
                <a:gridCol w="2029518">
                  <a:extLst>
                    <a:ext uri="{9D8B030D-6E8A-4147-A177-3AD203B41FA5}">
                      <a16:colId xmlns:a16="http://schemas.microsoft.com/office/drawing/2014/main" val="20000"/>
                    </a:ext>
                  </a:extLst>
                </a:gridCol>
                <a:gridCol w="5935392">
                  <a:extLst>
                    <a:ext uri="{9D8B030D-6E8A-4147-A177-3AD203B41FA5}">
                      <a16:colId xmlns:a16="http://schemas.microsoft.com/office/drawing/2014/main" val="20001"/>
                    </a:ext>
                  </a:extLst>
                </a:gridCol>
              </a:tblGrid>
              <a:tr h="262890">
                <a:tc>
                  <a:txBody>
                    <a:bodyPr/>
                    <a:lstStyle/>
                    <a:p>
                      <a:pPr algn="ctr"/>
                      <a:r>
                        <a:rPr lang="zh-CN" altLang="en-US" sz="1400" baseline="0" dirty="0">
                          <a:solidFill>
                            <a:schemeClr val="bg1"/>
                          </a:solidFill>
                          <a:effectLst/>
                          <a:latin typeface="宋体" panose="02010600030101010101" pitchFamily="2" charset="-122"/>
                          <a:ea typeface="宋体" panose="02010600030101010101" pitchFamily="2" charset="-122"/>
                        </a:rPr>
                        <a:t>指令类型</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rgbClr val="00B0F0"/>
                    </a:solidFill>
                  </a:tcPr>
                </a:tc>
                <a:tc>
                  <a:txBody>
                    <a:bodyPr/>
                    <a:lstStyle/>
                    <a:p>
                      <a:pPr algn="ctr"/>
                      <a:r>
                        <a:rPr lang="zh-CN" altLang="en-US" sz="1400" baseline="0" dirty="0">
                          <a:solidFill>
                            <a:schemeClr val="bg1"/>
                          </a:solidFill>
                          <a:effectLst/>
                          <a:latin typeface="宋体" panose="02010600030101010101" pitchFamily="2" charset="-122"/>
                          <a:ea typeface="宋体" panose="02010600030101010101" pitchFamily="2" charset="-122"/>
                        </a:rPr>
                        <a:t>说明</a:t>
                      </a:r>
                      <a:endParaRPr lang="en-US" sz="1400" baseline="0" dirty="0">
                        <a:solidFill>
                          <a:schemeClr val="bg1"/>
                        </a:solidFill>
                        <a:effectLst/>
                        <a:latin typeface="宋体" panose="02010600030101010101" pitchFamily="2" charset="-122"/>
                        <a:ea typeface="宋体" panose="02010600030101010101" pitchFamily="2" charset="-122"/>
                      </a:endParaRP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262890">
                <a:tc>
                  <a:txBody>
                    <a:bodyPr/>
                    <a:lstStyle/>
                    <a:p>
                      <a:r>
                        <a:rPr lang="zh-CN" altLang="en-US" sz="1400" baseline="0" dirty="0">
                          <a:solidFill>
                            <a:srgbClr val="FF0000"/>
                          </a:solidFill>
                          <a:effectLst/>
                          <a:latin typeface="宋体" panose="02010600030101010101" pitchFamily="2" charset="-122"/>
                          <a:ea typeface="宋体" panose="02010600030101010101" pitchFamily="2" charset="-122"/>
                        </a:rPr>
                        <a:t>跳转（转移）指令</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400" baseline="0" dirty="0">
                          <a:solidFill>
                            <a:srgbClr val="000000"/>
                          </a:solidFill>
                          <a:effectLst/>
                          <a:latin typeface="宋体" panose="02010600030101010101" pitchFamily="2" charset="-122"/>
                          <a:ea typeface="宋体" panose="02010600030101010101" pitchFamily="2" charset="-122"/>
                        </a:rPr>
                        <a:t>条件跳转（转移）、无条件跳转（转移） </a:t>
                      </a:r>
                      <a:r>
                        <a:rPr lang="en-US" altLang="zh-CN" sz="1400" baseline="0" dirty="0">
                          <a:solidFill>
                            <a:srgbClr val="000000"/>
                          </a:solidFill>
                          <a:effectLst/>
                          <a:latin typeface="宋体" panose="02010600030101010101" pitchFamily="2" charset="-122"/>
                          <a:ea typeface="宋体" panose="02010600030101010101" pitchFamily="2" charset="-122"/>
                        </a:rPr>
                        <a:t>(#imm</a:t>
                      </a:r>
                      <a:r>
                        <a:rPr lang="zh-CN" altLang="en-US" sz="1400" baseline="0" dirty="0">
                          <a:solidFill>
                            <a:srgbClr val="000000"/>
                          </a:solidFill>
                          <a:effectLst/>
                          <a:latin typeface="宋体" panose="02010600030101010101" pitchFamily="2" charset="-122"/>
                          <a:ea typeface="宋体" panose="02010600030101010101" pitchFamily="2" charset="-122"/>
                        </a:rPr>
                        <a:t>、</a:t>
                      </a:r>
                      <a:r>
                        <a:rPr lang="en-US" altLang="zh-CN" sz="1400" baseline="0" dirty="0">
                          <a:solidFill>
                            <a:srgbClr val="000000"/>
                          </a:solidFill>
                          <a:effectLst/>
                          <a:latin typeface="宋体" panose="02010600030101010101" pitchFamily="2" charset="-122"/>
                          <a:ea typeface="宋体" panose="02010600030101010101" pitchFamily="2" charset="-122"/>
                        </a:rPr>
                        <a:t>register)</a:t>
                      </a:r>
                      <a:r>
                        <a:rPr lang="zh-CN" altLang="en-US" sz="1400" baseline="0" dirty="0">
                          <a:solidFill>
                            <a:srgbClr val="000000"/>
                          </a:solidFill>
                          <a:effectLst/>
                          <a:latin typeface="宋体" panose="02010600030101010101" pitchFamily="2" charset="-122"/>
                          <a:ea typeface="宋体" panose="02010600030101010101" pitchFamily="2" charset="-122"/>
                        </a:rPr>
                        <a:t>指令</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1"/>
                  </a:ext>
                </a:extLst>
              </a:tr>
              <a:tr h="262890">
                <a:tc>
                  <a:txBody>
                    <a:bodyPr/>
                    <a:lstStyle/>
                    <a:p>
                      <a:r>
                        <a:rPr lang="zh-CN" altLang="en-US" sz="1400" baseline="0" dirty="0">
                          <a:solidFill>
                            <a:srgbClr val="000000"/>
                          </a:solidFill>
                          <a:effectLst/>
                          <a:latin typeface="宋体" panose="02010600030101010101" pitchFamily="2" charset="-122"/>
                          <a:ea typeface="宋体" panose="02010600030101010101" pitchFamily="2" charset="-122"/>
                        </a:rPr>
                        <a:t>异常产生指令</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400" baseline="0" dirty="0">
                          <a:solidFill>
                            <a:srgbClr val="000000"/>
                          </a:solidFill>
                          <a:effectLst/>
                          <a:latin typeface="宋体" panose="02010600030101010101" pitchFamily="2" charset="-122"/>
                          <a:ea typeface="宋体" panose="02010600030101010101" pitchFamily="2" charset="-122"/>
                        </a:rPr>
                        <a:t>系统调用类指令 </a:t>
                      </a:r>
                      <a:r>
                        <a:rPr lang="en-US" altLang="zh-CN" sz="1400" baseline="0" dirty="0">
                          <a:solidFill>
                            <a:srgbClr val="000000"/>
                          </a:solidFill>
                          <a:effectLst/>
                          <a:latin typeface="宋体" panose="02010600030101010101" pitchFamily="2" charset="-122"/>
                          <a:ea typeface="宋体" panose="02010600030101010101" pitchFamily="2" charset="-122"/>
                        </a:rPr>
                        <a:t>(SVC</a:t>
                      </a:r>
                      <a:r>
                        <a:rPr lang="zh-CN" altLang="en-US" sz="1400" baseline="0" dirty="0">
                          <a:solidFill>
                            <a:srgbClr val="000000"/>
                          </a:solidFill>
                          <a:effectLst/>
                          <a:latin typeface="宋体" panose="02010600030101010101" pitchFamily="2" charset="-122"/>
                          <a:ea typeface="宋体" panose="02010600030101010101" pitchFamily="2" charset="-122"/>
                        </a:rPr>
                        <a:t>、</a:t>
                      </a:r>
                      <a:r>
                        <a:rPr lang="en-US" altLang="zh-CN" sz="1400" baseline="0" dirty="0">
                          <a:solidFill>
                            <a:srgbClr val="000000"/>
                          </a:solidFill>
                          <a:effectLst/>
                          <a:latin typeface="宋体" panose="02010600030101010101" pitchFamily="2" charset="-122"/>
                          <a:ea typeface="宋体" panose="02010600030101010101" pitchFamily="2" charset="-122"/>
                        </a:rPr>
                        <a:t>HVC</a:t>
                      </a:r>
                      <a:r>
                        <a:rPr lang="zh-CN" altLang="en-US" sz="1400" baseline="0" dirty="0">
                          <a:solidFill>
                            <a:srgbClr val="000000"/>
                          </a:solidFill>
                          <a:effectLst/>
                          <a:latin typeface="宋体" panose="02010600030101010101" pitchFamily="2" charset="-122"/>
                          <a:ea typeface="宋体" panose="02010600030101010101" pitchFamily="2" charset="-122"/>
                        </a:rPr>
                        <a:t>、</a:t>
                      </a:r>
                      <a:r>
                        <a:rPr lang="en-US" altLang="zh-CN" sz="1400" baseline="0" dirty="0">
                          <a:solidFill>
                            <a:srgbClr val="000000"/>
                          </a:solidFill>
                          <a:effectLst/>
                          <a:latin typeface="宋体" panose="02010600030101010101" pitchFamily="2" charset="-122"/>
                          <a:ea typeface="宋体" panose="02010600030101010101" pitchFamily="2" charset="-122"/>
                        </a:rPr>
                        <a:t>SMC)</a:t>
                      </a:r>
                      <a:endParaRPr lang="zh-CN" altLang="en-US" sz="1400" baseline="0" dirty="0">
                        <a:solidFill>
                          <a:srgbClr val="000000"/>
                        </a:solidFill>
                        <a:effectLst/>
                        <a:latin typeface="宋体" panose="02010600030101010101" pitchFamily="2" charset="-122"/>
                        <a:ea typeface="宋体" panose="02010600030101010101" pitchFamily="2" charset="-122"/>
                      </a:endParaRP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2"/>
                  </a:ext>
                </a:extLst>
              </a:tr>
              <a:tr h="262890">
                <a:tc>
                  <a:txBody>
                    <a:bodyPr/>
                    <a:lstStyle/>
                    <a:p>
                      <a:r>
                        <a:rPr lang="zh-CN" altLang="en-US" sz="1400" baseline="0" dirty="0">
                          <a:solidFill>
                            <a:srgbClr val="000000"/>
                          </a:solidFill>
                          <a:effectLst/>
                          <a:latin typeface="宋体" panose="02010600030101010101" pitchFamily="2" charset="-122"/>
                          <a:ea typeface="宋体" panose="02010600030101010101" pitchFamily="2" charset="-122"/>
                        </a:rPr>
                        <a:t>系统寄存器指令</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400" baseline="0" dirty="0">
                          <a:solidFill>
                            <a:srgbClr val="000000"/>
                          </a:solidFill>
                          <a:effectLst/>
                          <a:latin typeface="宋体" panose="02010600030101010101" pitchFamily="2" charset="-122"/>
                          <a:ea typeface="宋体" panose="02010600030101010101" pitchFamily="2" charset="-122"/>
                        </a:rPr>
                        <a:t>读写系统寄存器，如 ：</a:t>
                      </a:r>
                      <a:r>
                        <a:rPr lang="en-US" altLang="zh-CN" sz="1400" baseline="0" dirty="0">
                          <a:solidFill>
                            <a:srgbClr val="000000"/>
                          </a:solidFill>
                          <a:effectLst/>
                          <a:latin typeface="宋体" panose="02010600030101010101" pitchFamily="2" charset="-122"/>
                          <a:ea typeface="宋体" panose="02010600030101010101" pitchFamily="2" charset="-122"/>
                        </a:rPr>
                        <a:t>MRS</a:t>
                      </a:r>
                      <a:r>
                        <a:rPr lang="zh-CN" altLang="en-US" sz="1400" baseline="0" dirty="0">
                          <a:solidFill>
                            <a:srgbClr val="000000"/>
                          </a:solidFill>
                          <a:effectLst/>
                          <a:latin typeface="宋体" panose="02010600030101010101" pitchFamily="2" charset="-122"/>
                          <a:ea typeface="宋体" panose="02010600030101010101" pitchFamily="2" charset="-122"/>
                        </a:rPr>
                        <a:t>、</a:t>
                      </a:r>
                      <a:r>
                        <a:rPr lang="en-US" altLang="zh-CN" sz="1400" baseline="0" dirty="0">
                          <a:solidFill>
                            <a:srgbClr val="000000"/>
                          </a:solidFill>
                          <a:effectLst/>
                          <a:latin typeface="宋体" panose="02010600030101010101" pitchFamily="2" charset="-122"/>
                          <a:ea typeface="宋体" panose="02010600030101010101" pitchFamily="2" charset="-122"/>
                        </a:rPr>
                        <a:t>MSR</a:t>
                      </a:r>
                      <a:r>
                        <a:rPr lang="zh-CN" altLang="en-US" sz="1400" baseline="0" dirty="0">
                          <a:solidFill>
                            <a:srgbClr val="000000"/>
                          </a:solidFill>
                          <a:effectLst/>
                          <a:latin typeface="宋体" panose="02010600030101010101" pitchFamily="2" charset="-122"/>
                          <a:ea typeface="宋体" panose="02010600030101010101" pitchFamily="2" charset="-122"/>
                        </a:rPr>
                        <a:t>指令 可操作</a:t>
                      </a:r>
                      <a:r>
                        <a:rPr lang="en-US" altLang="zh-CN" sz="1400" baseline="0" dirty="0">
                          <a:solidFill>
                            <a:srgbClr val="000000"/>
                          </a:solidFill>
                          <a:effectLst/>
                          <a:latin typeface="宋体" panose="02010600030101010101" pitchFamily="2" charset="-122"/>
                          <a:ea typeface="宋体" panose="02010600030101010101" pitchFamily="2" charset="-122"/>
                        </a:rPr>
                        <a:t>PSTATE</a:t>
                      </a:r>
                      <a:r>
                        <a:rPr lang="zh-CN" altLang="en-US" sz="1400" baseline="0" dirty="0">
                          <a:solidFill>
                            <a:srgbClr val="000000"/>
                          </a:solidFill>
                          <a:effectLst/>
                          <a:latin typeface="宋体" panose="02010600030101010101" pitchFamily="2" charset="-122"/>
                          <a:ea typeface="宋体" panose="02010600030101010101" pitchFamily="2" charset="-122"/>
                        </a:rPr>
                        <a:t>的位段寄存器</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3"/>
                  </a:ext>
                </a:extLst>
              </a:tr>
              <a:tr h="262890">
                <a:tc>
                  <a:txBody>
                    <a:bodyPr/>
                    <a:lstStyle/>
                    <a:p>
                      <a:r>
                        <a:rPr lang="zh-CN" altLang="en-US" sz="1400" baseline="0" dirty="0">
                          <a:solidFill>
                            <a:srgbClr val="FF0000"/>
                          </a:solidFill>
                          <a:effectLst/>
                          <a:latin typeface="宋体" panose="02010600030101010101" pitchFamily="2" charset="-122"/>
                          <a:ea typeface="宋体" panose="02010600030101010101" pitchFamily="2" charset="-122"/>
                        </a:rPr>
                        <a:t>数据处理指令</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400" baseline="0" dirty="0">
                          <a:solidFill>
                            <a:srgbClr val="000000"/>
                          </a:solidFill>
                          <a:effectLst/>
                          <a:latin typeface="宋体" panose="02010600030101010101" pitchFamily="2" charset="-122"/>
                          <a:ea typeface="宋体" panose="02010600030101010101" pitchFamily="2" charset="-122"/>
                        </a:rPr>
                        <a:t>包括各种算数运算、逻辑运算、位操作、移位 </a:t>
                      </a:r>
                      <a:r>
                        <a:rPr lang="en-US" altLang="zh-CN" sz="1400" baseline="0" dirty="0">
                          <a:solidFill>
                            <a:srgbClr val="000000"/>
                          </a:solidFill>
                          <a:effectLst/>
                          <a:latin typeface="宋体" panose="02010600030101010101" pitchFamily="2" charset="-122"/>
                          <a:ea typeface="宋体" panose="02010600030101010101" pitchFamily="2" charset="-122"/>
                        </a:rPr>
                        <a:t>(shift) </a:t>
                      </a:r>
                      <a:r>
                        <a:rPr lang="zh-CN" altLang="en-US" sz="1400" baseline="0" dirty="0">
                          <a:solidFill>
                            <a:srgbClr val="000000"/>
                          </a:solidFill>
                          <a:effectLst/>
                          <a:latin typeface="宋体" panose="02010600030101010101" pitchFamily="2" charset="-122"/>
                          <a:ea typeface="宋体" panose="02010600030101010101" pitchFamily="2" charset="-122"/>
                        </a:rPr>
                        <a:t>指令</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r h="468630">
                <a:tc>
                  <a:txBody>
                    <a:bodyPr/>
                    <a:lstStyle/>
                    <a:p>
                      <a:r>
                        <a:rPr lang="en-US" sz="1400" baseline="0" dirty="0">
                          <a:solidFill>
                            <a:srgbClr val="FF0000"/>
                          </a:solidFill>
                          <a:effectLst/>
                          <a:latin typeface="宋体" panose="02010600030101010101" pitchFamily="2" charset="-122"/>
                          <a:ea typeface="宋体" panose="02010600030101010101" pitchFamily="2" charset="-122"/>
                        </a:rPr>
                        <a:t>load/store</a:t>
                      </a:r>
                      <a:r>
                        <a:rPr lang="zh-CN" altLang="en-US" sz="1400" baseline="0" dirty="0">
                          <a:solidFill>
                            <a:srgbClr val="FF0000"/>
                          </a:solidFill>
                          <a:effectLst/>
                          <a:latin typeface="宋体" panose="02010600030101010101" pitchFamily="2" charset="-122"/>
                          <a:ea typeface="宋体" panose="02010600030101010101" pitchFamily="2" charset="-122"/>
                        </a:rPr>
                        <a:t>内存访问指令</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en-US" sz="1400" baseline="0" dirty="0">
                          <a:solidFill>
                            <a:srgbClr val="000000"/>
                          </a:solidFill>
                          <a:effectLst/>
                          <a:latin typeface="宋体" panose="02010600030101010101" pitchFamily="2" charset="-122"/>
                          <a:ea typeface="宋体" panose="02010600030101010101" pitchFamily="2" charset="-122"/>
                        </a:rPr>
                        <a:t>load/store {</a:t>
                      </a:r>
                      <a:r>
                        <a:rPr lang="zh-CN" altLang="en-US" sz="1400" baseline="0" dirty="0">
                          <a:solidFill>
                            <a:srgbClr val="000000"/>
                          </a:solidFill>
                          <a:effectLst/>
                          <a:latin typeface="宋体" panose="02010600030101010101" pitchFamily="2" charset="-122"/>
                          <a:ea typeface="宋体" panose="02010600030101010101" pitchFamily="2" charset="-122"/>
                        </a:rPr>
                        <a:t>批量寄存器、单个寄存器、一对寄存器、非</a:t>
                      </a:r>
                      <a:r>
                        <a:rPr lang="en-US" altLang="zh-CN" sz="1400" baseline="0" dirty="0">
                          <a:solidFill>
                            <a:srgbClr val="000000"/>
                          </a:solidFill>
                          <a:effectLst/>
                          <a:latin typeface="宋体" panose="02010600030101010101" pitchFamily="2" charset="-122"/>
                          <a:ea typeface="宋体" panose="02010600030101010101" pitchFamily="2" charset="-122"/>
                        </a:rPr>
                        <a:t>-</a:t>
                      </a:r>
                      <a:r>
                        <a:rPr lang="zh-CN" altLang="en-US" sz="1400" baseline="0" dirty="0">
                          <a:solidFill>
                            <a:srgbClr val="000000"/>
                          </a:solidFill>
                          <a:effectLst/>
                          <a:latin typeface="宋体" panose="02010600030101010101" pitchFamily="2" charset="-122"/>
                          <a:ea typeface="宋体" panose="02010600030101010101" pitchFamily="2" charset="-122"/>
                        </a:rPr>
                        <a:t>暂存、非特权、独占</a:t>
                      </a:r>
                      <a:r>
                        <a:rPr lang="en-US" altLang="zh-CN" sz="1400" baseline="0" dirty="0">
                          <a:solidFill>
                            <a:srgbClr val="000000"/>
                          </a:solidFill>
                          <a:effectLst/>
                          <a:latin typeface="宋体" panose="02010600030101010101" pitchFamily="2" charset="-122"/>
                          <a:ea typeface="宋体" panose="02010600030101010101" pitchFamily="2" charset="-122"/>
                        </a:rPr>
                        <a:t>}</a:t>
                      </a:r>
                      <a:r>
                        <a:rPr lang="zh-CN" altLang="en-US" sz="1400" baseline="0" dirty="0">
                          <a:solidFill>
                            <a:srgbClr val="000000"/>
                          </a:solidFill>
                          <a:effectLst/>
                          <a:latin typeface="宋体" panose="02010600030101010101" pitchFamily="2" charset="-122"/>
                          <a:ea typeface="宋体" panose="02010600030101010101" pitchFamily="2" charset="-122"/>
                        </a:rPr>
                        <a:t>以及</a:t>
                      </a:r>
                      <a:r>
                        <a:rPr lang="en-US" sz="1400" baseline="0" dirty="0">
                          <a:solidFill>
                            <a:srgbClr val="000000"/>
                          </a:solidFill>
                          <a:effectLst/>
                          <a:latin typeface="宋体" panose="02010600030101010101" pitchFamily="2" charset="-122"/>
                          <a:ea typeface="宋体" panose="02010600030101010101" pitchFamily="2" charset="-122"/>
                        </a:rPr>
                        <a:t>load-Acquire、store-Release</a:t>
                      </a:r>
                      <a:r>
                        <a:rPr lang="zh-CN" altLang="en-US" sz="1400" baseline="0" dirty="0">
                          <a:solidFill>
                            <a:srgbClr val="000000"/>
                          </a:solidFill>
                          <a:effectLst/>
                          <a:latin typeface="宋体" panose="02010600030101010101" pitchFamily="2" charset="-122"/>
                          <a:ea typeface="宋体" panose="02010600030101010101" pitchFamily="2" charset="-122"/>
                        </a:rPr>
                        <a:t>指令 </a:t>
                      </a:r>
                      <a:r>
                        <a:rPr lang="en-US" altLang="zh-CN" sz="1400" baseline="0" dirty="0">
                          <a:solidFill>
                            <a:srgbClr val="000000"/>
                          </a:solidFill>
                          <a:effectLst/>
                          <a:latin typeface="宋体" panose="02010600030101010101" pitchFamily="2" charset="-122"/>
                          <a:ea typeface="宋体" panose="02010600030101010101" pitchFamily="2" charset="-122"/>
                        </a:rPr>
                        <a:t>(</a:t>
                      </a:r>
                      <a:r>
                        <a:rPr lang="en-US" sz="1400" baseline="0" dirty="0">
                          <a:solidFill>
                            <a:srgbClr val="000000"/>
                          </a:solidFill>
                          <a:effectLst/>
                          <a:latin typeface="宋体" panose="02010600030101010101" pitchFamily="2" charset="-122"/>
                          <a:ea typeface="宋体" panose="02010600030101010101" pitchFamily="2" charset="-122"/>
                        </a:rPr>
                        <a:t>A64</a:t>
                      </a:r>
                      <a:r>
                        <a:rPr lang="zh-CN" altLang="en-US" sz="1400" baseline="0" dirty="0">
                          <a:solidFill>
                            <a:srgbClr val="000000"/>
                          </a:solidFill>
                          <a:effectLst/>
                          <a:latin typeface="宋体" panose="02010600030101010101" pitchFamily="2" charset="-122"/>
                          <a:ea typeface="宋体" panose="02010600030101010101" pitchFamily="2" charset="-122"/>
                        </a:rPr>
                        <a:t>没有</a:t>
                      </a:r>
                      <a:r>
                        <a:rPr lang="en-US" sz="1400" baseline="0" dirty="0">
                          <a:solidFill>
                            <a:srgbClr val="000000"/>
                          </a:solidFill>
                          <a:effectLst/>
                          <a:latin typeface="宋体" panose="02010600030101010101" pitchFamily="2" charset="-122"/>
                          <a:ea typeface="宋体" panose="02010600030101010101" pitchFamily="2" charset="-122"/>
                        </a:rPr>
                        <a:t>LDM/STM</a:t>
                      </a:r>
                      <a:r>
                        <a:rPr lang="zh-CN" altLang="en-US" sz="1400" baseline="0" dirty="0">
                          <a:solidFill>
                            <a:srgbClr val="000000"/>
                          </a:solidFill>
                          <a:effectLst/>
                          <a:latin typeface="宋体" panose="02010600030101010101" pitchFamily="2" charset="-122"/>
                          <a:ea typeface="宋体" panose="02010600030101010101" pitchFamily="2" charset="-122"/>
                        </a:rPr>
                        <a:t>指令</a:t>
                      </a:r>
                      <a:r>
                        <a:rPr lang="en-US" altLang="zh-CN" sz="1400" baseline="0" dirty="0">
                          <a:solidFill>
                            <a:srgbClr val="000000"/>
                          </a:solidFill>
                          <a:effectLst/>
                          <a:latin typeface="宋体" panose="02010600030101010101" pitchFamily="2" charset="-122"/>
                          <a:ea typeface="宋体" panose="02010600030101010101" pitchFamily="2" charset="-122"/>
                        </a:rPr>
                        <a:t>)</a:t>
                      </a:r>
                      <a:endParaRPr lang="zh-CN" altLang="en-US" sz="1400" baseline="0" dirty="0">
                        <a:solidFill>
                          <a:srgbClr val="000000"/>
                        </a:solidFill>
                        <a:effectLst/>
                        <a:latin typeface="宋体" panose="02010600030101010101" pitchFamily="2" charset="-122"/>
                        <a:ea typeface="宋体" panose="02010600030101010101" pitchFamily="2" charset="-122"/>
                      </a:endParaRP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5"/>
                  </a:ext>
                </a:extLst>
              </a:tr>
              <a:tr h="262890">
                <a:tc>
                  <a:txBody>
                    <a:bodyPr/>
                    <a:lstStyle/>
                    <a:p>
                      <a:r>
                        <a:rPr lang="zh-CN" altLang="en-US" sz="1400" baseline="0" dirty="0">
                          <a:solidFill>
                            <a:srgbClr val="000000"/>
                          </a:solidFill>
                          <a:effectLst/>
                          <a:latin typeface="宋体" panose="02010600030101010101" pitchFamily="2" charset="-122"/>
                          <a:ea typeface="宋体" panose="02010600030101010101" pitchFamily="2" charset="-122"/>
                        </a:rPr>
                        <a:t>协处理指令</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en-US" altLang="zh-CN" sz="1400" baseline="0" dirty="0">
                          <a:solidFill>
                            <a:srgbClr val="000000"/>
                          </a:solidFill>
                          <a:effectLst/>
                          <a:latin typeface="宋体" panose="02010600030101010101" pitchFamily="2" charset="-122"/>
                          <a:ea typeface="宋体" panose="02010600030101010101" pitchFamily="2" charset="-122"/>
                        </a:rPr>
                        <a:t>A64</a:t>
                      </a:r>
                      <a:r>
                        <a:rPr lang="zh-CN" altLang="en-US" sz="1400" baseline="0" dirty="0">
                          <a:solidFill>
                            <a:srgbClr val="000000"/>
                          </a:solidFill>
                          <a:effectLst/>
                          <a:latin typeface="宋体" panose="02010600030101010101" pitchFamily="2" charset="-122"/>
                          <a:ea typeface="宋体" panose="02010600030101010101" pitchFamily="2" charset="-122"/>
                        </a:rPr>
                        <a:t>没有协处理器指令</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300524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9714" y="1032427"/>
            <a:ext cx="8046244" cy="485982"/>
          </a:xfrm>
        </p:spPr>
        <p:txBody>
          <a:bodyPr>
            <a:normAutofit fontScale="90000"/>
          </a:bodyPr>
          <a:lstStyle/>
          <a:p>
            <a:pPr marL="457200" indent="-457200" eaLnBrk="1" hangingPunct="1">
              <a:lnSpc>
                <a:spcPts val="5600"/>
              </a:lnSpc>
              <a:spcBef>
                <a:spcPts val="600"/>
              </a:spcBef>
              <a:buFont typeface="Wingdings" panose="05000000000000000000" pitchFamily="2" charset="2"/>
              <a:buChar char="Ø"/>
            </a:pPr>
            <a:r>
              <a:rPr lang="zh-CN" altLang="en-US" sz="3200" b="1" kern="1200" dirty="0">
                <a:solidFill>
                  <a:srgbClr val="0000FF"/>
                </a:solidFill>
                <a:latin typeface="Verdana" pitchFamily="34" charset="0"/>
                <a:ea typeface="宋体" pitchFamily="2" charset="-122"/>
                <a:cs typeface="+mn-cs"/>
              </a:rPr>
              <a:t>指令集：</a:t>
            </a:r>
            <a:r>
              <a:rPr lang="en-US" altLang="zh-CN" sz="3200" b="1" kern="1200" dirty="0">
                <a:solidFill>
                  <a:srgbClr val="0000FF"/>
                </a:solidFill>
                <a:latin typeface="Verdana" pitchFamily="34" charset="0"/>
                <a:ea typeface="宋体" pitchFamily="2" charset="-122"/>
                <a:cs typeface="+mn-cs"/>
              </a:rPr>
              <a:t>RISC vs CISC</a:t>
            </a:r>
            <a:endParaRPr lang="zh-CN" altLang="en-US" sz="3200" b="1" kern="1200" dirty="0">
              <a:solidFill>
                <a:srgbClr val="0000FF"/>
              </a:solidFill>
              <a:latin typeface="Verdana" pitchFamily="34" charset="0"/>
              <a:ea typeface="宋体" pitchFamily="2" charset="-122"/>
              <a:cs typeface="+mn-cs"/>
            </a:endParaRPr>
          </a:p>
        </p:txBody>
      </p:sp>
      <p:sp>
        <p:nvSpPr>
          <p:cNvPr id="3" name="内容占位符 2"/>
          <p:cNvSpPr>
            <a:spLocks noGrp="1"/>
          </p:cNvSpPr>
          <p:nvPr>
            <p:ph type="body" sz="quarter" idx="10"/>
          </p:nvPr>
        </p:nvSpPr>
        <p:spPr>
          <a:xfrm>
            <a:off x="548878" y="1772816"/>
            <a:ext cx="8046245" cy="4154740"/>
          </a:xfrm>
        </p:spPr>
        <p:txBody>
          <a:bodyPr/>
          <a:lstStyle/>
          <a:p>
            <a:pPr marL="226219" indent="-226219" defTabSz="601266" fontAlgn="base">
              <a:spcBef>
                <a:spcPct val="30000"/>
              </a:spcBef>
              <a:buSzPct val="60000"/>
            </a:pPr>
            <a:r>
              <a:rPr lang="en-US" altLang="zh-CN" sz="1650" dirty="0">
                <a:solidFill>
                  <a:srgbClr val="000000"/>
                </a:solidFill>
                <a:cs typeface="+mn-cs"/>
              </a:rPr>
              <a:t>ARM</a:t>
            </a:r>
            <a:r>
              <a:rPr lang="zh-CN" altLang="en-US" sz="1650" dirty="0">
                <a:solidFill>
                  <a:srgbClr val="000000"/>
                </a:solidFill>
                <a:cs typeface="+mn-cs"/>
              </a:rPr>
              <a:t>：使用精简指令集（</a:t>
            </a:r>
            <a:r>
              <a:rPr lang="en-US" altLang="zh-CN" sz="1650" dirty="0">
                <a:solidFill>
                  <a:srgbClr val="000000"/>
                </a:solidFill>
                <a:cs typeface="+mn-cs"/>
              </a:rPr>
              <a:t>RISC</a:t>
            </a:r>
            <a:r>
              <a:rPr lang="zh-CN" altLang="en-US" sz="1650" dirty="0">
                <a:solidFill>
                  <a:srgbClr val="000000"/>
                </a:solidFill>
                <a:cs typeface="+mn-cs"/>
              </a:rPr>
              <a:t>），大幅简化架构，仅保留所需要的指令，可以让整个处理器更为简化，拥有小体积、高效能的特性；</a:t>
            </a:r>
            <a:r>
              <a:rPr lang="en-US" altLang="zh-CN" sz="1650" dirty="0">
                <a:solidFill>
                  <a:srgbClr val="000000"/>
                </a:solidFill>
                <a:cs typeface="+mn-cs"/>
              </a:rPr>
              <a:t>ARMv8</a:t>
            </a:r>
            <a:r>
              <a:rPr lang="zh-CN" altLang="en-US" sz="1650" dirty="0">
                <a:solidFill>
                  <a:srgbClr val="000000"/>
                </a:solidFill>
                <a:cs typeface="+mn-cs"/>
              </a:rPr>
              <a:t>架构支持</a:t>
            </a:r>
            <a:r>
              <a:rPr lang="en-US" altLang="zh-CN" sz="1650" dirty="0">
                <a:solidFill>
                  <a:srgbClr val="000000"/>
                </a:solidFill>
                <a:cs typeface="+mn-cs"/>
              </a:rPr>
              <a:t>64</a:t>
            </a:r>
            <a:r>
              <a:rPr lang="zh-CN" altLang="en-US" sz="1650" dirty="0">
                <a:solidFill>
                  <a:srgbClr val="000000"/>
                </a:solidFill>
                <a:cs typeface="+mn-cs"/>
              </a:rPr>
              <a:t>位操作，指令</a:t>
            </a:r>
            <a:r>
              <a:rPr lang="en-US" altLang="zh-CN" sz="1650" dirty="0">
                <a:solidFill>
                  <a:srgbClr val="000000"/>
                </a:solidFill>
                <a:cs typeface="+mn-cs"/>
              </a:rPr>
              <a:t>32</a:t>
            </a:r>
            <a:r>
              <a:rPr lang="zh-CN" altLang="en-US" sz="1650" dirty="0">
                <a:solidFill>
                  <a:srgbClr val="000000"/>
                </a:solidFill>
                <a:cs typeface="+mn-cs"/>
              </a:rPr>
              <a:t>位，寄存器</a:t>
            </a:r>
            <a:r>
              <a:rPr lang="en-US" altLang="zh-CN" sz="1650" dirty="0">
                <a:solidFill>
                  <a:srgbClr val="000000"/>
                </a:solidFill>
                <a:cs typeface="+mn-cs"/>
              </a:rPr>
              <a:t>64</a:t>
            </a:r>
            <a:r>
              <a:rPr lang="zh-CN" altLang="en-US" sz="1650" dirty="0">
                <a:solidFill>
                  <a:srgbClr val="000000"/>
                </a:solidFill>
                <a:cs typeface="+mn-cs"/>
              </a:rPr>
              <a:t>位，寻址能力</a:t>
            </a:r>
            <a:r>
              <a:rPr lang="en-US" altLang="zh-CN" sz="1650" dirty="0">
                <a:solidFill>
                  <a:srgbClr val="000000"/>
                </a:solidFill>
                <a:cs typeface="+mn-cs"/>
              </a:rPr>
              <a:t>64</a:t>
            </a:r>
            <a:r>
              <a:rPr lang="zh-CN" altLang="en-US" sz="1650" dirty="0">
                <a:solidFill>
                  <a:srgbClr val="000000"/>
                </a:solidFill>
                <a:cs typeface="+mn-cs"/>
              </a:rPr>
              <a:t>位；</a:t>
            </a:r>
            <a:r>
              <a:rPr lang="zh-CN" altLang="en-US" sz="1650" dirty="0">
                <a:solidFill>
                  <a:srgbClr val="000000"/>
                </a:solidFill>
              </a:rPr>
              <a:t>指令集使用</a:t>
            </a:r>
            <a:r>
              <a:rPr lang="en-US" altLang="zh-CN" sz="1650" dirty="0">
                <a:solidFill>
                  <a:srgbClr val="000000"/>
                </a:solidFill>
              </a:rPr>
              <a:t>NEON</a:t>
            </a:r>
            <a:r>
              <a:rPr lang="zh-CN" altLang="en-US" sz="1650" dirty="0">
                <a:solidFill>
                  <a:srgbClr val="000000"/>
                </a:solidFill>
              </a:rPr>
              <a:t>扩展结构；</a:t>
            </a:r>
            <a:r>
              <a:rPr lang="en-US" altLang="zh-CN" sz="1650" dirty="0">
                <a:solidFill>
                  <a:srgbClr val="000000"/>
                </a:solidFill>
              </a:rPr>
              <a:t> </a:t>
            </a:r>
            <a:endParaRPr lang="en-US" altLang="zh-CN" sz="1650" dirty="0">
              <a:solidFill>
                <a:srgbClr val="000000"/>
              </a:solidFill>
              <a:cs typeface="+mn-cs"/>
            </a:endParaRPr>
          </a:p>
          <a:p>
            <a:pPr marL="226219" indent="-226219" defTabSz="601266" fontAlgn="base">
              <a:spcBef>
                <a:spcPct val="30000"/>
              </a:spcBef>
              <a:buSzPct val="60000"/>
            </a:pPr>
            <a:r>
              <a:rPr lang="en-US" altLang="zh-CN" sz="1650" dirty="0">
                <a:solidFill>
                  <a:srgbClr val="000000"/>
                </a:solidFill>
                <a:cs typeface="+mn-cs"/>
                <a:sym typeface="Wingdings" pitchFamily="2" charset="2"/>
              </a:rPr>
              <a:t>X86</a:t>
            </a:r>
            <a:r>
              <a:rPr lang="zh-CN" altLang="en-US" sz="1650" dirty="0">
                <a:solidFill>
                  <a:srgbClr val="000000"/>
                </a:solidFill>
                <a:cs typeface="+mn-cs"/>
                <a:sym typeface="Wingdings" pitchFamily="2" charset="2"/>
              </a:rPr>
              <a:t>：使用复杂指令集（</a:t>
            </a:r>
            <a:r>
              <a:rPr lang="en-US" altLang="zh-CN" sz="1650" dirty="0">
                <a:solidFill>
                  <a:srgbClr val="000000"/>
                </a:solidFill>
                <a:cs typeface="+mn-cs"/>
                <a:sym typeface="Wingdings" pitchFamily="2" charset="2"/>
              </a:rPr>
              <a:t>CISC)</a:t>
            </a:r>
            <a:r>
              <a:rPr lang="zh-CN" altLang="en-US" sz="1650" dirty="0">
                <a:solidFill>
                  <a:srgbClr val="000000"/>
                </a:solidFill>
                <a:cs typeface="+mn-cs"/>
                <a:sym typeface="Wingdings" pitchFamily="2" charset="2"/>
              </a:rPr>
              <a:t>，</a:t>
            </a:r>
            <a:r>
              <a:rPr lang="zh-CN" altLang="en-US" sz="1650" dirty="0">
                <a:solidFill>
                  <a:srgbClr val="000000"/>
                </a:solidFill>
                <a:cs typeface="+mn-cs"/>
              </a:rPr>
              <a:t>以增加处理器本身复杂度为代价，换取更高的性能；</a:t>
            </a:r>
            <a:r>
              <a:rPr lang="en-US" altLang="zh-CN" sz="1650" dirty="0">
                <a:solidFill>
                  <a:srgbClr val="000000"/>
                </a:solidFill>
                <a:cs typeface="+mn-cs"/>
              </a:rPr>
              <a:t>X86</a:t>
            </a:r>
            <a:r>
              <a:rPr lang="zh-CN" altLang="en-US" sz="1650" dirty="0">
                <a:solidFill>
                  <a:srgbClr val="000000"/>
                </a:solidFill>
                <a:cs typeface="+mn-cs"/>
              </a:rPr>
              <a:t>指令集从</a:t>
            </a:r>
            <a:r>
              <a:rPr lang="en-US" altLang="zh-CN" sz="1650" dirty="0">
                <a:solidFill>
                  <a:srgbClr val="000000"/>
                </a:solidFill>
                <a:cs typeface="+mn-cs"/>
              </a:rPr>
              <a:t>MMX</a:t>
            </a:r>
            <a:r>
              <a:rPr lang="zh-CN" altLang="en-US" sz="1650" dirty="0">
                <a:solidFill>
                  <a:srgbClr val="000000"/>
                </a:solidFill>
                <a:cs typeface="+mn-cs"/>
              </a:rPr>
              <a:t>，发展到了</a:t>
            </a:r>
            <a:r>
              <a:rPr lang="en-US" altLang="zh-CN" sz="1650" dirty="0">
                <a:solidFill>
                  <a:srgbClr val="000000"/>
                </a:solidFill>
                <a:cs typeface="+mn-cs"/>
              </a:rPr>
              <a:t>SSE</a:t>
            </a:r>
            <a:r>
              <a:rPr lang="zh-CN" altLang="en-US" sz="1650" dirty="0">
                <a:solidFill>
                  <a:srgbClr val="000000"/>
                </a:solidFill>
                <a:cs typeface="+mn-cs"/>
              </a:rPr>
              <a:t>，</a:t>
            </a:r>
            <a:r>
              <a:rPr lang="en-US" altLang="zh-CN" sz="1650" dirty="0">
                <a:solidFill>
                  <a:srgbClr val="000000"/>
                </a:solidFill>
                <a:cs typeface="+mn-cs"/>
              </a:rPr>
              <a:t>AVX</a:t>
            </a:r>
            <a:r>
              <a:rPr lang="zh-CN" altLang="en-US" sz="1650" dirty="0">
                <a:solidFill>
                  <a:srgbClr val="000000"/>
                </a:solidFill>
                <a:cs typeface="+mn-cs"/>
              </a:rPr>
              <a:t>；</a:t>
            </a:r>
          </a:p>
        </p:txBody>
      </p:sp>
      <p:sp>
        <p:nvSpPr>
          <p:cNvPr id="4" name="日期占位符 3"/>
          <p:cNvSpPr>
            <a:spLocks noGrp="1"/>
          </p:cNvSpPr>
          <p:nvPr>
            <p:ph type="dt" sz="half" idx="4294967295"/>
          </p:nvPr>
        </p:nvSpPr>
        <p:spPr>
          <a:xfrm>
            <a:off x="8087916" y="5659041"/>
            <a:ext cx="1056084" cy="826294"/>
          </a:xfrm>
          <a:prstGeom prst="rect">
            <a:avLst/>
          </a:prstGeom>
        </p:spPr>
        <p:txBody>
          <a:bodyPr/>
          <a:lstStyle/>
          <a:p>
            <a:endParaRPr lang="de-DE" altLang="zh-CN" dirty="0">
              <a:latin typeface="宋体" panose="02010600030101010101" pitchFamily="2" charset="-122"/>
            </a:endParaRPr>
          </a:p>
          <a:p>
            <a:r>
              <a:rPr lang="de-DE" altLang="zh-CN" dirty="0">
                <a:latin typeface="宋体" panose="02010600030101010101" pitchFamily="2" charset="-122"/>
              </a:rPr>
              <a:t>Page </a:t>
            </a:r>
            <a:fld id="{96928786-0BA1-4E41-A94E-15DD66ED3DA9}" type="slidenum">
              <a:rPr lang="de-DE" altLang="zh-CN" smtClean="0">
                <a:latin typeface="宋体" panose="02010600030101010101" pitchFamily="2" charset="-122"/>
              </a:rPr>
              <a:pPr/>
              <a:t>9</a:t>
            </a:fld>
            <a:endParaRPr lang="en-GB" altLang="zh-CN" dirty="0">
              <a:latin typeface="宋体" panose="02010600030101010101" pitchFamily="2" charset="-122"/>
            </a:endParaRPr>
          </a:p>
        </p:txBody>
      </p:sp>
      <p:pic>
        <p:nvPicPr>
          <p:cNvPr id="15" name="Picture 3"/>
          <p:cNvPicPr>
            <a:picLocks noChangeAspect="1" noChangeArrowheads="1"/>
          </p:cNvPicPr>
          <p:nvPr/>
        </p:nvPicPr>
        <p:blipFill>
          <a:blip r:embed="rId2" cstate="print"/>
          <a:srcRect/>
          <a:stretch>
            <a:fillRect/>
          </a:stretch>
        </p:blipFill>
        <p:spPr bwMode="auto">
          <a:xfrm>
            <a:off x="727075" y="3585393"/>
            <a:ext cx="3453476" cy="1929546"/>
          </a:xfrm>
          <a:prstGeom prst="rect">
            <a:avLst/>
          </a:prstGeom>
          <a:noFill/>
          <a:ln w="9525">
            <a:noFill/>
            <a:miter lim="800000"/>
            <a:headEnd/>
            <a:tailEnd/>
          </a:ln>
        </p:spPr>
      </p:pic>
      <p:sp>
        <p:nvSpPr>
          <p:cNvPr id="14" name="文本框 13"/>
          <p:cNvSpPr txBox="1"/>
          <p:nvPr/>
        </p:nvSpPr>
        <p:spPr>
          <a:xfrm>
            <a:off x="4358748" y="3585393"/>
            <a:ext cx="4377914" cy="1754198"/>
          </a:xfrm>
          <a:prstGeom prst="rect">
            <a:avLst/>
          </a:prstGeom>
          <a:noFill/>
        </p:spPr>
        <p:txBody>
          <a:bodyPr wrap="square" rtlCol="0">
            <a:spAutoFit/>
          </a:bodyPr>
          <a:lstStyle/>
          <a:p>
            <a:pPr>
              <a:buNone/>
            </a:pPr>
            <a:r>
              <a:rPr lang="en-US" altLang="zh-CN" sz="1349" dirty="0">
                <a:latin typeface="宋体" panose="02010600030101010101" pitchFamily="2" charset="-122"/>
              </a:rPr>
              <a:t>ARMv8</a:t>
            </a:r>
            <a:r>
              <a:rPr lang="zh-CN" altLang="en-US" sz="1349" dirty="0">
                <a:latin typeface="宋体" panose="02010600030101010101" pitchFamily="2" charset="-122"/>
              </a:rPr>
              <a:t>架构的特点：</a:t>
            </a:r>
          </a:p>
          <a:p>
            <a:pPr marL="214313" indent="-214313">
              <a:buSzPct val="60000"/>
              <a:buFont typeface="Wingdings" panose="05000000000000000000" pitchFamily="2" charset="2"/>
              <a:buChar char="l"/>
            </a:pPr>
            <a:r>
              <a:rPr lang="en-US" altLang="zh-CN" sz="1050" dirty="0">
                <a:latin typeface="宋体" panose="02010600030101010101" pitchFamily="2" charset="-122"/>
              </a:rPr>
              <a:t>31</a:t>
            </a:r>
            <a:r>
              <a:rPr lang="zh-CN" altLang="en-US" sz="1050" dirty="0">
                <a:latin typeface="宋体" panose="02010600030101010101" pitchFamily="2" charset="-122"/>
              </a:rPr>
              <a:t>个</a:t>
            </a:r>
            <a:r>
              <a:rPr lang="en-US" altLang="zh-CN" sz="1050" dirty="0">
                <a:latin typeface="宋体" panose="02010600030101010101" pitchFamily="2" charset="-122"/>
              </a:rPr>
              <a:t>64</a:t>
            </a:r>
            <a:r>
              <a:rPr lang="zh-CN" altLang="en-US" sz="1050" dirty="0">
                <a:latin typeface="宋体" panose="02010600030101010101" pitchFamily="2" charset="-122"/>
              </a:rPr>
              <a:t>位通用寄存器，原来架构只有</a:t>
            </a:r>
            <a:r>
              <a:rPr lang="en-US" altLang="zh-CN" sz="1050" dirty="0">
                <a:latin typeface="宋体" panose="02010600030101010101" pitchFamily="2" charset="-122"/>
              </a:rPr>
              <a:t>15</a:t>
            </a:r>
            <a:r>
              <a:rPr lang="zh-CN" altLang="en-US" sz="1050" dirty="0">
                <a:latin typeface="宋体" panose="02010600030101010101" pitchFamily="2" charset="-122"/>
              </a:rPr>
              <a:t>个通用寄存器；</a:t>
            </a:r>
            <a:endParaRPr lang="en-US" altLang="zh-CN" sz="1050" dirty="0">
              <a:latin typeface="宋体" panose="02010600030101010101" pitchFamily="2" charset="-122"/>
            </a:endParaRPr>
          </a:p>
          <a:p>
            <a:pPr marL="214313" indent="-214313">
              <a:buSzPct val="60000"/>
              <a:buFont typeface="Wingdings" panose="05000000000000000000" pitchFamily="2" charset="2"/>
              <a:buChar char="l"/>
            </a:pPr>
            <a:r>
              <a:rPr lang="zh-CN" altLang="en-US" sz="1050" dirty="0">
                <a:latin typeface="宋体" panose="02010600030101010101" pitchFamily="2" charset="-122"/>
              </a:rPr>
              <a:t>新指令集支持</a:t>
            </a:r>
            <a:r>
              <a:rPr lang="en-US" altLang="zh-CN" sz="1050" dirty="0">
                <a:latin typeface="宋体" panose="02010600030101010101" pitchFamily="2" charset="-122"/>
              </a:rPr>
              <a:t>64</a:t>
            </a:r>
            <a:r>
              <a:rPr lang="zh-CN" altLang="en-US" sz="1050" dirty="0">
                <a:latin typeface="宋体" panose="02010600030101010101" pitchFamily="2" charset="-122"/>
              </a:rPr>
              <a:t>位运算，指令中的寄存器编码由</a:t>
            </a:r>
            <a:r>
              <a:rPr lang="en-US" altLang="zh-CN" sz="1050" dirty="0">
                <a:latin typeface="宋体" panose="02010600030101010101" pitchFamily="2" charset="-122"/>
              </a:rPr>
              <a:t>4</a:t>
            </a:r>
            <a:r>
              <a:rPr lang="zh-CN" altLang="en-US" sz="1050" dirty="0">
                <a:latin typeface="宋体" panose="02010600030101010101" pitchFamily="2" charset="-122"/>
              </a:rPr>
              <a:t>位扩充到</a:t>
            </a:r>
            <a:r>
              <a:rPr lang="en-US" altLang="zh-CN" sz="1050" dirty="0">
                <a:latin typeface="宋体" panose="02010600030101010101" pitchFamily="2" charset="-122"/>
              </a:rPr>
              <a:t>5</a:t>
            </a:r>
            <a:r>
              <a:rPr lang="zh-CN" altLang="en-US" sz="1050" dirty="0">
                <a:latin typeface="宋体" panose="02010600030101010101" pitchFamily="2" charset="-122"/>
              </a:rPr>
              <a:t>位；</a:t>
            </a:r>
          </a:p>
          <a:p>
            <a:pPr marL="214313" indent="-214313">
              <a:buSzPct val="60000"/>
              <a:buFont typeface="Wingdings" panose="05000000000000000000" pitchFamily="2" charset="2"/>
              <a:buChar char="l"/>
            </a:pPr>
            <a:r>
              <a:rPr lang="zh-CN" altLang="en-US" sz="1050" dirty="0">
                <a:latin typeface="宋体" panose="02010600030101010101" pitchFamily="2" charset="-122"/>
              </a:rPr>
              <a:t>新指令集仍然是</a:t>
            </a:r>
            <a:r>
              <a:rPr lang="en-US" altLang="zh-CN" sz="1050" dirty="0">
                <a:latin typeface="宋体" panose="02010600030101010101" pitchFamily="2" charset="-122"/>
              </a:rPr>
              <a:t>32</a:t>
            </a:r>
            <a:r>
              <a:rPr lang="zh-CN" altLang="en-US" sz="1050" dirty="0">
                <a:latin typeface="宋体" panose="02010600030101010101" pitchFamily="2" charset="-122"/>
              </a:rPr>
              <a:t>位，减少了条件执行指令，条件执行指令的</a:t>
            </a:r>
            <a:r>
              <a:rPr lang="en-US" altLang="zh-CN" sz="1050" dirty="0">
                <a:latin typeface="宋体" panose="02010600030101010101" pitchFamily="2" charset="-122"/>
              </a:rPr>
              <a:t>4</a:t>
            </a:r>
            <a:r>
              <a:rPr lang="zh-CN" altLang="en-US" sz="1050" dirty="0">
                <a:latin typeface="宋体" panose="02010600030101010101" pitchFamily="2" charset="-122"/>
              </a:rPr>
              <a:t>位编码释放出来用于寄存器编码；</a:t>
            </a:r>
          </a:p>
          <a:p>
            <a:pPr marL="214313" indent="-214313">
              <a:buSzPct val="60000"/>
              <a:buFont typeface="Wingdings" panose="05000000000000000000" pitchFamily="2" charset="2"/>
              <a:buChar char="l"/>
            </a:pPr>
            <a:r>
              <a:rPr lang="zh-CN" altLang="en-US" sz="1050" dirty="0">
                <a:latin typeface="宋体" panose="02010600030101010101" pitchFamily="2" charset="-122"/>
              </a:rPr>
              <a:t>堆栈指针</a:t>
            </a:r>
            <a:r>
              <a:rPr lang="en-US" altLang="zh-CN" sz="1050" dirty="0">
                <a:latin typeface="宋体" panose="02010600030101010101" pitchFamily="2" charset="-122"/>
              </a:rPr>
              <a:t>SP</a:t>
            </a:r>
            <a:r>
              <a:rPr lang="zh-CN" altLang="en-US" sz="1050" dirty="0">
                <a:latin typeface="宋体" panose="02010600030101010101" pitchFamily="2" charset="-122"/>
              </a:rPr>
              <a:t>和程序指针</a:t>
            </a:r>
            <a:r>
              <a:rPr lang="en-US" altLang="zh-CN" sz="1050" dirty="0">
                <a:latin typeface="宋体" panose="02010600030101010101" pitchFamily="2" charset="-122"/>
              </a:rPr>
              <a:t>PC</a:t>
            </a:r>
            <a:r>
              <a:rPr lang="zh-CN" altLang="en-US" sz="1050" dirty="0">
                <a:latin typeface="宋体" panose="02010600030101010101" pitchFamily="2" charset="-122"/>
              </a:rPr>
              <a:t>都不再是通用寄存器了，同时推出了零值寄存器（类似</a:t>
            </a:r>
            <a:r>
              <a:rPr lang="en-US" altLang="zh-CN" sz="1050" dirty="0">
                <a:latin typeface="宋体" panose="02010600030101010101" pitchFamily="2" charset="-122"/>
              </a:rPr>
              <a:t>PowerPC</a:t>
            </a:r>
            <a:r>
              <a:rPr lang="zh-CN" altLang="en-US" sz="1050" dirty="0">
                <a:latin typeface="宋体" panose="02010600030101010101" pitchFamily="2" charset="-122"/>
              </a:rPr>
              <a:t>的</a:t>
            </a:r>
            <a:r>
              <a:rPr lang="en-US" altLang="zh-CN" sz="1050" dirty="0">
                <a:latin typeface="宋体" panose="02010600030101010101" pitchFamily="2" charset="-122"/>
              </a:rPr>
              <a:t>r0</a:t>
            </a:r>
            <a:r>
              <a:rPr lang="zh-CN" altLang="en-US" sz="1050" dirty="0">
                <a:latin typeface="宋体" panose="02010600030101010101" pitchFamily="2" charset="-122"/>
              </a:rPr>
              <a:t>）；</a:t>
            </a:r>
          </a:p>
          <a:p>
            <a:pPr marL="214313" indent="-214313">
              <a:buSzPct val="60000"/>
              <a:buFont typeface="Wingdings" panose="05000000000000000000" pitchFamily="2" charset="2"/>
              <a:buChar char="l"/>
            </a:pPr>
            <a:r>
              <a:rPr lang="en-US" altLang="zh-CN" sz="1050" dirty="0">
                <a:latin typeface="宋体" panose="02010600030101010101" pitchFamily="2" charset="-122"/>
              </a:rPr>
              <a:t>A64</a:t>
            </a:r>
            <a:r>
              <a:rPr lang="zh-CN" altLang="en-US" sz="1050" dirty="0">
                <a:latin typeface="宋体" panose="02010600030101010101" pitchFamily="2" charset="-122"/>
              </a:rPr>
              <a:t>与</a:t>
            </a:r>
            <a:r>
              <a:rPr lang="en-US" altLang="zh-CN" sz="1050" dirty="0">
                <a:latin typeface="宋体" panose="02010600030101010101" pitchFamily="2" charset="-122"/>
              </a:rPr>
              <a:t>A32</a:t>
            </a:r>
            <a:r>
              <a:rPr lang="zh-CN" altLang="en-US" sz="1050" dirty="0">
                <a:latin typeface="宋体" panose="02010600030101010101" pitchFamily="2" charset="-122"/>
              </a:rPr>
              <a:t>的高级</a:t>
            </a:r>
            <a:r>
              <a:rPr lang="en-US" altLang="zh-CN" sz="1050" dirty="0">
                <a:latin typeface="宋体" panose="02010600030101010101" pitchFamily="2" charset="-122"/>
              </a:rPr>
              <a:t>SIMD</a:t>
            </a:r>
            <a:r>
              <a:rPr lang="zh-CN" altLang="en-US" sz="1050" dirty="0">
                <a:latin typeface="宋体" panose="02010600030101010101" pitchFamily="2" charset="-122"/>
              </a:rPr>
              <a:t>和</a:t>
            </a:r>
            <a:r>
              <a:rPr lang="en-US" altLang="zh-CN" sz="1050" dirty="0">
                <a:latin typeface="宋体" panose="02010600030101010101" pitchFamily="2" charset="-122"/>
              </a:rPr>
              <a:t>FP</a:t>
            </a:r>
            <a:r>
              <a:rPr lang="zh-CN" altLang="en-US" sz="1050" dirty="0">
                <a:latin typeface="宋体" panose="02010600030101010101" pitchFamily="2" charset="-122"/>
              </a:rPr>
              <a:t>相同；</a:t>
            </a:r>
          </a:p>
          <a:p>
            <a:pPr marL="214313" indent="-214313">
              <a:buSzPct val="60000"/>
              <a:buFont typeface="Wingdings" panose="05000000000000000000" pitchFamily="2" charset="2"/>
              <a:buChar char="l"/>
            </a:pPr>
            <a:r>
              <a:rPr lang="zh-CN" altLang="en-US" sz="1050" dirty="0">
                <a:latin typeface="宋体" panose="02010600030101010101" pitchFamily="2" charset="-122"/>
              </a:rPr>
              <a:t>高级</a:t>
            </a:r>
            <a:r>
              <a:rPr lang="en-US" altLang="zh-CN" sz="1050" dirty="0">
                <a:latin typeface="宋体" panose="02010600030101010101" pitchFamily="2" charset="-122"/>
              </a:rPr>
              <a:t>SIMD</a:t>
            </a:r>
            <a:r>
              <a:rPr lang="zh-CN" altLang="en-US" sz="1050" dirty="0">
                <a:latin typeface="宋体" panose="02010600030101010101" pitchFamily="2" charset="-122"/>
              </a:rPr>
              <a:t>与</a:t>
            </a:r>
            <a:r>
              <a:rPr lang="en-US" altLang="zh-CN" sz="1050" dirty="0">
                <a:latin typeface="宋体" panose="02010600030101010101" pitchFamily="2" charset="-122"/>
              </a:rPr>
              <a:t>VFP</a:t>
            </a:r>
            <a:r>
              <a:rPr lang="zh-CN" altLang="en-US" sz="1050" dirty="0">
                <a:latin typeface="宋体" panose="02010600030101010101" pitchFamily="2" charset="-122"/>
              </a:rPr>
              <a:t>共享浮点寄存器，支持</a:t>
            </a:r>
            <a:r>
              <a:rPr lang="en-US" altLang="zh-CN" sz="1050" dirty="0">
                <a:latin typeface="宋体" panose="02010600030101010101" pitchFamily="2" charset="-122"/>
              </a:rPr>
              <a:t>128</a:t>
            </a:r>
            <a:r>
              <a:rPr lang="zh-CN" altLang="en-US" sz="1050" dirty="0">
                <a:latin typeface="宋体" panose="02010600030101010101" pitchFamily="2" charset="-122"/>
              </a:rPr>
              <a:t>位宽的</a:t>
            </a:r>
            <a:r>
              <a:rPr lang="en-US" altLang="zh-CN" sz="1050" dirty="0">
                <a:latin typeface="宋体" panose="02010600030101010101" pitchFamily="2" charset="-122"/>
              </a:rPr>
              <a:t>vector</a:t>
            </a:r>
            <a:r>
              <a:rPr lang="zh-CN" altLang="en-US" sz="1050" dirty="0">
                <a:latin typeface="宋体" panose="02010600030101010101" pitchFamily="2" charset="-122"/>
              </a:rPr>
              <a:t>；</a:t>
            </a:r>
            <a:endParaRPr lang="en-US" altLang="zh-CN" sz="1050" dirty="0">
              <a:latin typeface="宋体" panose="02010600030101010101" pitchFamily="2" charset="-122"/>
            </a:endParaRPr>
          </a:p>
          <a:p>
            <a:pPr marL="214313" indent="-214313">
              <a:buSzPct val="60000"/>
              <a:buFont typeface="Wingdings" panose="05000000000000000000" pitchFamily="2" charset="2"/>
              <a:buChar char="l"/>
            </a:pPr>
            <a:r>
              <a:rPr lang="zh-CN" altLang="en-US" sz="1050" dirty="0">
                <a:latin typeface="宋体" panose="02010600030101010101" pitchFamily="2" charset="-122"/>
              </a:rPr>
              <a:t>新增加解密指令。</a:t>
            </a:r>
          </a:p>
        </p:txBody>
      </p:sp>
      <p:sp>
        <p:nvSpPr>
          <p:cNvPr id="7" name="文本框 6">
            <a:extLst>
              <a:ext uri="{FF2B5EF4-FFF2-40B4-BE49-F238E27FC236}">
                <a16:creationId xmlns:a16="http://schemas.microsoft.com/office/drawing/2014/main" id="{1F2B8FCB-4B24-4321-9A0D-2140910EB00C}"/>
              </a:ext>
            </a:extLst>
          </p:cNvPr>
          <p:cNvSpPr txBox="1"/>
          <p:nvPr/>
        </p:nvSpPr>
        <p:spPr>
          <a:xfrm>
            <a:off x="542674" y="171271"/>
            <a:ext cx="4572000" cy="718530"/>
          </a:xfrm>
          <a:prstGeom prst="rect">
            <a:avLst/>
          </a:prstGeom>
          <a:noFill/>
        </p:spPr>
        <p:txBody>
          <a:bodyPr wrap="square">
            <a:spAutoFit/>
          </a:bodyPr>
          <a:lstStyle/>
          <a:p>
            <a:pPr eaLnBrk="1" hangingPunct="1">
              <a:lnSpc>
                <a:spcPts val="5600"/>
              </a:lnSpc>
              <a:spcBef>
                <a:spcPts val="600"/>
              </a:spcBef>
            </a:pPr>
            <a:r>
              <a:rPr lang="en-US" altLang="zh-CN" sz="3400" b="1" dirty="0">
                <a:solidFill>
                  <a:srgbClr val="0000FF"/>
                </a:solidFill>
              </a:rPr>
              <a:t>N.1  </a:t>
            </a:r>
            <a:r>
              <a:rPr lang="zh-CN" altLang="en-US" sz="3400" b="1" dirty="0">
                <a:solidFill>
                  <a:srgbClr val="0000FF"/>
                </a:solidFill>
              </a:rPr>
              <a:t>计算机系统概述</a:t>
            </a:r>
          </a:p>
        </p:txBody>
      </p:sp>
    </p:spTree>
    <p:extLst>
      <p:ext uri="{BB962C8B-B14F-4D97-AF65-F5344CB8AC3E}">
        <p14:creationId xmlns:p14="http://schemas.microsoft.com/office/powerpoint/2010/main" val="8495980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30212" y="404664"/>
            <a:ext cx="8046244" cy="485982"/>
          </a:xfrm>
        </p:spPr>
        <p:txBody>
          <a:bodyPr>
            <a:noAutofit/>
          </a:bodyPr>
          <a:lstStyle/>
          <a:p>
            <a:pPr eaLnBrk="1" hangingPunct="1"/>
            <a:r>
              <a:rPr lang="en-US" altLang="zh-CN" sz="3400" b="1" dirty="0">
                <a:solidFill>
                  <a:srgbClr val="0000FF"/>
                </a:solidFill>
                <a:latin typeface="+mj-lt"/>
                <a:ea typeface="+mj-ea"/>
                <a:sym typeface="+mn-lt"/>
              </a:rPr>
              <a:t>N.4.4 ARM</a:t>
            </a:r>
            <a:r>
              <a:rPr lang="zh-CN" altLang="en-US" sz="3400" b="1" dirty="0">
                <a:solidFill>
                  <a:srgbClr val="0000FF"/>
                </a:solidFill>
                <a:latin typeface="+mj-lt"/>
                <a:ea typeface="+mj-ea"/>
                <a:sym typeface="+mn-lt"/>
              </a:rPr>
              <a:t>指令集</a:t>
            </a:r>
            <a:endParaRPr lang="en-US" altLang="zh-CN" sz="3400" b="1" dirty="0">
              <a:solidFill>
                <a:srgbClr val="0000FF"/>
              </a:solidFill>
              <a:latin typeface="+mj-lt"/>
              <a:ea typeface="+mj-ea"/>
              <a:sym typeface="+mn-lt"/>
            </a:endParaRPr>
          </a:p>
        </p:txBody>
      </p:sp>
      <p:sp>
        <p:nvSpPr>
          <p:cNvPr id="2" name="文本占位符 1"/>
          <p:cNvSpPr>
            <a:spLocks noGrp="1"/>
          </p:cNvSpPr>
          <p:nvPr>
            <p:ph type="body" sz="quarter" idx="10"/>
          </p:nvPr>
        </p:nvSpPr>
        <p:spPr/>
        <p:txBody>
          <a:bodyPr/>
          <a:lstStyle/>
          <a:p>
            <a:pPr marL="0" indent="0">
              <a:buFont typeface="Wingdings" panose="05000000000000000000" pitchFamily="2" charset="2"/>
              <a:buChar char="Ø"/>
            </a:pPr>
            <a:r>
              <a:rPr lang="zh-CN" altLang="en-US" sz="2000" dirty="0">
                <a:latin typeface="+mn-ea"/>
                <a:ea typeface="+mn-ea"/>
              </a:rPr>
              <a:t> </a:t>
            </a:r>
            <a:r>
              <a:rPr lang="en-US" altLang="zh-CN" sz="2000" dirty="0">
                <a:latin typeface="+mn-ea"/>
                <a:ea typeface="+mn-ea"/>
              </a:rPr>
              <a:t>A64</a:t>
            </a:r>
            <a:r>
              <a:rPr lang="zh-CN" altLang="en-US" sz="2000" dirty="0">
                <a:latin typeface="+mn-ea"/>
                <a:ea typeface="+mn-ea"/>
              </a:rPr>
              <a:t>指令特点</a:t>
            </a:r>
            <a:endParaRPr lang="en-US" altLang="zh-CN" sz="2000" dirty="0">
              <a:latin typeface="+mn-ea"/>
              <a:ea typeface="+mn-ea"/>
            </a:endParaRPr>
          </a:p>
        </p:txBody>
      </p:sp>
      <p:graphicFrame>
        <p:nvGraphicFramePr>
          <p:cNvPr id="3" name="表格 2"/>
          <p:cNvGraphicFramePr>
            <a:graphicFrameLocks noGrp="1"/>
          </p:cNvGraphicFramePr>
          <p:nvPr>
            <p:extLst>
              <p:ext uri="{D42A27DB-BD31-4B8C-83A1-F6EECF244321}">
                <p14:modId xmlns:p14="http://schemas.microsoft.com/office/powerpoint/2010/main" val="334542902"/>
              </p:ext>
            </p:extLst>
          </p:nvPr>
        </p:nvGraphicFramePr>
        <p:xfrm>
          <a:off x="615650" y="1628800"/>
          <a:ext cx="8046245" cy="2918460"/>
        </p:xfrm>
        <a:graphic>
          <a:graphicData uri="http://schemas.openxmlformats.org/drawingml/2006/table">
            <a:tbl>
              <a:tblPr/>
              <a:tblGrid>
                <a:gridCol w="8046245">
                  <a:extLst>
                    <a:ext uri="{9D8B030D-6E8A-4147-A177-3AD203B41FA5}">
                      <a16:colId xmlns:a16="http://schemas.microsoft.com/office/drawing/2014/main" val="20000"/>
                    </a:ext>
                  </a:extLst>
                </a:gridCol>
              </a:tblGrid>
              <a:tr h="262890">
                <a:tc>
                  <a:txBody>
                    <a:bodyPr/>
                    <a:lstStyle/>
                    <a:p>
                      <a:r>
                        <a:rPr lang="en-US" sz="1400" b="1" baseline="0" dirty="0">
                          <a:solidFill>
                            <a:schemeClr val="accent6"/>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A64</a:t>
                      </a:r>
                      <a:r>
                        <a:rPr lang="zh-CN" altLang="en-US" sz="1400" b="1" baseline="0" dirty="0">
                          <a:solidFill>
                            <a:schemeClr val="accent6"/>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指令编码宽度固定</a:t>
                      </a:r>
                      <a:r>
                        <a:rPr lang="en-US" altLang="zh-CN" sz="1400" b="1" baseline="0" dirty="0">
                          <a:solidFill>
                            <a:schemeClr val="accent6"/>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32</a:t>
                      </a:r>
                      <a:r>
                        <a:rPr lang="en-US" sz="1400" b="1" baseline="0" dirty="0">
                          <a:solidFill>
                            <a:schemeClr val="accent6"/>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bit</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262890">
                <a:tc>
                  <a:txBody>
                    <a:bodyPr/>
                    <a:lstStyle/>
                    <a:p>
                      <a:r>
                        <a:rPr lang="en-US" altLang="zh-CN" sz="1400" b="1" baseline="0" dirty="0">
                          <a:solidFill>
                            <a:schemeClr val="accent6"/>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31</a:t>
                      </a:r>
                      <a:r>
                        <a:rPr lang="zh-CN" altLang="en-US" sz="1400" b="1" baseline="0" dirty="0">
                          <a:solidFill>
                            <a:schemeClr val="accent6"/>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个（</a:t>
                      </a:r>
                      <a:r>
                        <a:rPr lang="en-US" sz="1400" b="1" baseline="0" dirty="0">
                          <a:solidFill>
                            <a:schemeClr val="accent6"/>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X0-X30）</a:t>
                      </a:r>
                      <a:r>
                        <a:rPr lang="zh-CN" altLang="en-US" sz="1400" b="1" baseline="0" dirty="0">
                          <a:solidFill>
                            <a:schemeClr val="accent6"/>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个</a:t>
                      </a:r>
                      <a:r>
                        <a:rPr lang="en-US" altLang="zh-CN" sz="1400" b="1" baseline="0" dirty="0">
                          <a:solidFill>
                            <a:schemeClr val="accent6"/>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64</a:t>
                      </a:r>
                      <a:r>
                        <a:rPr lang="en-US" sz="1400" b="1" baseline="0" dirty="0">
                          <a:solidFill>
                            <a:schemeClr val="accent6"/>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bit</a:t>
                      </a:r>
                      <a:r>
                        <a:rPr lang="zh-CN" altLang="en-US" sz="1400" b="1" baseline="0" dirty="0">
                          <a:solidFill>
                            <a:schemeClr val="accent6"/>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通用用途寄存器（用作</a:t>
                      </a:r>
                      <a:r>
                        <a:rPr lang="en-US" altLang="zh-CN" sz="1400" b="1" baseline="0" dirty="0">
                          <a:solidFill>
                            <a:schemeClr val="accent6"/>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32</a:t>
                      </a:r>
                      <a:r>
                        <a:rPr lang="en-US" sz="1400" b="1" baseline="0" dirty="0">
                          <a:solidFill>
                            <a:schemeClr val="accent6"/>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bit</a:t>
                      </a:r>
                      <a:r>
                        <a:rPr lang="zh-CN" altLang="en-US" sz="1400" b="1" baseline="0" dirty="0">
                          <a:solidFill>
                            <a:schemeClr val="accent6"/>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时是</a:t>
                      </a:r>
                      <a:r>
                        <a:rPr lang="en-US" sz="1400" b="1" baseline="0" dirty="0">
                          <a:solidFill>
                            <a:schemeClr val="accent6"/>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W0-W30），</a:t>
                      </a:r>
                      <a:r>
                        <a:rPr lang="zh-CN" altLang="en-US" sz="1400" baseline="0" dirty="0">
                          <a:solidFill>
                            <a:srgbClr val="000000"/>
                          </a:solidFill>
                          <a:effectLst/>
                          <a:latin typeface="宋体" panose="02010600030101010101" pitchFamily="2" charset="-122"/>
                          <a:ea typeface="宋体" panose="02010600030101010101" pitchFamily="2" charset="-122"/>
                        </a:rPr>
                        <a:t>寄存器名使用</a:t>
                      </a:r>
                      <a:r>
                        <a:rPr lang="en-US" altLang="zh-CN" sz="1400" baseline="0" dirty="0">
                          <a:solidFill>
                            <a:srgbClr val="000000"/>
                          </a:solidFill>
                          <a:effectLst/>
                          <a:latin typeface="宋体" panose="02010600030101010101" pitchFamily="2" charset="-122"/>
                          <a:ea typeface="宋体" panose="02010600030101010101" pitchFamily="2" charset="-122"/>
                        </a:rPr>
                        <a:t>5</a:t>
                      </a:r>
                      <a:r>
                        <a:rPr lang="en-US" sz="1400" baseline="0" dirty="0">
                          <a:solidFill>
                            <a:srgbClr val="000000"/>
                          </a:solidFill>
                          <a:effectLst/>
                          <a:latin typeface="宋体" panose="02010600030101010101" pitchFamily="2" charset="-122"/>
                          <a:ea typeface="宋体" panose="02010600030101010101" pitchFamily="2" charset="-122"/>
                        </a:rPr>
                        <a:t>bit</a:t>
                      </a:r>
                      <a:r>
                        <a:rPr lang="zh-CN" altLang="en-US" sz="1400" baseline="0" dirty="0">
                          <a:solidFill>
                            <a:srgbClr val="000000"/>
                          </a:solidFill>
                          <a:effectLst/>
                          <a:latin typeface="宋体" panose="02010600030101010101" pitchFamily="2" charset="-122"/>
                          <a:ea typeface="宋体" panose="02010600030101010101" pitchFamily="2" charset="-122"/>
                        </a:rPr>
                        <a:t>编码</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1"/>
                  </a:ext>
                </a:extLst>
              </a:tr>
              <a:tr h="262890">
                <a:tc>
                  <a:txBody>
                    <a:bodyPr/>
                    <a:lstStyle/>
                    <a:p>
                      <a:r>
                        <a:rPr lang="en-US" altLang="zh-CN" sz="1400" baseline="0" dirty="0">
                          <a:solidFill>
                            <a:srgbClr val="000000"/>
                          </a:solidFill>
                          <a:effectLst/>
                          <a:latin typeface="宋体" panose="02010600030101010101" pitchFamily="2" charset="-122"/>
                          <a:ea typeface="宋体" panose="02010600030101010101" pitchFamily="2" charset="-122"/>
                        </a:rPr>
                        <a:t>PC</a:t>
                      </a:r>
                      <a:r>
                        <a:rPr lang="zh-CN" altLang="en-US" sz="1400" baseline="0" dirty="0">
                          <a:solidFill>
                            <a:srgbClr val="000000"/>
                          </a:solidFill>
                          <a:effectLst/>
                          <a:latin typeface="宋体" panose="02010600030101010101" pitchFamily="2" charset="-122"/>
                          <a:ea typeface="宋体" panose="02010600030101010101" pitchFamily="2" charset="-122"/>
                        </a:rPr>
                        <a:t>指针不能作为数据处理指或</a:t>
                      </a:r>
                      <a:r>
                        <a:rPr lang="en-US" altLang="zh-CN" sz="1400" baseline="0" dirty="0">
                          <a:solidFill>
                            <a:srgbClr val="000000"/>
                          </a:solidFill>
                          <a:effectLst/>
                          <a:latin typeface="宋体" panose="02010600030101010101" pitchFamily="2" charset="-122"/>
                          <a:ea typeface="宋体" panose="02010600030101010101" pitchFamily="2" charset="-122"/>
                        </a:rPr>
                        <a:t>load</a:t>
                      </a:r>
                      <a:r>
                        <a:rPr lang="zh-CN" altLang="en-US" sz="1400" baseline="0" dirty="0">
                          <a:solidFill>
                            <a:srgbClr val="000000"/>
                          </a:solidFill>
                          <a:effectLst/>
                          <a:latin typeface="宋体" panose="02010600030101010101" pitchFamily="2" charset="-122"/>
                          <a:ea typeface="宋体" panose="02010600030101010101" pitchFamily="2" charset="-122"/>
                        </a:rPr>
                        <a:t>指令的目的寄存器，</a:t>
                      </a:r>
                      <a:r>
                        <a:rPr lang="en-US" altLang="zh-CN" sz="1400" baseline="0" dirty="0">
                          <a:solidFill>
                            <a:srgbClr val="000000"/>
                          </a:solidFill>
                          <a:effectLst/>
                          <a:latin typeface="宋体" panose="02010600030101010101" pitchFamily="2" charset="-122"/>
                          <a:ea typeface="宋体" panose="02010600030101010101" pitchFamily="2" charset="-122"/>
                        </a:rPr>
                        <a:t>X30</a:t>
                      </a:r>
                      <a:r>
                        <a:rPr lang="zh-CN" altLang="en-US" sz="1400" baseline="0" dirty="0">
                          <a:solidFill>
                            <a:srgbClr val="000000"/>
                          </a:solidFill>
                          <a:effectLst/>
                          <a:latin typeface="宋体" panose="02010600030101010101" pitchFamily="2" charset="-122"/>
                          <a:ea typeface="宋体" panose="02010600030101010101" pitchFamily="2" charset="-122"/>
                        </a:rPr>
                        <a:t>通常用作</a:t>
                      </a:r>
                      <a:r>
                        <a:rPr lang="en-US" altLang="zh-CN" sz="1400" baseline="0" dirty="0">
                          <a:solidFill>
                            <a:srgbClr val="000000"/>
                          </a:solidFill>
                          <a:effectLst/>
                          <a:latin typeface="宋体" panose="02010600030101010101" pitchFamily="2" charset="-122"/>
                          <a:ea typeface="宋体" panose="02010600030101010101" pitchFamily="2" charset="-122"/>
                        </a:rPr>
                        <a:t>LR</a:t>
                      </a:r>
                      <a:endParaRPr lang="zh-CN" altLang="en-US" sz="1400" baseline="0" dirty="0">
                        <a:solidFill>
                          <a:srgbClr val="000000"/>
                        </a:solidFill>
                        <a:effectLst/>
                        <a:latin typeface="宋体" panose="02010600030101010101" pitchFamily="2" charset="-122"/>
                        <a:ea typeface="宋体" panose="02010600030101010101" pitchFamily="2" charset="-122"/>
                      </a:endParaRP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2"/>
                  </a:ext>
                </a:extLst>
              </a:tr>
              <a:tr h="262890">
                <a:tc>
                  <a:txBody>
                    <a:bodyPr/>
                    <a:lstStyle/>
                    <a:p>
                      <a:r>
                        <a:rPr lang="zh-CN" altLang="en-US" sz="1400" baseline="0" dirty="0">
                          <a:solidFill>
                            <a:srgbClr val="000000"/>
                          </a:solidFill>
                          <a:effectLst/>
                          <a:latin typeface="宋体" panose="02010600030101010101" pitchFamily="2" charset="-122"/>
                          <a:ea typeface="宋体" panose="02010600030101010101" pitchFamily="2" charset="-122"/>
                        </a:rPr>
                        <a:t>移除了批量加载寄存器指令 </a:t>
                      </a:r>
                      <a:r>
                        <a:rPr lang="en-US" sz="1400" baseline="0" dirty="0">
                          <a:solidFill>
                            <a:srgbClr val="000000"/>
                          </a:solidFill>
                          <a:effectLst/>
                          <a:latin typeface="宋体" panose="02010600030101010101" pitchFamily="2" charset="-122"/>
                          <a:ea typeface="宋体" panose="02010600030101010101" pitchFamily="2" charset="-122"/>
                        </a:rPr>
                        <a:t>LDM/STM, PUSH/POP, </a:t>
                      </a:r>
                      <a:r>
                        <a:rPr lang="zh-CN" altLang="en-US" sz="1400" baseline="0" dirty="0">
                          <a:solidFill>
                            <a:srgbClr val="000000"/>
                          </a:solidFill>
                          <a:effectLst/>
                          <a:latin typeface="宋体" panose="02010600030101010101" pitchFamily="2" charset="-122"/>
                          <a:ea typeface="宋体" panose="02010600030101010101" pitchFamily="2" charset="-122"/>
                        </a:rPr>
                        <a:t>使用</a:t>
                      </a:r>
                      <a:r>
                        <a:rPr lang="en-US" sz="1400" baseline="0" dirty="0">
                          <a:solidFill>
                            <a:srgbClr val="000000"/>
                          </a:solidFill>
                          <a:effectLst/>
                          <a:latin typeface="宋体" panose="02010600030101010101" pitchFamily="2" charset="-122"/>
                          <a:ea typeface="宋体" panose="02010600030101010101" pitchFamily="2" charset="-122"/>
                        </a:rPr>
                        <a:t>STP/LDP </a:t>
                      </a:r>
                      <a:r>
                        <a:rPr lang="zh-CN" altLang="en-US" sz="1400" baseline="0" dirty="0">
                          <a:solidFill>
                            <a:srgbClr val="000000"/>
                          </a:solidFill>
                          <a:effectLst/>
                          <a:latin typeface="宋体" panose="02010600030101010101" pitchFamily="2" charset="-122"/>
                          <a:ea typeface="宋体" panose="02010600030101010101" pitchFamily="2" charset="-122"/>
                        </a:rPr>
                        <a:t>一对加载寄存器指令代替</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3"/>
                  </a:ext>
                </a:extLst>
              </a:tr>
              <a:tr h="262890">
                <a:tc>
                  <a:txBody>
                    <a:bodyPr/>
                    <a:lstStyle/>
                    <a:p>
                      <a:r>
                        <a:rPr lang="zh-CN" altLang="en-US" sz="1400" baseline="0" dirty="0">
                          <a:solidFill>
                            <a:srgbClr val="000000"/>
                          </a:solidFill>
                          <a:effectLst/>
                          <a:latin typeface="宋体" panose="02010600030101010101" pitchFamily="2" charset="-122"/>
                          <a:ea typeface="宋体" panose="02010600030101010101" pitchFamily="2" charset="-122"/>
                        </a:rPr>
                        <a:t>增加支持未对齐的</a:t>
                      </a:r>
                      <a:r>
                        <a:rPr lang="en-US" sz="1400" baseline="0" dirty="0">
                          <a:solidFill>
                            <a:srgbClr val="000000"/>
                          </a:solidFill>
                          <a:effectLst/>
                          <a:latin typeface="宋体" panose="02010600030101010101" pitchFamily="2" charset="-122"/>
                          <a:ea typeface="宋体" panose="02010600030101010101" pitchFamily="2" charset="-122"/>
                        </a:rPr>
                        <a:t>load/store</a:t>
                      </a:r>
                      <a:r>
                        <a:rPr lang="zh-CN" altLang="en-US" sz="1400" baseline="0" dirty="0">
                          <a:solidFill>
                            <a:srgbClr val="000000"/>
                          </a:solidFill>
                          <a:effectLst/>
                          <a:latin typeface="宋体" panose="02010600030101010101" pitchFamily="2" charset="-122"/>
                          <a:ea typeface="宋体" panose="02010600030101010101" pitchFamily="2" charset="-122"/>
                        </a:rPr>
                        <a:t>指令立即数偏移寻址，提供非</a:t>
                      </a:r>
                      <a:r>
                        <a:rPr lang="en-US" altLang="zh-CN" sz="1400" baseline="0" dirty="0">
                          <a:solidFill>
                            <a:srgbClr val="000000"/>
                          </a:solidFill>
                          <a:effectLst/>
                          <a:latin typeface="宋体" panose="02010600030101010101" pitchFamily="2" charset="-122"/>
                          <a:ea typeface="宋体" panose="02010600030101010101" pitchFamily="2" charset="-122"/>
                        </a:rPr>
                        <a:t>-</a:t>
                      </a:r>
                      <a:r>
                        <a:rPr lang="zh-CN" altLang="en-US" sz="1400" baseline="0" dirty="0">
                          <a:solidFill>
                            <a:srgbClr val="000000"/>
                          </a:solidFill>
                          <a:effectLst/>
                          <a:latin typeface="宋体" panose="02010600030101010101" pitchFamily="2" charset="-122"/>
                          <a:ea typeface="宋体" panose="02010600030101010101" pitchFamily="2" charset="-122"/>
                        </a:rPr>
                        <a:t>暂存</a:t>
                      </a:r>
                      <a:r>
                        <a:rPr lang="en-US" sz="1400" baseline="0" dirty="0">
                          <a:solidFill>
                            <a:srgbClr val="000000"/>
                          </a:solidFill>
                          <a:effectLst/>
                          <a:latin typeface="宋体" panose="02010600030101010101" pitchFamily="2" charset="-122"/>
                          <a:ea typeface="宋体" panose="02010600030101010101" pitchFamily="2" charset="-122"/>
                        </a:rPr>
                        <a:t>LDNP/STNP</a:t>
                      </a:r>
                      <a:r>
                        <a:rPr lang="zh-CN" altLang="en-US" sz="1400" baseline="0" dirty="0">
                          <a:solidFill>
                            <a:srgbClr val="000000"/>
                          </a:solidFill>
                          <a:effectLst/>
                          <a:latin typeface="宋体" panose="02010600030101010101" pitchFamily="2" charset="-122"/>
                          <a:ea typeface="宋体" panose="02010600030101010101" pitchFamily="2" charset="-122"/>
                        </a:rPr>
                        <a:t>指令，不需要</a:t>
                      </a:r>
                      <a:r>
                        <a:rPr lang="en-US" sz="1400" baseline="0" dirty="0">
                          <a:solidFill>
                            <a:srgbClr val="000000"/>
                          </a:solidFill>
                          <a:effectLst/>
                          <a:latin typeface="宋体" panose="02010600030101010101" pitchFamily="2" charset="-122"/>
                          <a:ea typeface="宋体" panose="02010600030101010101" pitchFamily="2" charset="-122"/>
                        </a:rPr>
                        <a:t>hold</a:t>
                      </a:r>
                      <a:r>
                        <a:rPr lang="zh-CN" altLang="en-US" sz="1400" baseline="0" dirty="0">
                          <a:solidFill>
                            <a:srgbClr val="000000"/>
                          </a:solidFill>
                          <a:effectLst/>
                          <a:latin typeface="宋体" panose="02010600030101010101" pitchFamily="2" charset="-122"/>
                          <a:ea typeface="宋体" panose="02010600030101010101" pitchFamily="2" charset="-122"/>
                        </a:rPr>
                        <a:t>数据到</a:t>
                      </a:r>
                      <a:r>
                        <a:rPr lang="en-US" sz="1400" baseline="0" dirty="0">
                          <a:solidFill>
                            <a:srgbClr val="000000"/>
                          </a:solidFill>
                          <a:effectLst/>
                          <a:latin typeface="宋体" panose="02010600030101010101" pitchFamily="2" charset="-122"/>
                          <a:ea typeface="宋体" panose="02010600030101010101" pitchFamily="2" charset="-122"/>
                        </a:rPr>
                        <a:t>cache</a:t>
                      </a:r>
                      <a:r>
                        <a:rPr lang="zh-CN" altLang="en-US" sz="1400" baseline="0" dirty="0">
                          <a:solidFill>
                            <a:srgbClr val="000000"/>
                          </a:solidFill>
                          <a:effectLst/>
                          <a:latin typeface="宋体" panose="02010600030101010101" pitchFamily="2" charset="-122"/>
                          <a:ea typeface="宋体" panose="02010600030101010101" pitchFamily="2" charset="-122"/>
                        </a:rPr>
                        <a:t>中</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r h="262890">
                <a:tc>
                  <a:txBody>
                    <a:bodyPr/>
                    <a:lstStyle/>
                    <a:p>
                      <a:r>
                        <a:rPr lang="zh-CN" altLang="en-US" sz="1400" baseline="0" dirty="0">
                          <a:solidFill>
                            <a:srgbClr val="000000"/>
                          </a:solidFill>
                          <a:effectLst/>
                          <a:latin typeface="宋体" panose="02010600030101010101" pitchFamily="2" charset="-122"/>
                          <a:ea typeface="宋体" panose="02010600030101010101" pitchFamily="2" charset="-122"/>
                        </a:rPr>
                        <a:t>没有提供访问</a:t>
                      </a:r>
                      <a:r>
                        <a:rPr lang="en-US" altLang="zh-CN" sz="1400" baseline="0" dirty="0">
                          <a:solidFill>
                            <a:srgbClr val="000000"/>
                          </a:solidFill>
                          <a:effectLst/>
                          <a:latin typeface="宋体" panose="02010600030101010101" pitchFamily="2" charset="-122"/>
                          <a:ea typeface="宋体" panose="02010600030101010101" pitchFamily="2" charset="-122"/>
                        </a:rPr>
                        <a:t>CPSR</a:t>
                      </a:r>
                      <a:r>
                        <a:rPr lang="zh-CN" altLang="en-US" sz="1400" baseline="0" dirty="0">
                          <a:solidFill>
                            <a:srgbClr val="000000"/>
                          </a:solidFill>
                          <a:effectLst/>
                          <a:latin typeface="宋体" panose="02010600030101010101" pitchFamily="2" charset="-122"/>
                          <a:ea typeface="宋体" panose="02010600030101010101" pitchFamily="2" charset="-122"/>
                        </a:rPr>
                        <a:t>的单一寄存器，但是提供访问</a:t>
                      </a:r>
                      <a:r>
                        <a:rPr lang="en-US" altLang="zh-CN" sz="1400" baseline="0" dirty="0">
                          <a:solidFill>
                            <a:srgbClr val="000000"/>
                          </a:solidFill>
                          <a:effectLst/>
                          <a:latin typeface="宋体" panose="02010600030101010101" pitchFamily="2" charset="-122"/>
                          <a:ea typeface="宋体" panose="02010600030101010101" pitchFamily="2" charset="-122"/>
                        </a:rPr>
                        <a:t>PSTATE</a:t>
                      </a:r>
                      <a:r>
                        <a:rPr lang="zh-CN" altLang="en-US" sz="1400" baseline="0" dirty="0">
                          <a:solidFill>
                            <a:srgbClr val="000000"/>
                          </a:solidFill>
                          <a:effectLst/>
                          <a:latin typeface="宋体" panose="02010600030101010101" pitchFamily="2" charset="-122"/>
                          <a:ea typeface="宋体" panose="02010600030101010101" pitchFamily="2" charset="-122"/>
                        </a:rPr>
                        <a:t>的状态域寄存器</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5"/>
                  </a:ext>
                </a:extLst>
              </a:tr>
              <a:tr h="262890">
                <a:tc>
                  <a:txBody>
                    <a:bodyPr/>
                    <a:lstStyle/>
                    <a:p>
                      <a:r>
                        <a:rPr lang="zh-CN" altLang="en-US" sz="1400" baseline="0" dirty="0">
                          <a:solidFill>
                            <a:srgbClr val="000000"/>
                          </a:solidFill>
                          <a:effectLst/>
                          <a:latin typeface="宋体" panose="02010600030101010101" pitchFamily="2" charset="-122"/>
                          <a:ea typeface="宋体" panose="02010600030101010101" pitchFamily="2" charset="-122"/>
                        </a:rPr>
                        <a:t>相比</a:t>
                      </a:r>
                      <a:r>
                        <a:rPr lang="en-US" altLang="zh-CN" sz="1400" baseline="0" dirty="0">
                          <a:solidFill>
                            <a:srgbClr val="000000"/>
                          </a:solidFill>
                          <a:effectLst/>
                          <a:latin typeface="宋体" panose="02010600030101010101" pitchFamily="2" charset="-122"/>
                          <a:ea typeface="宋体" panose="02010600030101010101" pitchFamily="2" charset="-122"/>
                        </a:rPr>
                        <a:t>A32</a:t>
                      </a:r>
                      <a:r>
                        <a:rPr lang="zh-CN" altLang="en-US" sz="1400" baseline="0" dirty="0">
                          <a:solidFill>
                            <a:srgbClr val="000000"/>
                          </a:solidFill>
                          <a:effectLst/>
                          <a:latin typeface="宋体" panose="02010600030101010101" pitchFamily="2" charset="-122"/>
                          <a:ea typeface="宋体" panose="02010600030101010101" pitchFamily="2" charset="-122"/>
                        </a:rPr>
                        <a:t>少了很多条件执行指令，只有条件跳转（转移）和少数数据处理这类指令才有条件执行</a:t>
                      </a:r>
                      <a:r>
                        <a:rPr lang="en-US" altLang="zh-CN" sz="1400" baseline="0" dirty="0">
                          <a:solidFill>
                            <a:srgbClr val="000000"/>
                          </a:solidFill>
                          <a:effectLst/>
                          <a:latin typeface="宋体" panose="02010600030101010101" pitchFamily="2" charset="-122"/>
                          <a:ea typeface="宋体" panose="02010600030101010101" pitchFamily="2" charset="-122"/>
                        </a:rPr>
                        <a:t>.</a:t>
                      </a:r>
                      <a:endParaRPr lang="zh-CN" altLang="en-US" sz="1400" baseline="0" dirty="0">
                        <a:solidFill>
                          <a:srgbClr val="000000"/>
                        </a:solidFill>
                        <a:effectLst/>
                        <a:latin typeface="宋体" panose="02010600030101010101" pitchFamily="2" charset="-122"/>
                        <a:ea typeface="宋体" panose="02010600030101010101" pitchFamily="2" charset="-122"/>
                      </a:endParaRP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6"/>
                  </a:ext>
                </a:extLst>
              </a:tr>
              <a:tr h="262890">
                <a:tc>
                  <a:txBody>
                    <a:bodyPr/>
                    <a:lstStyle/>
                    <a:p>
                      <a:r>
                        <a:rPr lang="zh-CN" altLang="en-US" sz="1400" baseline="0" dirty="0">
                          <a:solidFill>
                            <a:srgbClr val="000000"/>
                          </a:solidFill>
                          <a:effectLst/>
                          <a:latin typeface="宋体" panose="02010600030101010101" pitchFamily="2" charset="-122"/>
                          <a:ea typeface="宋体" panose="02010600030101010101" pitchFamily="2" charset="-122"/>
                        </a:rPr>
                        <a:t>支持</a:t>
                      </a:r>
                      <a:r>
                        <a:rPr lang="en-US" altLang="zh-CN" sz="1400" baseline="0" dirty="0">
                          <a:solidFill>
                            <a:srgbClr val="000000"/>
                          </a:solidFill>
                          <a:effectLst/>
                          <a:latin typeface="宋体" panose="02010600030101010101" pitchFamily="2" charset="-122"/>
                          <a:ea typeface="宋体" panose="02010600030101010101" pitchFamily="2" charset="-122"/>
                        </a:rPr>
                        <a:t>48bit</a:t>
                      </a:r>
                      <a:r>
                        <a:rPr lang="zh-CN" altLang="en-US" sz="1400" baseline="0" dirty="0">
                          <a:solidFill>
                            <a:srgbClr val="000000"/>
                          </a:solidFill>
                          <a:effectLst/>
                          <a:latin typeface="宋体" panose="02010600030101010101" pitchFamily="2" charset="-122"/>
                          <a:ea typeface="宋体" panose="02010600030101010101" pitchFamily="2" charset="-122"/>
                        </a:rPr>
                        <a:t>虚拟寻址空间</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7"/>
                  </a:ext>
                </a:extLst>
              </a:tr>
              <a:tr h="262890">
                <a:tc>
                  <a:txBody>
                    <a:bodyPr/>
                    <a:lstStyle/>
                    <a:p>
                      <a:r>
                        <a:rPr lang="zh-CN" altLang="en-US" sz="1400" baseline="0" dirty="0">
                          <a:solidFill>
                            <a:srgbClr val="000000"/>
                          </a:solidFill>
                          <a:effectLst/>
                          <a:latin typeface="宋体" panose="02010600030101010101" pitchFamily="2" charset="-122"/>
                          <a:ea typeface="宋体" panose="02010600030101010101" pitchFamily="2" charset="-122"/>
                        </a:rPr>
                        <a:t>大部分</a:t>
                      </a:r>
                      <a:r>
                        <a:rPr lang="en-US" altLang="zh-CN" sz="1400" baseline="0" dirty="0">
                          <a:solidFill>
                            <a:srgbClr val="000000"/>
                          </a:solidFill>
                          <a:effectLst/>
                          <a:latin typeface="宋体" panose="02010600030101010101" pitchFamily="2" charset="-122"/>
                          <a:ea typeface="宋体" panose="02010600030101010101" pitchFamily="2" charset="-122"/>
                        </a:rPr>
                        <a:t>A64</a:t>
                      </a:r>
                      <a:r>
                        <a:rPr lang="zh-CN" altLang="en-US" sz="1400" baseline="0" dirty="0">
                          <a:solidFill>
                            <a:srgbClr val="000000"/>
                          </a:solidFill>
                          <a:effectLst/>
                          <a:latin typeface="宋体" panose="02010600030101010101" pitchFamily="2" charset="-122"/>
                          <a:ea typeface="宋体" panose="02010600030101010101" pitchFamily="2" charset="-122"/>
                        </a:rPr>
                        <a:t>指令都有</a:t>
                      </a:r>
                      <a:r>
                        <a:rPr lang="en-US" altLang="zh-CN" sz="1400" baseline="0" dirty="0">
                          <a:solidFill>
                            <a:srgbClr val="000000"/>
                          </a:solidFill>
                          <a:effectLst/>
                          <a:latin typeface="宋体" panose="02010600030101010101" pitchFamily="2" charset="-122"/>
                          <a:ea typeface="宋体" panose="02010600030101010101" pitchFamily="2" charset="-122"/>
                        </a:rPr>
                        <a:t>32/64</a:t>
                      </a:r>
                      <a:r>
                        <a:rPr lang="zh-CN" altLang="en-US" sz="1400" baseline="0" dirty="0">
                          <a:solidFill>
                            <a:srgbClr val="000000"/>
                          </a:solidFill>
                          <a:effectLst/>
                          <a:latin typeface="宋体" panose="02010600030101010101" pitchFamily="2" charset="-122"/>
                          <a:ea typeface="宋体" panose="02010600030101010101" pitchFamily="2" charset="-122"/>
                        </a:rPr>
                        <a:t>位两种形式</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8"/>
                  </a:ext>
                </a:extLst>
              </a:tr>
              <a:tr h="262890">
                <a:tc>
                  <a:txBody>
                    <a:bodyPr/>
                    <a:lstStyle/>
                    <a:p>
                      <a:r>
                        <a:rPr lang="en-US" altLang="zh-CN" sz="1400" baseline="0" dirty="0">
                          <a:solidFill>
                            <a:srgbClr val="000000"/>
                          </a:solidFill>
                          <a:effectLst/>
                          <a:latin typeface="宋体" panose="02010600030101010101" pitchFamily="2" charset="-122"/>
                          <a:ea typeface="宋体" panose="02010600030101010101" pitchFamily="2" charset="-122"/>
                        </a:rPr>
                        <a:t>A64</a:t>
                      </a:r>
                      <a:r>
                        <a:rPr lang="zh-CN" altLang="en-US" sz="1400" baseline="0" dirty="0">
                          <a:solidFill>
                            <a:srgbClr val="000000"/>
                          </a:solidFill>
                          <a:effectLst/>
                          <a:latin typeface="宋体" panose="02010600030101010101" pitchFamily="2" charset="-122"/>
                          <a:ea typeface="宋体" panose="02010600030101010101" pitchFamily="2" charset="-122"/>
                        </a:rPr>
                        <a:t>没有协处理器的概念</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1096717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11560" y="404664"/>
            <a:ext cx="8046244" cy="485982"/>
          </a:xfrm>
        </p:spPr>
        <p:txBody>
          <a:bodyPr>
            <a:noAutofit/>
          </a:bodyPr>
          <a:lstStyle/>
          <a:p>
            <a:pPr eaLnBrk="1" hangingPunct="1"/>
            <a:r>
              <a:rPr lang="en-US" altLang="zh-CN" sz="3400" b="1" dirty="0">
                <a:solidFill>
                  <a:srgbClr val="0000FF"/>
                </a:solidFill>
                <a:latin typeface="+mj-lt"/>
                <a:ea typeface="+mj-ea"/>
                <a:sym typeface="+mn-lt"/>
              </a:rPr>
              <a:t>N.4.4 ARM</a:t>
            </a:r>
            <a:r>
              <a:rPr lang="zh-CN" altLang="en-US" sz="3400" b="1" dirty="0">
                <a:solidFill>
                  <a:srgbClr val="0000FF"/>
                </a:solidFill>
                <a:latin typeface="+mj-lt"/>
                <a:ea typeface="+mj-ea"/>
                <a:sym typeface="+mn-lt"/>
              </a:rPr>
              <a:t>指令集</a:t>
            </a:r>
            <a:endParaRPr lang="en-US" altLang="zh-CN" sz="3400" b="1" dirty="0">
              <a:solidFill>
                <a:srgbClr val="0000FF"/>
              </a:solidFill>
              <a:latin typeface="+mj-lt"/>
              <a:ea typeface="+mj-ea"/>
              <a:sym typeface="+mn-lt"/>
            </a:endParaRPr>
          </a:p>
        </p:txBody>
      </p:sp>
      <p:sp>
        <p:nvSpPr>
          <p:cNvPr id="2" name="文本占位符 1"/>
          <p:cNvSpPr>
            <a:spLocks noGrp="1"/>
          </p:cNvSpPr>
          <p:nvPr>
            <p:ph type="body" sz="quarter" idx="10"/>
          </p:nvPr>
        </p:nvSpPr>
        <p:spPr/>
        <p:txBody>
          <a:bodyPr/>
          <a:lstStyle/>
          <a:p>
            <a:pPr>
              <a:buFont typeface="Wingdings" panose="05000000000000000000" pitchFamily="2" charset="2"/>
              <a:buChar char="ü"/>
            </a:pPr>
            <a:r>
              <a:rPr lang="zh-CN" altLang="en-US" sz="2400" dirty="0">
                <a:latin typeface="宋体" panose="02010600030101010101" pitchFamily="2" charset="-122"/>
                <a:ea typeface="宋体" panose="02010600030101010101" pitchFamily="2" charset="-122"/>
              </a:rPr>
              <a:t>数据传输指令</a:t>
            </a:r>
            <a:endParaRPr lang="en-US" altLang="zh-CN" sz="2400" dirty="0">
              <a:latin typeface="宋体" panose="02010600030101010101" pitchFamily="2" charset="-122"/>
              <a:ea typeface="宋体" panose="02010600030101010101" pitchFamily="2"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1120909536"/>
              </p:ext>
            </p:extLst>
          </p:nvPr>
        </p:nvGraphicFramePr>
        <p:xfrm>
          <a:off x="611560" y="1700808"/>
          <a:ext cx="7920880" cy="1352550"/>
        </p:xfrm>
        <a:graphic>
          <a:graphicData uri="http://schemas.openxmlformats.org/drawingml/2006/table">
            <a:tbl>
              <a:tblPr/>
              <a:tblGrid>
                <a:gridCol w="1387520">
                  <a:extLst>
                    <a:ext uri="{9D8B030D-6E8A-4147-A177-3AD203B41FA5}">
                      <a16:colId xmlns:a16="http://schemas.microsoft.com/office/drawing/2014/main" val="20000"/>
                    </a:ext>
                  </a:extLst>
                </a:gridCol>
                <a:gridCol w="6533360">
                  <a:extLst>
                    <a:ext uri="{9D8B030D-6E8A-4147-A177-3AD203B41FA5}">
                      <a16:colId xmlns:a16="http://schemas.microsoft.com/office/drawing/2014/main" val="20001"/>
                    </a:ext>
                  </a:extLst>
                </a:gridCol>
              </a:tblGrid>
              <a:tr h="262890">
                <a:tc>
                  <a:txBody>
                    <a:bodyPr/>
                    <a:lstStyle/>
                    <a:p>
                      <a:pPr algn="ctr"/>
                      <a:r>
                        <a:rPr lang="zh-CN" altLang="en-US" sz="1400" baseline="0" dirty="0">
                          <a:solidFill>
                            <a:schemeClr val="bg1"/>
                          </a:solidFill>
                          <a:effectLst/>
                          <a:latin typeface="宋体" panose="02010600030101010101" pitchFamily="2" charset="-122"/>
                          <a:ea typeface="宋体" panose="02010600030101010101" pitchFamily="2" charset="-122"/>
                        </a:rPr>
                        <a:t>指令</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rgbClr val="00B0F0"/>
                    </a:solidFill>
                  </a:tcPr>
                </a:tc>
                <a:tc>
                  <a:txBody>
                    <a:bodyPr/>
                    <a:lstStyle/>
                    <a:p>
                      <a:pPr algn="ctr"/>
                      <a:r>
                        <a:rPr lang="zh-CN" altLang="en-US" sz="1400" baseline="0" dirty="0">
                          <a:solidFill>
                            <a:schemeClr val="bg1"/>
                          </a:solidFill>
                          <a:effectLst/>
                          <a:latin typeface="宋体" panose="02010600030101010101" pitchFamily="2" charset="-122"/>
                          <a:ea typeface="宋体" panose="02010600030101010101" pitchFamily="2" charset="-122"/>
                        </a:rPr>
                        <a:t>说明</a:t>
                      </a:r>
                      <a:endParaRPr lang="en-US" sz="1400" baseline="0" dirty="0">
                        <a:solidFill>
                          <a:schemeClr val="bg1"/>
                        </a:solidFill>
                        <a:effectLst/>
                        <a:latin typeface="宋体" panose="02010600030101010101" pitchFamily="2" charset="-122"/>
                        <a:ea typeface="宋体" panose="02010600030101010101" pitchFamily="2" charset="-122"/>
                      </a:endParaRP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262890">
                <a:tc>
                  <a:txBody>
                    <a:bodyPr/>
                    <a:lstStyle/>
                    <a:p>
                      <a:r>
                        <a:rPr lang="en-US" sz="1400" baseline="0" dirty="0">
                          <a:solidFill>
                            <a:srgbClr val="000000"/>
                          </a:solidFill>
                          <a:effectLst/>
                          <a:latin typeface="宋体" panose="02010600030101010101" pitchFamily="2" charset="-122"/>
                          <a:ea typeface="宋体" panose="02010600030101010101" pitchFamily="2" charset="-122"/>
                        </a:rPr>
                        <a:t>MOV</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400" baseline="0" dirty="0">
                          <a:solidFill>
                            <a:srgbClr val="000000"/>
                          </a:solidFill>
                          <a:effectLst/>
                          <a:latin typeface="宋体" panose="02010600030101010101" pitchFamily="2" charset="-122"/>
                          <a:ea typeface="宋体" panose="02010600030101010101" pitchFamily="2" charset="-122"/>
                        </a:rPr>
                        <a:t>赋值运算指令</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1"/>
                  </a:ext>
                </a:extLst>
              </a:tr>
              <a:tr h="262890">
                <a:tc>
                  <a:txBody>
                    <a:bodyPr/>
                    <a:lstStyle/>
                    <a:p>
                      <a:r>
                        <a:rPr lang="en-US" sz="1400" baseline="0" dirty="0">
                          <a:solidFill>
                            <a:srgbClr val="000000"/>
                          </a:solidFill>
                          <a:effectLst/>
                          <a:latin typeface="宋体" panose="02010600030101010101" pitchFamily="2" charset="-122"/>
                          <a:ea typeface="宋体" panose="02010600030101010101" pitchFamily="2" charset="-122"/>
                        </a:rPr>
                        <a:t>MOVZ</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400" baseline="0" dirty="0">
                          <a:solidFill>
                            <a:srgbClr val="000000"/>
                          </a:solidFill>
                          <a:effectLst/>
                          <a:latin typeface="宋体" panose="02010600030101010101" pitchFamily="2" charset="-122"/>
                          <a:ea typeface="宋体" panose="02010600030101010101" pitchFamily="2" charset="-122"/>
                        </a:rPr>
                        <a:t>赋值</a:t>
                      </a:r>
                      <a:r>
                        <a:rPr lang="en-US" altLang="zh-CN" sz="1400" baseline="0" dirty="0">
                          <a:solidFill>
                            <a:srgbClr val="000000"/>
                          </a:solidFill>
                          <a:effectLst/>
                          <a:latin typeface="宋体" panose="02010600030101010101" pitchFamily="2" charset="-122"/>
                          <a:ea typeface="宋体" panose="02010600030101010101" pitchFamily="2" charset="-122"/>
                        </a:rPr>
                        <a:t>16</a:t>
                      </a:r>
                      <a:r>
                        <a:rPr lang="zh-CN" altLang="en-US" sz="1400" baseline="0" dirty="0">
                          <a:solidFill>
                            <a:srgbClr val="000000"/>
                          </a:solidFill>
                          <a:effectLst/>
                          <a:latin typeface="宋体" panose="02010600030101010101" pitchFamily="2" charset="-122"/>
                          <a:ea typeface="宋体" panose="02010600030101010101" pitchFamily="2" charset="-122"/>
                        </a:rPr>
                        <a:t>位立即数到目标寄存器，其他位为</a:t>
                      </a:r>
                      <a:r>
                        <a:rPr lang="en-US" altLang="zh-CN" sz="1400" baseline="0" dirty="0">
                          <a:solidFill>
                            <a:srgbClr val="000000"/>
                          </a:solidFill>
                          <a:effectLst/>
                          <a:latin typeface="宋体" panose="02010600030101010101" pitchFamily="2" charset="-122"/>
                          <a:ea typeface="宋体" panose="02010600030101010101" pitchFamily="2" charset="-122"/>
                        </a:rPr>
                        <a:t>0</a:t>
                      </a:r>
                      <a:endParaRPr lang="zh-CN" altLang="en-US" sz="1400" baseline="0" dirty="0">
                        <a:solidFill>
                          <a:srgbClr val="000000"/>
                        </a:solidFill>
                        <a:effectLst/>
                        <a:latin typeface="宋体" panose="02010600030101010101" pitchFamily="2" charset="-122"/>
                        <a:ea typeface="宋体" panose="02010600030101010101" pitchFamily="2" charset="-122"/>
                      </a:endParaRP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2"/>
                  </a:ext>
                </a:extLst>
              </a:tr>
              <a:tr h="262890">
                <a:tc>
                  <a:txBody>
                    <a:bodyPr/>
                    <a:lstStyle/>
                    <a:p>
                      <a:r>
                        <a:rPr lang="en-US" sz="1400" baseline="0" dirty="0">
                          <a:solidFill>
                            <a:srgbClr val="000000"/>
                          </a:solidFill>
                          <a:effectLst/>
                          <a:latin typeface="宋体" panose="02010600030101010101" pitchFamily="2" charset="-122"/>
                          <a:ea typeface="宋体" panose="02010600030101010101" pitchFamily="2" charset="-122"/>
                        </a:rPr>
                        <a:t>MOVN</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400" baseline="0" dirty="0">
                          <a:solidFill>
                            <a:srgbClr val="000000"/>
                          </a:solidFill>
                          <a:effectLst/>
                          <a:latin typeface="宋体" panose="02010600030101010101" pitchFamily="2" charset="-122"/>
                          <a:ea typeface="宋体" panose="02010600030101010101" pitchFamily="2" charset="-122"/>
                        </a:rPr>
                        <a:t>赋值</a:t>
                      </a:r>
                      <a:r>
                        <a:rPr lang="en-US" altLang="zh-CN" sz="1400" baseline="0" dirty="0">
                          <a:solidFill>
                            <a:srgbClr val="000000"/>
                          </a:solidFill>
                          <a:effectLst/>
                          <a:latin typeface="宋体" panose="02010600030101010101" pitchFamily="2" charset="-122"/>
                          <a:ea typeface="宋体" panose="02010600030101010101" pitchFamily="2" charset="-122"/>
                        </a:rPr>
                        <a:t>16</a:t>
                      </a:r>
                      <a:r>
                        <a:rPr lang="zh-CN" altLang="en-US" sz="1400" baseline="0" dirty="0">
                          <a:solidFill>
                            <a:srgbClr val="000000"/>
                          </a:solidFill>
                          <a:effectLst/>
                          <a:latin typeface="宋体" panose="02010600030101010101" pitchFamily="2" charset="-122"/>
                          <a:ea typeface="宋体" panose="02010600030101010101" pitchFamily="2" charset="-122"/>
                        </a:rPr>
                        <a:t>位立即数到目标寄存器，再取反</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3"/>
                  </a:ext>
                </a:extLst>
              </a:tr>
              <a:tr h="262890">
                <a:tc>
                  <a:txBody>
                    <a:bodyPr/>
                    <a:lstStyle/>
                    <a:p>
                      <a:r>
                        <a:rPr lang="en-US" sz="1400" baseline="0" dirty="0">
                          <a:solidFill>
                            <a:srgbClr val="000000"/>
                          </a:solidFill>
                          <a:effectLst/>
                          <a:latin typeface="宋体" panose="02010600030101010101" pitchFamily="2" charset="-122"/>
                          <a:ea typeface="宋体" panose="02010600030101010101" pitchFamily="2" charset="-122"/>
                        </a:rPr>
                        <a:t>MOVK</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400" baseline="0" dirty="0">
                          <a:solidFill>
                            <a:srgbClr val="000000"/>
                          </a:solidFill>
                          <a:effectLst/>
                          <a:latin typeface="宋体" panose="02010600030101010101" pitchFamily="2" charset="-122"/>
                          <a:ea typeface="宋体" panose="02010600030101010101" pitchFamily="2" charset="-122"/>
                        </a:rPr>
                        <a:t>赋值</a:t>
                      </a:r>
                      <a:r>
                        <a:rPr lang="en-US" altLang="zh-CN" sz="1400" baseline="0" dirty="0">
                          <a:solidFill>
                            <a:srgbClr val="000000"/>
                          </a:solidFill>
                          <a:effectLst/>
                          <a:latin typeface="宋体" panose="02010600030101010101" pitchFamily="2" charset="-122"/>
                          <a:ea typeface="宋体" panose="02010600030101010101" pitchFamily="2" charset="-122"/>
                        </a:rPr>
                        <a:t>16</a:t>
                      </a:r>
                      <a:r>
                        <a:rPr lang="zh-CN" altLang="en-US" sz="1400" baseline="0" dirty="0">
                          <a:solidFill>
                            <a:srgbClr val="000000"/>
                          </a:solidFill>
                          <a:effectLst/>
                          <a:latin typeface="宋体" panose="02010600030101010101" pitchFamily="2" charset="-122"/>
                          <a:ea typeface="宋体" panose="02010600030101010101" pitchFamily="2" charset="-122"/>
                        </a:rPr>
                        <a:t>位立即数到目标寄存器，其它位不变</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9370531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11560" y="422738"/>
            <a:ext cx="8046244" cy="485982"/>
          </a:xfrm>
        </p:spPr>
        <p:txBody>
          <a:bodyPr>
            <a:noAutofit/>
          </a:bodyPr>
          <a:lstStyle/>
          <a:p>
            <a:pPr eaLnBrk="1" hangingPunct="1"/>
            <a:r>
              <a:rPr lang="en-US" altLang="zh-CN" sz="3400" b="1" dirty="0">
                <a:solidFill>
                  <a:srgbClr val="0000FF"/>
                </a:solidFill>
                <a:latin typeface="+mj-lt"/>
                <a:ea typeface="+mj-ea"/>
                <a:sym typeface="+mn-lt"/>
              </a:rPr>
              <a:t>N.4.4 ARM</a:t>
            </a:r>
            <a:r>
              <a:rPr lang="zh-CN" altLang="en-US" sz="3400" b="1" dirty="0">
                <a:solidFill>
                  <a:srgbClr val="0000FF"/>
                </a:solidFill>
                <a:latin typeface="+mj-lt"/>
                <a:ea typeface="+mj-ea"/>
                <a:sym typeface="+mn-lt"/>
              </a:rPr>
              <a:t>指令集</a:t>
            </a:r>
            <a:endParaRPr lang="en-US" altLang="zh-CN" sz="3400" b="1" dirty="0">
              <a:solidFill>
                <a:srgbClr val="0000FF"/>
              </a:solidFill>
              <a:latin typeface="+mj-lt"/>
              <a:ea typeface="+mj-ea"/>
              <a:sym typeface="+mn-lt"/>
            </a:endParaRPr>
          </a:p>
        </p:txBody>
      </p:sp>
      <p:sp>
        <p:nvSpPr>
          <p:cNvPr id="2" name="文本占位符 1"/>
          <p:cNvSpPr>
            <a:spLocks noGrp="1"/>
          </p:cNvSpPr>
          <p:nvPr>
            <p:ph type="body" sz="quarter" idx="10"/>
          </p:nvPr>
        </p:nvSpPr>
        <p:spPr/>
        <p:txBody>
          <a:bodyPr/>
          <a:lstStyle/>
          <a:p>
            <a:pPr marL="0" indent="0">
              <a:buFont typeface="Wingdings" panose="05000000000000000000" pitchFamily="2" charset="2"/>
              <a:buChar char="Ø"/>
            </a:pPr>
            <a:r>
              <a:rPr lang="zh-CN" altLang="en-US" sz="2000" dirty="0">
                <a:latin typeface="+mn-ea"/>
                <a:ea typeface="+mn-ea"/>
              </a:rPr>
              <a:t> 跳转（转移）指令</a:t>
            </a:r>
            <a:endParaRPr lang="en-US" altLang="zh-CN" sz="2000" dirty="0">
              <a:latin typeface="+mn-ea"/>
              <a:ea typeface="+mn-ea"/>
            </a:endParaRPr>
          </a:p>
          <a:p>
            <a:pPr marL="0" lvl="1" indent="0">
              <a:lnSpc>
                <a:spcPct val="150000"/>
              </a:lnSpc>
            </a:pPr>
            <a:r>
              <a:rPr lang="zh-CN" altLang="en-US" sz="2000" dirty="0"/>
              <a:t> 条件跳转（转移）</a:t>
            </a:r>
            <a:endParaRPr lang="en-US" altLang="zh-CN" sz="2000" dirty="0"/>
          </a:p>
        </p:txBody>
      </p:sp>
      <p:graphicFrame>
        <p:nvGraphicFramePr>
          <p:cNvPr id="3" name="表格 2"/>
          <p:cNvGraphicFramePr>
            <a:graphicFrameLocks noGrp="1"/>
          </p:cNvGraphicFramePr>
          <p:nvPr>
            <p:extLst>
              <p:ext uri="{D42A27DB-BD31-4B8C-83A1-F6EECF244321}">
                <p14:modId xmlns:p14="http://schemas.microsoft.com/office/powerpoint/2010/main" val="1673800302"/>
              </p:ext>
            </p:extLst>
          </p:nvPr>
        </p:nvGraphicFramePr>
        <p:xfrm>
          <a:off x="548877" y="1988840"/>
          <a:ext cx="8046245" cy="1836420"/>
        </p:xfrm>
        <a:graphic>
          <a:graphicData uri="http://schemas.openxmlformats.org/drawingml/2006/table">
            <a:tbl>
              <a:tblPr/>
              <a:tblGrid>
                <a:gridCol w="2050242">
                  <a:extLst>
                    <a:ext uri="{9D8B030D-6E8A-4147-A177-3AD203B41FA5}">
                      <a16:colId xmlns:a16="http://schemas.microsoft.com/office/drawing/2014/main" val="20000"/>
                    </a:ext>
                  </a:extLst>
                </a:gridCol>
                <a:gridCol w="5996003">
                  <a:extLst>
                    <a:ext uri="{9D8B030D-6E8A-4147-A177-3AD203B41FA5}">
                      <a16:colId xmlns:a16="http://schemas.microsoft.com/office/drawing/2014/main" val="20001"/>
                    </a:ext>
                  </a:extLst>
                </a:gridCol>
              </a:tblGrid>
              <a:tr h="262890">
                <a:tc>
                  <a:txBody>
                    <a:bodyPr/>
                    <a:lstStyle/>
                    <a:p>
                      <a:pPr algn="ctr"/>
                      <a:r>
                        <a:rPr lang="zh-CN" altLang="en-US" sz="1400" baseline="0" dirty="0">
                          <a:solidFill>
                            <a:schemeClr val="bg1"/>
                          </a:solidFill>
                          <a:effectLst/>
                          <a:latin typeface="宋体" panose="02010600030101010101" pitchFamily="2" charset="-122"/>
                          <a:ea typeface="宋体" panose="02010600030101010101" pitchFamily="2" charset="-122"/>
                        </a:rPr>
                        <a:t>指令</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rgbClr val="00B0F0"/>
                    </a:solidFill>
                  </a:tcPr>
                </a:tc>
                <a:tc>
                  <a:txBody>
                    <a:bodyPr/>
                    <a:lstStyle/>
                    <a:p>
                      <a:pPr algn="ctr"/>
                      <a:r>
                        <a:rPr lang="zh-CN" altLang="en-US" sz="1400" baseline="0" dirty="0">
                          <a:solidFill>
                            <a:schemeClr val="bg1"/>
                          </a:solidFill>
                          <a:effectLst/>
                          <a:latin typeface="宋体" panose="02010600030101010101" pitchFamily="2" charset="-122"/>
                          <a:ea typeface="宋体" panose="02010600030101010101" pitchFamily="2" charset="-122"/>
                        </a:rPr>
                        <a:t>说明</a:t>
                      </a:r>
                      <a:endParaRPr lang="en-US" sz="1400" baseline="0" dirty="0">
                        <a:solidFill>
                          <a:schemeClr val="bg1"/>
                        </a:solidFill>
                        <a:effectLst/>
                        <a:latin typeface="宋体" panose="02010600030101010101" pitchFamily="2" charset="-122"/>
                        <a:ea typeface="宋体" panose="02010600030101010101" pitchFamily="2" charset="-122"/>
                      </a:endParaRP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262890">
                <a:tc>
                  <a:txBody>
                    <a:bodyPr/>
                    <a:lstStyle/>
                    <a:p>
                      <a:r>
                        <a:rPr lang="en-US" sz="1400" baseline="0" dirty="0">
                          <a:solidFill>
                            <a:srgbClr val="000000"/>
                          </a:solidFill>
                          <a:effectLst/>
                          <a:latin typeface="宋体" panose="02010600030101010101" pitchFamily="2" charset="-122"/>
                          <a:ea typeface="宋体" panose="02010600030101010101" pitchFamily="2" charset="-122"/>
                        </a:rPr>
                        <a:t>B{</a:t>
                      </a:r>
                      <a:r>
                        <a:rPr lang="en-US" sz="1400" baseline="0" dirty="0" err="1">
                          <a:solidFill>
                            <a:srgbClr val="000000"/>
                          </a:solidFill>
                          <a:effectLst/>
                          <a:latin typeface="宋体" panose="02010600030101010101" pitchFamily="2" charset="-122"/>
                          <a:ea typeface="宋体" panose="02010600030101010101" pitchFamily="2" charset="-122"/>
                        </a:rPr>
                        <a:t>cond</a:t>
                      </a:r>
                      <a:r>
                        <a:rPr lang="en-US" sz="1400" baseline="0" dirty="0">
                          <a:solidFill>
                            <a:srgbClr val="000000"/>
                          </a:solidFill>
                          <a:effectLst/>
                          <a:latin typeface="宋体" panose="02010600030101010101" pitchFamily="2" charset="-122"/>
                          <a:ea typeface="宋体" panose="02010600030101010101" pitchFamily="2" charset="-122"/>
                        </a:rPr>
                        <a:t>}</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en-US" sz="1400" baseline="0" dirty="0">
                          <a:solidFill>
                            <a:srgbClr val="000000"/>
                          </a:solidFill>
                          <a:effectLst/>
                          <a:latin typeface="宋体" panose="02010600030101010101" pitchFamily="2" charset="-122"/>
                          <a:ea typeface="宋体" panose="02010600030101010101" pitchFamily="2" charset="-122"/>
                        </a:rPr>
                        <a:t>cond</a:t>
                      </a:r>
                      <a:r>
                        <a:rPr lang="zh-CN" altLang="en-US" sz="1400" baseline="0" dirty="0">
                          <a:solidFill>
                            <a:srgbClr val="000000"/>
                          </a:solidFill>
                          <a:effectLst/>
                          <a:latin typeface="宋体" panose="02010600030101010101" pitchFamily="2" charset="-122"/>
                          <a:ea typeface="宋体" panose="02010600030101010101" pitchFamily="2" charset="-122"/>
                        </a:rPr>
                        <a:t>为真跳转（转移），</a:t>
                      </a:r>
                      <a:r>
                        <a:rPr lang="en-US" altLang="zh-CN" sz="1400" baseline="0" dirty="0" err="1">
                          <a:solidFill>
                            <a:srgbClr val="000000"/>
                          </a:solidFill>
                          <a:effectLst/>
                          <a:latin typeface="宋体" panose="02010600030101010101" pitchFamily="2" charset="-122"/>
                          <a:ea typeface="宋体" panose="02010600030101010101" pitchFamily="2" charset="-122"/>
                        </a:rPr>
                        <a:t>cond</a:t>
                      </a:r>
                      <a:r>
                        <a:rPr lang="zh-CN" altLang="en-US" sz="1400" baseline="0" dirty="0">
                          <a:solidFill>
                            <a:srgbClr val="000000"/>
                          </a:solidFill>
                          <a:effectLst/>
                          <a:latin typeface="宋体" panose="02010600030101010101" pitchFamily="2" charset="-122"/>
                          <a:ea typeface="宋体" panose="02010600030101010101" pitchFamily="2" charset="-122"/>
                        </a:rPr>
                        <a:t>包括</a:t>
                      </a:r>
                      <a:r>
                        <a:rPr lang="en-US" altLang="zh-CN" sz="1400" baseline="0" dirty="0">
                          <a:solidFill>
                            <a:srgbClr val="000000"/>
                          </a:solidFill>
                          <a:effectLst/>
                          <a:latin typeface="宋体" panose="02010600030101010101" pitchFamily="2" charset="-122"/>
                          <a:ea typeface="宋体" panose="02010600030101010101" pitchFamily="2" charset="-122"/>
                        </a:rPr>
                        <a:t>EQ</a:t>
                      </a:r>
                      <a:r>
                        <a:rPr lang="zh-CN" altLang="en-US" sz="1400" baseline="0" dirty="0">
                          <a:solidFill>
                            <a:srgbClr val="000000"/>
                          </a:solidFill>
                          <a:effectLst/>
                          <a:latin typeface="宋体" panose="02010600030101010101" pitchFamily="2" charset="-122"/>
                          <a:ea typeface="宋体" panose="02010600030101010101" pitchFamily="2" charset="-122"/>
                        </a:rPr>
                        <a:t>、</a:t>
                      </a:r>
                      <a:r>
                        <a:rPr lang="en-US" altLang="zh-CN" sz="1400" baseline="0" dirty="0">
                          <a:solidFill>
                            <a:srgbClr val="000000"/>
                          </a:solidFill>
                          <a:effectLst/>
                          <a:latin typeface="宋体" panose="02010600030101010101" pitchFamily="2" charset="-122"/>
                          <a:ea typeface="宋体" panose="02010600030101010101" pitchFamily="2" charset="-122"/>
                        </a:rPr>
                        <a:t>NE</a:t>
                      </a:r>
                      <a:r>
                        <a:rPr lang="zh-CN" altLang="en-US" sz="1400" baseline="0" dirty="0">
                          <a:solidFill>
                            <a:srgbClr val="000000"/>
                          </a:solidFill>
                          <a:effectLst/>
                          <a:latin typeface="宋体" panose="02010600030101010101" pitchFamily="2" charset="-122"/>
                          <a:ea typeface="宋体" panose="02010600030101010101" pitchFamily="2" charset="-122"/>
                        </a:rPr>
                        <a:t>、</a:t>
                      </a:r>
                      <a:r>
                        <a:rPr lang="en-US" altLang="zh-CN" sz="1400" baseline="0" dirty="0">
                          <a:solidFill>
                            <a:srgbClr val="000000"/>
                          </a:solidFill>
                          <a:effectLst/>
                          <a:latin typeface="宋体" panose="02010600030101010101" pitchFamily="2" charset="-122"/>
                          <a:ea typeface="宋体" panose="02010600030101010101" pitchFamily="2" charset="-122"/>
                        </a:rPr>
                        <a:t>LS</a:t>
                      </a:r>
                      <a:r>
                        <a:rPr lang="zh-CN" altLang="en-US" sz="1400" baseline="0" dirty="0">
                          <a:solidFill>
                            <a:srgbClr val="000000"/>
                          </a:solidFill>
                          <a:effectLst/>
                          <a:latin typeface="宋体" panose="02010600030101010101" pitchFamily="2" charset="-122"/>
                          <a:ea typeface="宋体" panose="02010600030101010101" pitchFamily="2" charset="-122"/>
                        </a:rPr>
                        <a:t>、</a:t>
                      </a:r>
                      <a:r>
                        <a:rPr lang="en-US" altLang="zh-CN" sz="1400" baseline="0" dirty="0">
                          <a:solidFill>
                            <a:srgbClr val="000000"/>
                          </a:solidFill>
                          <a:effectLst/>
                          <a:latin typeface="宋体" panose="02010600030101010101" pitchFamily="2" charset="-122"/>
                          <a:ea typeface="宋体" panose="02010600030101010101" pitchFamily="2" charset="-122"/>
                        </a:rPr>
                        <a:t>GE</a:t>
                      </a:r>
                      <a:r>
                        <a:rPr lang="zh-CN" altLang="en-US" sz="1400" baseline="0" dirty="0">
                          <a:solidFill>
                            <a:srgbClr val="000000"/>
                          </a:solidFill>
                          <a:effectLst/>
                          <a:latin typeface="宋体" panose="02010600030101010101" pitchFamily="2" charset="-122"/>
                          <a:ea typeface="宋体" panose="02010600030101010101" pitchFamily="2" charset="-122"/>
                        </a:rPr>
                        <a:t>、</a:t>
                      </a:r>
                      <a:r>
                        <a:rPr lang="en-US" altLang="zh-CN" sz="1400" baseline="0" dirty="0">
                          <a:solidFill>
                            <a:srgbClr val="000000"/>
                          </a:solidFill>
                          <a:effectLst/>
                          <a:latin typeface="宋体" panose="02010600030101010101" pitchFamily="2" charset="-122"/>
                          <a:ea typeface="宋体" panose="02010600030101010101" pitchFamily="2" charset="-122"/>
                        </a:rPr>
                        <a:t>LT</a:t>
                      </a:r>
                      <a:r>
                        <a:rPr lang="zh-CN" altLang="en-US" sz="1400" baseline="0" dirty="0">
                          <a:solidFill>
                            <a:srgbClr val="000000"/>
                          </a:solidFill>
                          <a:effectLst/>
                          <a:latin typeface="宋体" panose="02010600030101010101" pitchFamily="2" charset="-122"/>
                          <a:ea typeface="宋体" panose="02010600030101010101" pitchFamily="2" charset="-122"/>
                        </a:rPr>
                        <a:t>、</a:t>
                      </a:r>
                      <a:r>
                        <a:rPr lang="en-US" altLang="zh-CN" sz="1400" baseline="0" dirty="0">
                          <a:solidFill>
                            <a:srgbClr val="000000"/>
                          </a:solidFill>
                          <a:effectLst/>
                          <a:latin typeface="宋体" panose="02010600030101010101" pitchFamily="2" charset="-122"/>
                          <a:ea typeface="宋体" panose="02010600030101010101" pitchFamily="2" charset="-122"/>
                        </a:rPr>
                        <a:t>GT</a:t>
                      </a:r>
                      <a:r>
                        <a:rPr lang="zh-CN" altLang="en-US" sz="1400" baseline="0" dirty="0">
                          <a:solidFill>
                            <a:srgbClr val="000000"/>
                          </a:solidFill>
                          <a:effectLst/>
                          <a:latin typeface="宋体" panose="02010600030101010101" pitchFamily="2" charset="-122"/>
                          <a:ea typeface="宋体" panose="02010600030101010101" pitchFamily="2" charset="-122"/>
                        </a:rPr>
                        <a:t>等</a:t>
                      </a:r>
                      <a:endParaRPr lang="en-US" altLang="zh-CN" sz="1400" baseline="0" dirty="0">
                        <a:solidFill>
                          <a:srgbClr val="000000"/>
                        </a:solidFill>
                        <a:effectLst/>
                        <a:latin typeface="宋体" panose="02010600030101010101" pitchFamily="2" charset="-122"/>
                        <a:ea typeface="宋体" panose="02010600030101010101" pitchFamily="2" charset="-122"/>
                      </a:endParaRPr>
                    </a:p>
                    <a:p>
                      <a:r>
                        <a:rPr lang="en-US" altLang="zh-CN" sz="1400" baseline="0" dirty="0">
                          <a:solidFill>
                            <a:srgbClr val="000000"/>
                          </a:solidFill>
                          <a:effectLst/>
                          <a:latin typeface="宋体" panose="02010600030101010101" pitchFamily="2" charset="-122"/>
                          <a:ea typeface="宋体" panose="02010600030101010101" pitchFamily="2" charset="-122"/>
                        </a:rPr>
                        <a:t>BEQ label</a:t>
                      </a:r>
                      <a:endParaRPr lang="zh-CN" altLang="en-US" sz="1400" baseline="0" dirty="0">
                        <a:solidFill>
                          <a:srgbClr val="000000"/>
                        </a:solidFill>
                        <a:effectLst/>
                        <a:latin typeface="宋体" panose="02010600030101010101" pitchFamily="2" charset="-122"/>
                        <a:ea typeface="宋体" panose="02010600030101010101" pitchFamily="2" charset="-122"/>
                      </a:endParaRP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1"/>
                  </a:ext>
                </a:extLst>
              </a:tr>
              <a:tr h="262890">
                <a:tc>
                  <a:txBody>
                    <a:bodyPr/>
                    <a:lstStyle/>
                    <a:p>
                      <a:r>
                        <a:rPr lang="en-US" sz="1400" baseline="0" dirty="0">
                          <a:solidFill>
                            <a:srgbClr val="000000"/>
                          </a:solidFill>
                          <a:effectLst/>
                          <a:latin typeface="宋体" panose="02010600030101010101" pitchFamily="2" charset="-122"/>
                          <a:ea typeface="宋体" panose="02010600030101010101" pitchFamily="2" charset="-122"/>
                        </a:rPr>
                        <a:t>CBNZ</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en-US" sz="1400" baseline="0" dirty="0">
                          <a:solidFill>
                            <a:srgbClr val="000000"/>
                          </a:solidFill>
                          <a:effectLst/>
                          <a:latin typeface="宋体" panose="02010600030101010101" pitchFamily="2" charset="-122"/>
                          <a:ea typeface="宋体" panose="02010600030101010101" pitchFamily="2" charset="-122"/>
                        </a:rPr>
                        <a:t>CBNZ X1，label     //</a:t>
                      </a:r>
                      <a:r>
                        <a:rPr lang="zh-CN" altLang="en-US" sz="1400" baseline="0" dirty="0">
                          <a:solidFill>
                            <a:srgbClr val="000000"/>
                          </a:solidFill>
                          <a:effectLst/>
                          <a:latin typeface="宋体" panose="02010600030101010101" pitchFamily="2" charset="-122"/>
                          <a:ea typeface="宋体" panose="02010600030101010101" pitchFamily="2" charset="-122"/>
                        </a:rPr>
                        <a:t>如果</a:t>
                      </a:r>
                      <a:r>
                        <a:rPr lang="en-US" sz="1400" baseline="0" dirty="0">
                          <a:solidFill>
                            <a:srgbClr val="000000"/>
                          </a:solidFill>
                          <a:effectLst/>
                          <a:latin typeface="宋体" panose="02010600030101010101" pitchFamily="2" charset="-122"/>
                          <a:ea typeface="宋体" panose="02010600030101010101" pitchFamily="2" charset="-122"/>
                        </a:rPr>
                        <a:t>X1!= 0</a:t>
                      </a:r>
                      <a:r>
                        <a:rPr lang="zh-CN" altLang="en-US" sz="1400" baseline="0" dirty="0">
                          <a:solidFill>
                            <a:srgbClr val="000000"/>
                          </a:solidFill>
                          <a:effectLst/>
                          <a:latin typeface="宋体" panose="02010600030101010101" pitchFamily="2" charset="-122"/>
                          <a:ea typeface="宋体" panose="02010600030101010101" pitchFamily="2" charset="-122"/>
                        </a:rPr>
                        <a:t>则跳转（转移）到</a:t>
                      </a:r>
                      <a:r>
                        <a:rPr lang="en-US" sz="1400" baseline="0" dirty="0">
                          <a:solidFill>
                            <a:srgbClr val="000000"/>
                          </a:solidFill>
                          <a:effectLst/>
                          <a:latin typeface="宋体" panose="02010600030101010101" pitchFamily="2" charset="-122"/>
                          <a:ea typeface="宋体" panose="02010600030101010101" pitchFamily="2" charset="-122"/>
                        </a:rPr>
                        <a:t>label</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2"/>
                  </a:ext>
                </a:extLst>
              </a:tr>
              <a:tr h="262890">
                <a:tc>
                  <a:txBody>
                    <a:bodyPr/>
                    <a:lstStyle/>
                    <a:p>
                      <a:r>
                        <a:rPr lang="en-US" sz="1400" baseline="0" dirty="0">
                          <a:solidFill>
                            <a:srgbClr val="000000"/>
                          </a:solidFill>
                          <a:effectLst/>
                          <a:latin typeface="宋体" panose="02010600030101010101" pitchFamily="2" charset="-122"/>
                          <a:ea typeface="宋体" panose="02010600030101010101" pitchFamily="2" charset="-122"/>
                        </a:rPr>
                        <a:t>CBZ</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en-US" sz="1400" baseline="0" dirty="0">
                          <a:solidFill>
                            <a:srgbClr val="000000"/>
                          </a:solidFill>
                          <a:effectLst/>
                          <a:latin typeface="宋体" panose="02010600030101010101" pitchFamily="2" charset="-122"/>
                          <a:ea typeface="宋体" panose="02010600030101010101" pitchFamily="2" charset="-122"/>
                        </a:rPr>
                        <a:t>CBZ X1，label      //</a:t>
                      </a:r>
                      <a:r>
                        <a:rPr lang="zh-CN" altLang="en-US" sz="1400" baseline="0" dirty="0">
                          <a:solidFill>
                            <a:srgbClr val="000000"/>
                          </a:solidFill>
                          <a:effectLst/>
                          <a:latin typeface="宋体" panose="02010600030101010101" pitchFamily="2" charset="-122"/>
                          <a:ea typeface="宋体" panose="02010600030101010101" pitchFamily="2" charset="-122"/>
                        </a:rPr>
                        <a:t>如果</a:t>
                      </a:r>
                      <a:r>
                        <a:rPr lang="en-US" sz="1400" baseline="0" dirty="0">
                          <a:solidFill>
                            <a:srgbClr val="000000"/>
                          </a:solidFill>
                          <a:effectLst/>
                          <a:latin typeface="宋体" panose="02010600030101010101" pitchFamily="2" charset="-122"/>
                          <a:ea typeface="宋体" panose="02010600030101010101" pitchFamily="2" charset="-122"/>
                        </a:rPr>
                        <a:t>X1== 0</a:t>
                      </a:r>
                      <a:r>
                        <a:rPr lang="zh-CN" altLang="en-US" sz="1400" baseline="0" dirty="0">
                          <a:solidFill>
                            <a:srgbClr val="000000"/>
                          </a:solidFill>
                          <a:effectLst/>
                          <a:latin typeface="宋体" panose="02010600030101010101" pitchFamily="2" charset="-122"/>
                          <a:ea typeface="宋体" panose="02010600030101010101" pitchFamily="2" charset="-122"/>
                        </a:rPr>
                        <a:t>则跳转（转移）到</a:t>
                      </a:r>
                      <a:r>
                        <a:rPr lang="en-US" sz="1400" baseline="0" dirty="0">
                          <a:solidFill>
                            <a:srgbClr val="000000"/>
                          </a:solidFill>
                          <a:effectLst/>
                          <a:latin typeface="宋体" panose="02010600030101010101" pitchFamily="2" charset="-122"/>
                          <a:ea typeface="宋体" panose="02010600030101010101" pitchFamily="2" charset="-122"/>
                        </a:rPr>
                        <a:t>label</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3"/>
                  </a:ext>
                </a:extLst>
              </a:tr>
              <a:tr h="262890">
                <a:tc>
                  <a:txBody>
                    <a:bodyPr/>
                    <a:lstStyle/>
                    <a:p>
                      <a:r>
                        <a:rPr lang="en-US" sz="1400" baseline="0" dirty="0">
                          <a:solidFill>
                            <a:srgbClr val="000000"/>
                          </a:solidFill>
                          <a:effectLst/>
                          <a:latin typeface="宋体" panose="02010600030101010101" pitchFamily="2" charset="-122"/>
                          <a:ea typeface="宋体" panose="02010600030101010101" pitchFamily="2" charset="-122"/>
                        </a:rPr>
                        <a:t>TBNZ</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en-US" sz="1400" baseline="0" dirty="0">
                          <a:solidFill>
                            <a:srgbClr val="000000"/>
                          </a:solidFill>
                          <a:effectLst/>
                          <a:latin typeface="宋体" panose="02010600030101010101" pitchFamily="2" charset="-122"/>
                          <a:ea typeface="宋体" panose="02010600030101010101" pitchFamily="2" charset="-122"/>
                        </a:rPr>
                        <a:t>TBNZ X1，#3 label  //</a:t>
                      </a:r>
                      <a:r>
                        <a:rPr lang="zh-CN" altLang="en-US" sz="1400" baseline="0" dirty="0">
                          <a:solidFill>
                            <a:srgbClr val="000000"/>
                          </a:solidFill>
                          <a:effectLst/>
                          <a:latin typeface="宋体" panose="02010600030101010101" pitchFamily="2" charset="-122"/>
                          <a:ea typeface="宋体" panose="02010600030101010101" pitchFamily="2" charset="-122"/>
                        </a:rPr>
                        <a:t>若</a:t>
                      </a:r>
                      <a:r>
                        <a:rPr lang="en-US" sz="1400" baseline="0" dirty="0">
                          <a:solidFill>
                            <a:srgbClr val="000000"/>
                          </a:solidFill>
                          <a:effectLst/>
                          <a:latin typeface="宋体" panose="02010600030101010101" pitchFamily="2" charset="-122"/>
                          <a:ea typeface="宋体" panose="02010600030101010101" pitchFamily="2" charset="-122"/>
                        </a:rPr>
                        <a:t>X1[3]!=0,</a:t>
                      </a:r>
                      <a:r>
                        <a:rPr lang="zh-CN" altLang="en-US" sz="1400" baseline="0" dirty="0">
                          <a:solidFill>
                            <a:srgbClr val="000000"/>
                          </a:solidFill>
                          <a:effectLst/>
                          <a:latin typeface="宋体" panose="02010600030101010101" pitchFamily="2" charset="-122"/>
                          <a:ea typeface="宋体" panose="02010600030101010101" pitchFamily="2" charset="-122"/>
                        </a:rPr>
                        <a:t>则跳转（转移）到</a:t>
                      </a:r>
                      <a:r>
                        <a:rPr lang="en-US" sz="1400" baseline="0" dirty="0">
                          <a:solidFill>
                            <a:srgbClr val="000000"/>
                          </a:solidFill>
                          <a:effectLst/>
                          <a:latin typeface="宋体" panose="02010600030101010101" pitchFamily="2" charset="-122"/>
                          <a:ea typeface="宋体" panose="02010600030101010101" pitchFamily="2" charset="-122"/>
                        </a:rPr>
                        <a:t>label</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r h="262890">
                <a:tc>
                  <a:txBody>
                    <a:bodyPr/>
                    <a:lstStyle/>
                    <a:p>
                      <a:r>
                        <a:rPr lang="en-US" sz="1400" baseline="0" dirty="0">
                          <a:solidFill>
                            <a:srgbClr val="000000"/>
                          </a:solidFill>
                          <a:effectLst/>
                          <a:latin typeface="宋体" panose="02010600030101010101" pitchFamily="2" charset="-122"/>
                          <a:ea typeface="宋体" panose="02010600030101010101" pitchFamily="2" charset="-122"/>
                        </a:rPr>
                        <a:t>TBZ</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en-US" sz="1400" baseline="0" dirty="0">
                          <a:solidFill>
                            <a:srgbClr val="000000"/>
                          </a:solidFill>
                          <a:effectLst/>
                          <a:latin typeface="宋体" panose="02010600030101010101" pitchFamily="2" charset="-122"/>
                          <a:ea typeface="宋体" panose="02010600030101010101" pitchFamily="2" charset="-122"/>
                        </a:rPr>
                        <a:t>TBZ X1，#3 label   //</a:t>
                      </a:r>
                      <a:r>
                        <a:rPr lang="zh-CN" altLang="en-US" sz="1400" baseline="0" dirty="0">
                          <a:solidFill>
                            <a:srgbClr val="000000"/>
                          </a:solidFill>
                          <a:effectLst/>
                          <a:latin typeface="宋体" panose="02010600030101010101" pitchFamily="2" charset="-122"/>
                          <a:ea typeface="宋体" panose="02010600030101010101" pitchFamily="2" charset="-122"/>
                        </a:rPr>
                        <a:t>若</a:t>
                      </a:r>
                      <a:r>
                        <a:rPr lang="en-US" sz="1400" baseline="0" dirty="0">
                          <a:solidFill>
                            <a:srgbClr val="000000"/>
                          </a:solidFill>
                          <a:effectLst/>
                          <a:latin typeface="宋体" panose="02010600030101010101" pitchFamily="2" charset="-122"/>
                          <a:ea typeface="宋体" panose="02010600030101010101" pitchFamily="2" charset="-122"/>
                        </a:rPr>
                        <a:t>X1[3]==0,</a:t>
                      </a:r>
                      <a:r>
                        <a:rPr lang="zh-CN" altLang="en-US" sz="1400" baseline="0" dirty="0">
                          <a:solidFill>
                            <a:srgbClr val="000000"/>
                          </a:solidFill>
                          <a:effectLst/>
                          <a:latin typeface="宋体" panose="02010600030101010101" pitchFamily="2" charset="-122"/>
                          <a:ea typeface="宋体" panose="02010600030101010101" pitchFamily="2" charset="-122"/>
                        </a:rPr>
                        <a:t>则跳转（转移）到</a:t>
                      </a:r>
                      <a:r>
                        <a:rPr lang="en-US" sz="1400" baseline="0" dirty="0">
                          <a:solidFill>
                            <a:srgbClr val="000000"/>
                          </a:solidFill>
                          <a:effectLst/>
                          <a:latin typeface="宋体" panose="02010600030101010101" pitchFamily="2" charset="-122"/>
                          <a:ea typeface="宋体" panose="02010600030101010101" pitchFamily="2" charset="-122"/>
                        </a:rPr>
                        <a:t>label</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6" name="矩形 5">
            <a:extLst>
              <a:ext uri="{FF2B5EF4-FFF2-40B4-BE49-F238E27FC236}">
                <a16:creationId xmlns:a16="http://schemas.microsoft.com/office/drawing/2014/main" id="{BCAAEB6B-0430-499C-B694-18D39B62F908}"/>
              </a:ext>
            </a:extLst>
          </p:cNvPr>
          <p:cNvSpPr/>
          <p:nvPr/>
        </p:nvSpPr>
        <p:spPr>
          <a:xfrm>
            <a:off x="548879" y="4013632"/>
            <a:ext cx="5784686" cy="615553"/>
          </a:xfrm>
          <a:prstGeom prst="rect">
            <a:avLst/>
          </a:prstGeom>
        </p:spPr>
        <p:txBody>
          <a:bodyPr wrap="square">
            <a:spAutoFit/>
          </a:bodyPr>
          <a:lstStyle/>
          <a:p>
            <a:r>
              <a:rPr lang="zh-CN" altLang="en-US" sz="1600" b="1" i="1" kern="0" dirty="0">
                <a:solidFill>
                  <a:srgbClr val="4D4D4D"/>
                </a:solidFill>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例如：</a:t>
            </a:r>
            <a:endParaRPr lang="en-US" altLang="zh-CN" sz="1600" b="1" i="1" kern="0" dirty="0">
              <a:solidFill>
                <a:srgbClr val="4D4D4D"/>
              </a:solidFill>
              <a:effectLst>
                <a:outerShdw blurRad="38100" dist="38100" dir="2700000" algn="tl">
                  <a:srgbClr val="000000">
                    <a:alpha val="43137"/>
                  </a:srgbClr>
                </a:outerShdw>
              </a:effectLst>
              <a:latin typeface="宋体" panose="02010600030101010101" pitchFamily="2" charset="-122"/>
              <a:cs typeface="SimSun" panose="02010600030101010101" pitchFamily="2" charset="-122"/>
            </a:endParaRPr>
          </a:p>
          <a:p>
            <a:endParaRPr lang="en-US" altLang="zh-CN" b="1" i="1" dirty="0">
              <a:latin typeface="宋体" panose="02010600030101010101" pitchFamily="2" charset="-122"/>
            </a:endParaRPr>
          </a:p>
        </p:txBody>
      </p:sp>
      <p:sp>
        <p:nvSpPr>
          <p:cNvPr id="7" name="文本框 6">
            <a:extLst>
              <a:ext uri="{FF2B5EF4-FFF2-40B4-BE49-F238E27FC236}">
                <a16:creationId xmlns:a16="http://schemas.microsoft.com/office/drawing/2014/main" id="{468273CC-5D4D-4192-ADEC-30AB48850B1D}"/>
              </a:ext>
            </a:extLst>
          </p:cNvPr>
          <p:cNvSpPr txBox="1"/>
          <p:nvPr/>
        </p:nvSpPr>
        <p:spPr>
          <a:xfrm>
            <a:off x="548880" y="4330980"/>
            <a:ext cx="8046243" cy="1477328"/>
          </a:xfrm>
          <a:prstGeom prst="rect">
            <a:avLst/>
          </a:prstGeom>
          <a:solidFill>
            <a:schemeClr val="bg1">
              <a:lumMod val="85000"/>
            </a:schemeClr>
          </a:solidFill>
        </p:spPr>
        <p:txBody>
          <a:bodyPr wrap="square" rtlCol="0">
            <a:spAutoFit/>
          </a:bodyPr>
          <a:lstStyle/>
          <a:p>
            <a:r>
              <a:rPr lang="en-US"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      </a:t>
            </a:r>
            <a:r>
              <a:rPr lang="en-US" altLang="zh-CN"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CMP R0,R1</a:t>
            </a:r>
          </a:p>
          <a:p>
            <a:r>
              <a:rPr lang="en-US"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      </a:t>
            </a:r>
            <a:r>
              <a:rPr lang="en-US" altLang="zh-CN"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BEQ label           </a:t>
            </a:r>
            <a:r>
              <a:rPr lang="en-US"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 </a:t>
            </a:r>
            <a:r>
              <a:rPr lang="zh-CN" altLang="en-US"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比较</a:t>
            </a:r>
            <a:r>
              <a:rPr lang="en-US"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R0</a:t>
            </a:r>
            <a:r>
              <a:rPr lang="zh-CN" altLang="en-US"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和</a:t>
            </a:r>
            <a:r>
              <a:rPr lang="en-US"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R1</a:t>
            </a:r>
            <a:r>
              <a:rPr lang="zh-CN" altLang="en-US"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是否相等</a:t>
            </a:r>
            <a:r>
              <a:rPr lang="en-US"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  </a:t>
            </a:r>
          </a:p>
          <a:p>
            <a:r>
              <a:rPr lang="en-US"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      ……</a:t>
            </a:r>
          </a:p>
          <a:p>
            <a:r>
              <a:rPr lang="en-US" altLang="zh-CN"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label:</a:t>
            </a:r>
          </a:p>
          <a:p>
            <a:r>
              <a:rPr lang="en-US"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      ……</a:t>
            </a:r>
          </a:p>
        </p:txBody>
      </p:sp>
    </p:spTree>
    <p:extLst>
      <p:ext uri="{BB962C8B-B14F-4D97-AF65-F5344CB8AC3E}">
        <p14:creationId xmlns:p14="http://schemas.microsoft.com/office/powerpoint/2010/main" val="41513478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11560" y="419370"/>
            <a:ext cx="8046244" cy="485982"/>
          </a:xfrm>
        </p:spPr>
        <p:txBody>
          <a:bodyPr>
            <a:noAutofit/>
          </a:bodyPr>
          <a:lstStyle/>
          <a:p>
            <a:pPr eaLnBrk="1" hangingPunct="1"/>
            <a:r>
              <a:rPr lang="en-US" altLang="zh-CN" sz="3400" b="1" dirty="0">
                <a:solidFill>
                  <a:srgbClr val="0000FF"/>
                </a:solidFill>
                <a:latin typeface="+mj-lt"/>
                <a:ea typeface="+mj-ea"/>
                <a:sym typeface="+mn-lt"/>
              </a:rPr>
              <a:t>N.4.4 ARM</a:t>
            </a:r>
            <a:r>
              <a:rPr lang="zh-CN" altLang="en-US" sz="3400" b="1" dirty="0">
                <a:solidFill>
                  <a:srgbClr val="0000FF"/>
                </a:solidFill>
                <a:latin typeface="+mj-lt"/>
                <a:ea typeface="+mj-ea"/>
                <a:sym typeface="+mn-lt"/>
              </a:rPr>
              <a:t>指令集</a:t>
            </a:r>
            <a:endParaRPr lang="en-US" altLang="zh-CN" sz="3400" b="1" dirty="0">
              <a:solidFill>
                <a:srgbClr val="0000FF"/>
              </a:solidFill>
              <a:latin typeface="+mj-lt"/>
              <a:ea typeface="+mj-ea"/>
              <a:sym typeface="+mn-lt"/>
            </a:endParaRPr>
          </a:p>
        </p:txBody>
      </p:sp>
      <p:sp>
        <p:nvSpPr>
          <p:cNvPr id="2" name="文本占位符 1"/>
          <p:cNvSpPr>
            <a:spLocks noGrp="1"/>
          </p:cNvSpPr>
          <p:nvPr>
            <p:ph type="body" sz="quarter" idx="10"/>
          </p:nvPr>
        </p:nvSpPr>
        <p:spPr/>
        <p:txBody>
          <a:bodyPr/>
          <a:lstStyle/>
          <a:p>
            <a:pPr marL="0" indent="0">
              <a:lnSpc>
                <a:spcPts val="2250"/>
              </a:lnSpc>
              <a:buFont typeface="Wingdings" panose="05000000000000000000" pitchFamily="2" charset="2"/>
              <a:buChar char="Ø"/>
            </a:pPr>
            <a:r>
              <a:rPr lang="zh-CN" altLang="en-US" sz="2000" dirty="0">
                <a:latin typeface="+mn-ea"/>
                <a:ea typeface="+mn-ea"/>
              </a:rPr>
              <a:t> 跳转（转移）指令</a:t>
            </a:r>
            <a:endParaRPr lang="en-US" altLang="zh-CN" sz="2000" dirty="0">
              <a:latin typeface="+mn-ea"/>
              <a:ea typeface="+mn-ea"/>
            </a:endParaRPr>
          </a:p>
          <a:p>
            <a:pPr marL="446088" lvl="1">
              <a:lnSpc>
                <a:spcPct val="150000"/>
              </a:lnSpc>
              <a:spcBef>
                <a:spcPts val="0"/>
              </a:spcBef>
            </a:pPr>
            <a:r>
              <a:rPr lang="zh-CN" altLang="en-US" sz="2000" dirty="0"/>
              <a:t>绝对跳转（转移）</a:t>
            </a:r>
            <a:endParaRPr lang="en-US" altLang="zh-CN" sz="2000" dirty="0"/>
          </a:p>
        </p:txBody>
      </p:sp>
      <p:graphicFrame>
        <p:nvGraphicFramePr>
          <p:cNvPr id="3" name="表格 2"/>
          <p:cNvGraphicFramePr>
            <a:graphicFrameLocks noGrp="1"/>
          </p:cNvGraphicFramePr>
          <p:nvPr>
            <p:extLst>
              <p:ext uri="{D42A27DB-BD31-4B8C-83A1-F6EECF244321}">
                <p14:modId xmlns:p14="http://schemas.microsoft.com/office/powerpoint/2010/main" val="3028048065"/>
              </p:ext>
            </p:extLst>
          </p:nvPr>
        </p:nvGraphicFramePr>
        <p:xfrm>
          <a:off x="548878" y="2032838"/>
          <a:ext cx="8046244" cy="1623060"/>
        </p:xfrm>
        <a:graphic>
          <a:graphicData uri="http://schemas.openxmlformats.org/drawingml/2006/table">
            <a:tbl>
              <a:tblPr/>
              <a:tblGrid>
                <a:gridCol w="2050242">
                  <a:extLst>
                    <a:ext uri="{9D8B030D-6E8A-4147-A177-3AD203B41FA5}">
                      <a16:colId xmlns:a16="http://schemas.microsoft.com/office/drawing/2014/main" val="20000"/>
                    </a:ext>
                  </a:extLst>
                </a:gridCol>
                <a:gridCol w="5996002">
                  <a:extLst>
                    <a:ext uri="{9D8B030D-6E8A-4147-A177-3AD203B41FA5}">
                      <a16:colId xmlns:a16="http://schemas.microsoft.com/office/drawing/2014/main" val="20001"/>
                    </a:ext>
                  </a:extLst>
                </a:gridCol>
              </a:tblGrid>
              <a:tr h="262890">
                <a:tc>
                  <a:txBody>
                    <a:bodyPr/>
                    <a:lstStyle/>
                    <a:p>
                      <a:pPr algn="ctr"/>
                      <a:r>
                        <a:rPr lang="zh-CN" altLang="en-US" sz="1400" baseline="0" dirty="0">
                          <a:solidFill>
                            <a:schemeClr val="bg1"/>
                          </a:solidFill>
                          <a:effectLst/>
                          <a:latin typeface="宋体" panose="02010600030101010101" pitchFamily="2" charset="-122"/>
                          <a:ea typeface="宋体" panose="02010600030101010101" pitchFamily="2" charset="-122"/>
                        </a:rPr>
                        <a:t>指令</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rgbClr val="00B0F0"/>
                    </a:solidFill>
                  </a:tcPr>
                </a:tc>
                <a:tc>
                  <a:txBody>
                    <a:bodyPr/>
                    <a:lstStyle/>
                    <a:p>
                      <a:pPr algn="ctr"/>
                      <a:r>
                        <a:rPr lang="zh-CN" altLang="en-US" sz="1400" baseline="0" dirty="0">
                          <a:solidFill>
                            <a:schemeClr val="bg1"/>
                          </a:solidFill>
                          <a:effectLst/>
                          <a:latin typeface="宋体" panose="02010600030101010101" pitchFamily="2" charset="-122"/>
                          <a:ea typeface="宋体" panose="02010600030101010101" pitchFamily="2" charset="-122"/>
                        </a:rPr>
                        <a:t>说明</a:t>
                      </a:r>
                      <a:endParaRPr lang="en-US" sz="1400" baseline="0" dirty="0">
                        <a:solidFill>
                          <a:schemeClr val="bg1"/>
                        </a:solidFill>
                        <a:effectLst/>
                        <a:latin typeface="宋体" panose="02010600030101010101" pitchFamily="2" charset="-122"/>
                        <a:ea typeface="宋体" panose="02010600030101010101" pitchFamily="2" charset="-122"/>
                      </a:endParaRP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262890">
                <a:tc>
                  <a:txBody>
                    <a:bodyPr/>
                    <a:lstStyle/>
                    <a:p>
                      <a:r>
                        <a:rPr lang="en-US" sz="1400" baseline="0" dirty="0">
                          <a:solidFill>
                            <a:srgbClr val="000000"/>
                          </a:solidFill>
                          <a:effectLst/>
                          <a:latin typeface="宋体" panose="02010600030101010101" pitchFamily="2" charset="-122"/>
                          <a:ea typeface="宋体" panose="02010600030101010101" pitchFamily="2" charset="-122"/>
                        </a:rPr>
                        <a:t>B</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400" baseline="0" dirty="0">
                          <a:solidFill>
                            <a:srgbClr val="000000"/>
                          </a:solidFill>
                          <a:effectLst/>
                          <a:latin typeface="宋体" panose="02010600030101010101" pitchFamily="2" charset="-122"/>
                          <a:ea typeface="宋体" panose="02010600030101010101" pitchFamily="2" charset="-122"/>
                        </a:rPr>
                        <a:t>绝对跳转（转移）</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1"/>
                  </a:ext>
                </a:extLst>
              </a:tr>
              <a:tr h="262890">
                <a:tc>
                  <a:txBody>
                    <a:bodyPr/>
                    <a:lstStyle/>
                    <a:p>
                      <a:r>
                        <a:rPr lang="en-US" sz="1400" baseline="0" dirty="0">
                          <a:solidFill>
                            <a:srgbClr val="000000"/>
                          </a:solidFill>
                          <a:effectLst/>
                          <a:latin typeface="宋体" panose="02010600030101010101" pitchFamily="2" charset="-122"/>
                          <a:ea typeface="宋体" panose="02010600030101010101" pitchFamily="2" charset="-122"/>
                        </a:rPr>
                        <a:t>BL</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400" baseline="0" dirty="0">
                          <a:solidFill>
                            <a:srgbClr val="000000"/>
                          </a:solidFill>
                          <a:effectLst/>
                          <a:latin typeface="宋体" panose="02010600030101010101" pitchFamily="2" charset="-122"/>
                          <a:ea typeface="宋体" panose="02010600030101010101" pitchFamily="2" charset="-122"/>
                        </a:rPr>
                        <a:t>绝对跳转（转移） </a:t>
                      </a:r>
                      <a:r>
                        <a:rPr lang="en-US" altLang="zh-CN" sz="1400" baseline="0" dirty="0">
                          <a:solidFill>
                            <a:srgbClr val="000000"/>
                          </a:solidFill>
                          <a:effectLst/>
                          <a:latin typeface="宋体" panose="02010600030101010101" pitchFamily="2" charset="-122"/>
                          <a:ea typeface="宋体" panose="02010600030101010101" pitchFamily="2" charset="-122"/>
                        </a:rPr>
                        <a:t>#</a:t>
                      </a:r>
                      <a:r>
                        <a:rPr lang="en-US" altLang="zh-CN" sz="1400" baseline="0" dirty="0" err="1">
                          <a:solidFill>
                            <a:srgbClr val="000000"/>
                          </a:solidFill>
                          <a:effectLst/>
                          <a:latin typeface="宋体" panose="02010600030101010101" pitchFamily="2" charset="-122"/>
                          <a:ea typeface="宋体" panose="02010600030101010101" pitchFamily="2" charset="-122"/>
                        </a:rPr>
                        <a:t>imm</a:t>
                      </a:r>
                      <a:r>
                        <a:rPr lang="zh-CN" altLang="en-US" sz="1400" baseline="0" dirty="0">
                          <a:solidFill>
                            <a:srgbClr val="000000"/>
                          </a:solidFill>
                          <a:effectLst/>
                          <a:latin typeface="宋体" panose="02010600030101010101" pitchFamily="2" charset="-122"/>
                          <a:ea typeface="宋体" panose="02010600030101010101" pitchFamily="2" charset="-122"/>
                        </a:rPr>
                        <a:t>，返回地址保存到</a:t>
                      </a:r>
                      <a:r>
                        <a:rPr lang="en-US" altLang="zh-CN" sz="1400" baseline="0" dirty="0">
                          <a:solidFill>
                            <a:srgbClr val="000000"/>
                          </a:solidFill>
                          <a:effectLst/>
                          <a:latin typeface="宋体" panose="02010600030101010101" pitchFamily="2" charset="-122"/>
                          <a:ea typeface="宋体" panose="02010600030101010101" pitchFamily="2" charset="-122"/>
                        </a:rPr>
                        <a:t>LR</a:t>
                      </a:r>
                      <a:r>
                        <a:rPr lang="zh-CN" altLang="en-US" sz="1400" baseline="0" dirty="0">
                          <a:solidFill>
                            <a:srgbClr val="000000"/>
                          </a:solidFill>
                          <a:effectLst/>
                          <a:latin typeface="宋体" panose="02010600030101010101" pitchFamily="2" charset="-122"/>
                          <a:ea typeface="宋体" panose="02010600030101010101" pitchFamily="2" charset="-122"/>
                        </a:rPr>
                        <a:t>（</a:t>
                      </a:r>
                      <a:r>
                        <a:rPr lang="en-US" altLang="zh-CN" sz="1400" baseline="0" dirty="0">
                          <a:solidFill>
                            <a:srgbClr val="000000"/>
                          </a:solidFill>
                          <a:effectLst/>
                          <a:latin typeface="宋体" panose="02010600030101010101" pitchFamily="2" charset="-122"/>
                          <a:ea typeface="宋体" panose="02010600030101010101" pitchFamily="2" charset="-122"/>
                        </a:rPr>
                        <a:t>R14</a:t>
                      </a:r>
                      <a:r>
                        <a:rPr lang="zh-CN" altLang="en-US" sz="1400" baseline="0" dirty="0">
                          <a:solidFill>
                            <a:srgbClr val="000000"/>
                          </a:solidFill>
                          <a:effectLst/>
                          <a:latin typeface="宋体" panose="02010600030101010101" pitchFamily="2" charset="-122"/>
                          <a:ea typeface="宋体" panose="02010600030101010101" pitchFamily="2" charset="-122"/>
                        </a:rPr>
                        <a:t>或</a:t>
                      </a:r>
                      <a:r>
                        <a:rPr lang="en-US" altLang="zh-CN" sz="1400" baseline="0" dirty="0">
                          <a:solidFill>
                            <a:srgbClr val="000000"/>
                          </a:solidFill>
                          <a:effectLst/>
                          <a:latin typeface="宋体" panose="02010600030101010101" pitchFamily="2" charset="-122"/>
                          <a:ea typeface="宋体" panose="02010600030101010101" pitchFamily="2" charset="-122"/>
                        </a:rPr>
                        <a:t>X30</a:t>
                      </a:r>
                      <a:r>
                        <a:rPr lang="zh-CN" altLang="en-US" sz="1400" baseline="0" dirty="0">
                          <a:solidFill>
                            <a:srgbClr val="000000"/>
                          </a:solidFill>
                          <a:effectLst/>
                          <a:latin typeface="宋体" panose="02010600030101010101" pitchFamily="2" charset="-122"/>
                          <a:ea typeface="宋体" panose="02010600030101010101" pitchFamily="2" charset="-122"/>
                        </a:rPr>
                        <a:t>）</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2"/>
                  </a:ext>
                </a:extLst>
              </a:tr>
              <a:tr h="262890">
                <a:tc>
                  <a:txBody>
                    <a:bodyPr/>
                    <a:lstStyle/>
                    <a:p>
                      <a:r>
                        <a:rPr lang="en-US" sz="1400" baseline="0" dirty="0">
                          <a:solidFill>
                            <a:srgbClr val="000000"/>
                          </a:solidFill>
                          <a:effectLst/>
                          <a:latin typeface="宋体" panose="02010600030101010101" pitchFamily="2" charset="-122"/>
                          <a:ea typeface="宋体" panose="02010600030101010101" pitchFamily="2" charset="-122"/>
                        </a:rPr>
                        <a:t>BLR</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400" baseline="0" dirty="0">
                          <a:solidFill>
                            <a:srgbClr val="000000"/>
                          </a:solidFill>
                          <a:effectLst/>
                          <a:latin typeface="宋体" panose="02010600030101010101" pitchFamily="2" charset="-122"/>
                          <a:ea typeface="宋体" panose="02010600030101010101" pitchFamily="2" charset="-122"/>
                        </a:rPr>
                        <a:t>绝对跳转（转移）</a:t>
                      </a:r>
                      <a:r>
                        <a:rPr lang="en-US" altLang="zh-CN" sz="1400" baseline="0" dirty="0">
                          <a:solidFill>
                            <a:srgbClr val="000000"/>
                          </a:solidFill>
                          <a:effectLst/>
                          <a:latin typeface="宋体" panose="02010600030101010101" pitchFamily="2" charset="-122"/>
                          <a:ea typeface="宋体" panose="02010600030101010101" pitchFamily="2" charset="-122"/>
                        </a:rPr>
                        <a:t>reg</a:t>
                      </a:r>
                      <a:r>
                        <a:rPr lang="zh-CN" altLang="en-US" sz="1400" baseline="0" dirty="0">
                          <a:solidFill>
                            <a:srgbClr val="000000"/>
                          </a:solidFill>
                          <a:effectLst/>
                          <a:latin typeface="宋体" panose="02010600030101010101" pitchFamily="2" charset="-122"/>
                          <a:ea typeface="宋体" panose="02010600030101010101" pitchFamily="2" charset="-122"/>
                        </a:rPr>
                        <a:t>，返回地址保存到</a:t>
                      </a:r>
                      <a:r>
                        <a:rPr lang="en-US" altLang="zh-CN" sz="1400" baseline="0" dirty="0">
                          <a:solidFill>
                            <a:srgbClr val="000000"/>
                          </a:solidFill>
                          <a:effectLst/>
                          <a:latin typeface="宋体" panose="02010600030101010101" pitchFamily="2" charset="-122"/>
                          <a:ea typeface="宋体" panose="02010600030101010101" pitchFamily="2" charset="-122"/>
                        </a:rPr>
                        <a:t>LR</a:t>
                      </a:r>
                      <a:r>
                        <a:rPr lang="zh-CN" altLang="en-US" sz="1400" baseline="0" dirty="0">
                          <a:solidFill>
                            <a:srgbClr val="000000"/>
                          </a:solidFill>
                          <a:effectLst/>
                          <a:latin typeface="宋体" panose="02010600030101010101" pitchFamily="2" charset="-122"/>
                          <a:ea typeface="宋体" panose="02010600030101010101" pitchFamily="2" charset="-122"/>
                        </a:rPr>
                        <a:t>（</a:t>
                      </a:r>
                      <a:r>
                        <a:rPr lang="en-US" altLang="zh-CN" sz="1400" baseline="0" dirty="0">
                          <a:solidFill>
                            <a:srgbClr val="000000"/>
                          </a:solidFill>
                          <a:effectLst/>
                          <a:latin typeface="宋体" panose="02010600030101010101" pitchFamily="2" charset="-122"/>
                          <a:ea typeface="宋体" panose="02010600030101010101" pitchFamily="2" charset="-122"/>
                        </a:rPr>
                        <a:t>R14</a:t>
                      </a:r>
                      <a:r>
                        <a:rPr lang="zh-CN" altLang="en-US" sz="1400" baseline="0" dirty="0">
                          <a:solidFill>
                            <a:srgbClr val="000000"/>
                          </a:solidFill>
                          <a:effectLst/>
                          <a:latin typeface="宋体" panose="02010600030101010101" pitchFamily="2" charset="-122"/>
                          <a:ea typeface="宋体" panose="02010600030101010101" pitchFamily="2" charset="-122"/>
                        </a:rPr>
                        <a:t>或</a:t>
                      </a:r>
                      <a:r>
                        <a:rPr lang="en-US" altLang="zh-CN" sz="1400" baseline="0" dirty="0">
                          <a:solidFill>
                            <a:srgbClr val="000000"/>
                          </a:solidFill>
                          <a:effectLst/>
                          <a:latin typeface="宋体" panose="02010600030101010101" pitchFamily="2" charset="-122"/>
                          <a:ea typeface="宋体" panose="02010600030101010101" pitchFamily="2" charset="-122"/>
                        </a:rPr>
                        <a:t>X30</a:t>
                      </a:r>
                      <a:r>
                        <a:rPr lang="zh-CN" altLang="en-US" sz="1400" baseline="0" dirty="0">
                          <a:solidFill>
                            <a:srgbClr val="000000"/>
                          </a:solidFill>
                          <a:effectLst/>
                          <a:latin typeface="宋体" panose="02010600030101010101" pitchFamily="2" charset="-122"/>
                          <a:ea typeface="宋体" panose="02010600030101010101" pitchFamily="2" charset="-122"/>
                        </a:rPr>
                        <a:t>）</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3"/>
                  </a:ext>
                </a:extLst>
              </a:tr>
              <a:tr h="262890">
                <a:tc>
                  <a:txBody>
                    <a:bodyPr/>
                    <a:lstStyle/>
                    <a:p>
                      <a:r>
                        <a:rPr lang="en-US" sz="1400" baseline="0" dirty="0">
                          <a:solidFill>
                            <a:srgbClr val="000000"/>
                          </a:solidFill>
                          <a:effectLst/>
                          <a:latin typeface="宋体" panose="02010600030101010101" pitchFamily="2" charset="-122"/>
                          <a:ea typeface="宋体" panose="02010600030101010101" pitchFamily="2" charset="-122"/>
                        </a:rPr>
                        <a:t>BR</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400" baseline="0" dirty="0">
                          <a:solidFill>
                            <a:srgbClr val="000000"/>
                          </a:solidFill>
                          <a:effectLst/>
                          <a:latin typeface="宋体" panose="02010600030101010101" pitchFamily="2" charset="-122"/>
                          <a:ea typeface="宋体" panose="02010600030101010101" pitchFamily="2" charset="-122"/>
                        </a:rPr>
                        <a:t>跳转（转移）到</a:t>
                      </a:r>
                      <a:r>
                        <a:rPr lang="en-US" altLang="zh-CN" sz="1400" baseline="0" dirty="0" err="1">
                          <a:solidFill>
                            <a:srgbClr val="000000"/>
                          </a:solidFill>
                          <a:effectLst/>
                          <a:latin typeface="宋体" panose="02010600030101010101" pitchFamily="2" charset="-122"/>
                          <a:ea typeface="宋体" panose="02010600030101010101" pitchFamily="2" charset="-122"/>
                        </a:rPr>
                        <a:t>reg</a:t>
                      </a:r>
                      <a:r>
                        <a:rPr lang="zh-CN" altLang="en-US" sz="1400" baseline="0" dirty="0">
                          <a:solidFill>
                            <a:srgbClr val="000000"/>
                          </a:solidFill>
                          <a:effectLst/>
                          <a:latin typeface="宋体" panose="02010600030101010101" pitchFamily="2" charset="-122"/>
                          <a:ea typeface="宋体" panose="02010600030101010101" pitchFamily="2" charset="-122"/>
                        </a:rPr>
                        <a:t>内容地址</a:t>
                      </a:r>
                      <a:r>
                        <a:rPr lang="en-US" altLang="zh-CN" sz="1400" baseline="0" dirty="0">
                          <a:solidFill>
                            <a:srgbClr val="000000"/>
                          </a:solidFill>
                          <a:effectLst/>
                          <a:latin typeface="宋体" panose="02010600030101010101" pitchFamily="2" charset="-122"/>
                          <a:ea typeface="宋体" panose="02010600030101010101" pitchFamily="2" charset="-122"/>
                        </a:rPr>
                        <a:t>,</a:t>
                      </a:r>
                      <a:endParaRPr lang="zh-CN" altLang="en-US" sz="1400" baseline="0" dirty="0">
                        <a:solidFill>
                          <a:srgbClr val="000000"/>
                        </a:solidFill>
                        <a:effectLst/>
                        <a:latin typeface="宋体" panose="02010600030101010101" pitchFamily="2" charset="-122"/>
                        <a:ea typeface="宋体" panose="02010600030101010101" pitchFamily="2" charset="-122"/>
                      </a:endParaRP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r h="262890">
                <a:tc>
                  <a:txBody>
                    <a:bodyPr/>
                    <a:lstStyle/>
                    <a:p>
                      <a:r>
                        <a:rPr lang="en-US" sz="1400" baseline="0" dirty="0">
                          <a:solidFill>
                            <a:srgbClr val="000000"/>
                          </a:solidFill>
                          <a:effectLst/>
                          <a:latin typeface="宋体" panose="02010600030101010101" pitchFamily="2" charset="-122"/>
                          <a:ea typeface="宋体" panose="02010600030101010101" pitchFamily="2" charset="-122"/>
                        </a:rPr>
                        <a:t>RET</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400" baseline="0" dirty="0">
                          <a:solidFill>
                            <a:srgbClr val="000000"/>
                          </a:solidFill>
                          <a:effectLst/>
                          <a:latin typeface="宋体" panose="02010600030101010101" pitchFamily="2" charset="-122"/>
                          <a:ea typeface="宋体" panose="02010600030101010101" pitchFamily="2" charset="-122"/>
                        </a:rPr>
                        <a:t>子程序返回指令，返回地址默认保存在（</a:t>
                      </a:r>
                      <a:r>
                        <a:rPr lang="en-US" altLang="zh-CN" sz="1400" baseline="0" dirty="0">
                          <a:solidFill>
                            <a:srgbClr val="000000"/>
                          </a:solidFill>
                          <a:effectLst/>
                          <a:latin typeface="宋体" panose="02010600030101010101" pitchFamily="2" charset="-122"/>
                          <a:ea typeface="宋体" panose="02010600030101010101" pitchFamily="2" charset="-122"/>
                        </a:rPr>
                        <a:t>R14</a:t>
                      </a:r>
                      <a:r>
                        <a:rPr lang="zh-CN" altLang="en-US" sz="1400" baseline="0" dirty="0">
                          <a:solidFill>
                            <a:srgbClr val="000000"/>
                          </a:solidFill>
                          <a:effectLst/>
                          <a:latin typeface="宋体" panose="02010600030101010101" pitchFamily="2" charset="-122"/>
                          <a:ea typeface="宋体" panose="02010600030101010101" pitchFamily="2" charset="-122"/>
                        </a:rPr>
                        <a:t>或</a:t>
                      </a:r>
                      <a:r>
                        <a:rPr lang="en-US" altLang="zh-CN" sz="1400" baseline="0" dirty="0">
                          <a:solidFill>
                            <a:srgbClr val="000000"/>
                          </a:solidFill>
                          <a:effectLst/>
                          <a:latin typeface="宋体" panose="02010600030101010101" pitchFamily="2" charset="-122"/>
                          <a:ea typeface="宋体" panose="02010600030101010101" pitchFamily="2" charset="-122"/>
                        </a:rPr>
                        <a:t>X30</a:t>
                      </a:r>
                      <a:r>
                        <a:rPr lang="zh-CN" altLang="en-US" sz="1400" baseline="0" dirty="0">
                          <a:solidFill>
                            <a:srgbClr val="000000"/>
                          </a:solidFill>
                          <a:effectLst/>
                          <a:latin typeface="宋体" panose="02010600030101010101" pitchFamily="2" charset="-122"/>
                          <a:ea typeface="宋体" panose="02010600030101010101" pitchFamily="2" charset="-122"/>
                        </a:rPr>
                        <a:t>）</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6" name="矩形 5"/>
          <p:cNvSpPr/>
          <p:nvPr/>
        </p:nvSpPr>
        <p:spPr>
          <a:xfrm>
            <a:off x="548879" y="4013632"/>
            <a:ext cx="5784686" cy="615553"/>
          </a:xfrm>
          <a:prstGeom prst="rect">
            <a:avLst/>
          </a:prstGeom>
        </p:spPr>
        <p:txBody>
          <a:bodyPr wrap="square">
            <a:spAutoFit/>
          </a:bodyPr>
          <a:lstStyle/>
          <a:p>
            <a:r>
              <a:rPr lang="zh-CN" altLang="en-US" sz="1600" b="1" i="1" kern="0" dirty="0">
                <a:solidFill>
                  <a:srgbClr val="4D4D4D"/>
                </a:solidFill>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例如：</a:t>
            </a:r>
            <a:endParaRPr lang="en-US" altLang="zh-CN" sz="1600" b="1" i="1" kern="0" dirty="0">
              <a:solidFill>
                <a:srgbClr val="4D4D4D"/>
              </a:solidFill>
              <a:effectLst>
                <a:outerShdw blurRad="38100" dist="38100" dir="2700000" algn="tl">
                  <a:srgbClr val="000000">
                    <a:alpha val="43137"/>
                  </a:srgbClr>
                </a:outerShdw>
              </a:effectLst>
              <a:latin typeface="宋体" panose="02010600030101010101" pitchFamily="2" charset="-122"/>
              <a:cs typeface="SimSun" panose="02010600030101010101" pitchFamily="2" charset="-122"/>
            </a:endParaRPr>
          </a:p>
          <a:p>
            <a:endParaRPr lang="en-US" altLang="zh-CN" b="1" i="1" dirty="0">
              <a:latin typeface="宋体" panose="02010600030101010101" pitchFamily="2" charset="-122"/>
            </a:endParaRPr>
          </a:p>
        </p:txBody>
      </p:sp>
      <p:sp>
        <p:nvSpPr>
          <p:cNvPr id="7" name="文本框 6"/>
          <p:cNvSpPr txBox="1"/>
          <p:nvPr/>
        </p:nvSpPr>
        <p:spPr>
          <a:xfrm>
            <a:off x="548880" y="4330980"/>
            <a:ext cx="8046243" cy="1477328"/>
          </a:xfrm>
          <a:prstGeom prst="rect">
            <a:avLst/>
          </a:prstGeom>
          <a:solidFill>
            <a:schemeClr val="bg1">
              <a:lumMod val="85000"/>
            </a:schemeClr>
          </a:solidFill>
        </p:spPr>
        <p:txBody>
          <a:bodyPr wrap="square" rtlCol="0">
            <a:spAutoFit/>
          </a:bodyPr>
          <a:lstStyle/>
          <a:p>
            <a:r>
              <a:rPr lang="en-US"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BL func			@</a:t>
            </a:r>
            <a:r>
              <a:rPr lang="zh-CN" altLang="en-US"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调用子程序</a:t>
            </a:r>
            <a:r>
              <a:rPr lang="en-US"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func</a:t>
            </a:r>
          </a:p>
          <a:p>
            <a:r>
              <a:rPr lang="en-US"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      … </a:t>
            </a:r>
          </a:p>
          <a:p>
            <a:r>
              <a:rPr lang="en-US"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      func</a:t>
            </a:r>
          </a:p>
          <a:p>
            <a:r>
              <a:rPr lang="en-US"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      … </a:t>
            </a:r>
          </a:p>
          <a:p>
            <a:r>
              <a:rPr lang="en-US"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      MOV R15,R14	@</a:t>
            </a:r>
            <a:r>
              <a:rPr lang="zh-CN" altLang="en-US"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子程序返回</a:t>
            </a:r>
            <a:endParaRPr lang="en-US"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endParaRPr>
          </a:p>
        </p:txBody>
      </p:sp>
    </p:spTree>
    <p:extLst>
      <p:ext uri="{BB962C8B-B14F-4D97-AF65-F5344CB8AC3E}">
        <p14:creationId xmlns:p14="http://schemas.microsoft.com/office/powerpoint/2010/main" val="7394854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11560" y="404664"/>
            <a:ext cx="8046244" cy="485982"/>
          </a:xfrm>
        </p:spPr>
        <p:txBody>
          <a:bodyPr>
            <a:noAutofit/>
          </a:bodyPr>
          <a:lstStyle/>
          <a:p>
            <a:pPr eaLnBrk="1" hangingPunct="1"/>
            <a:r>
              <a:rPr lang="en-US" altLang="zh-CN" sz="3400" b="1" dirty="0">
                <a:solidFill>
                  <a:srgbClr val="0000FF"/>
                </a:solidFill>
                <a:latin typeface="+mj-lt"/>
                <a:ea typeface="+mj-ea"/>
                <a:sym typeface="+mn-lt"/>
              </a:rPr>
              <a:t>N.4.4 ARM</a:t>
            </a:r>
            <a:r>
              <a:rPr lang="zh-CN" altLang="en-US" sz="3400" b="1" dirty="0">
                <a:solidFill>
                  <a:srgbClr val="0000FF"/>
                </a:solidFill>
                <a:latin typeface="+mj-lt"/>
                <a:ea typeface="+mj-ea"/>
                <a:sym typeface="+mn-lt"/>
              </a:rPr>
              <a:t>指令集</a:t>
            </a:r>
            <a:endParaRPr lang="en-US" altLang="zh-CN" sz="3400" b="1" dirty="0">
              <a:solidFill>
                <a:srgbClr val="0000FF"/>
              </a:solidFill>
              <a:latin typeface="+mj-lt"/>
              <a:ea typeface="+mj-ea"/>
              <a:sym typeface="+mn-lt"/>
            </a:endParaRPr>
          </a:p>
        </p:txBody>
      </p:sp>
      <p:sp>
        <p:nvSpPr>
          <p:cNvPr id="2" name="文本占位符 1"/>
          <p:cNvSpPr>
            <a:spLocks noGrp="1"/>
          </p:cNvSpPr>
          <p:nvPr>
            <p:ph type="body" sz="quarter" idx="10"/>
          </p:nvPr>
        </p:nvSpPr>
        <p:spPr/>
        <p:txBody>
          <a:bodyPr/>
          <a:lstStyle/>
          <a:p>
            <a:pPr marL="0" indent="0">
              <a:buFont typeface="Wingdings" panose="05000000000000000000" pitchFamily="2" charset="2"/>
              <a:buChar char="Ø"/>
            </a:pPr>
            <a:r>
              <a:rPr lang="zh-CN" altLang="en-US" sz="2000" dirty="0">
                <a:latin typeface="+mn-ea"/>
                <a:ea typeface="+mn-ea"/>
              </a:rPr>
              <a:t> 异常产生和返回指令</a:t>
            </a:r>
            <a:endParaRPr lang="en-US" altLang="zh-CN" sz="2000" dirty="0">
              <a:latin typeface="+mn-ea"/>
              <a:ea typeface="+mn-ea"/>
            </a:endParaRPr>
          </a:p>
        </p:txBody>
      </p:sp>
      <p:graphicFrame>
        <p:nvGraphicFramePr>
          <p:cNvPr id="3" name="表格 2"/>
          <p:cNvGraphicFramePr>
            <a:graphicFrameLocks noGrp="1"/>
          </p:cNvGraphicFramePr>
          <p:nvPr>
            <p:extLst>
              <p:ext uri="{D42A27DB-BD31-4B8C-83A1-F6EECF244321}">
                <p14:modId xmlns:p14="http://schemas.microsoft.com/office/powerpoint/2010/main" val="1370358946"/>
              </p:ext>
            </p:extLst>
          </p:nvPr>
        </p:nvGraphicFramePr>
        <p:xfrm>
          <a:off x="548880" y="2110908"/>
          <a:ext cx="8046244" cy="1352550"/>
        </p:xfrm>
        <a:graphic>
          <a:graphicData uri="http://schemas.openxmlformats.org/drawingml/2006/table">
            <a:tbl>
              <a:tblPr/>
              <a:tblGrid>
                <a:gridCol w="2050242">
                  <a:extLst>
                    <a:ext uri="{9D8B030D-6E8A-4147-A177-3AD203B41FA5}">
                      <a16:colId xmlns:a16="http://schemas.microsoft.com/office/drawing/2014/main" val="20000"/>
                    </a:ext>
                  </a:extLst>
                </a:gridCol>
                <a:gridCol w="5996002">
                  <a:extLst>
                    <a:ext uri="{9D8B030D-6E8A-4147-A177-3AD203B41FA5}">
                      <a16:colId xmlns:a16="http://schemas.microsoft.com/office/drawing/2014/main" val="20001"/>
                    </a:ext>
                  </a:extLst>
                </a:gridCol>
              </a:tblGrid>
              <a:tr h="262890">
                <a:tc>
                  <a:txBody>
                    <a:bodyPr/>
                    <a:lstStyle/>
                    <a:p>
                      <a:pPr algn="ctr"/>
                      <a:r>
                        <a:rPr lang="zh-CN" altLang="en-US" sz="1400" baseline="0" dirty="0">
                          <a:solidFill>
                            <a:schemeClr val="bg1"/>
                          </a:solidFill>
                          <a:effectLst/>
                          <a:latin typeface="宋体" panose="02010600030101010101" pitchFamily="2" charset="-122"/>
                          <a:ea typeface="宋体" panose="02010600030101010101" pitchFamily="2" charset="-122"/>
                        </a:rPr>
                        <a:t>指令</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rgbClr val="00B0F0"/>
                    </a:solidFill>
                  </a:tcPr>
                </a:tc>
                <a:tc>
                  <a:txBody>
                    <a:bodyPr/>
                    <a:lstStyle/>
                    <a:p>
                      <a:pPr algn="ctr"/>
                      <a:r>
                        <a:rPr lang="zh-CN" altLang="en-US" sz="1400" baseline="0" dirty="0">
                          <a:solidFill>
                            <a:schemeClr val="bg1"/>
                          </a:solidFill>
                          <a:effectLst/>
                          <a:latin typeface="宋体" panose="02010600030101010101" pitchFamily="2" charset="-122"/>
                          <a:ea typeface="宋体" panose="02010600030101010101" pitchFamily="2" charset="-122"/>
                        </a:rPr>
                        <a:t>说明</a:t>
                      </a:r>
                      <a:endParaRPr lang="en-US" sz="1400" baseline="0" dirty="0">
                        <a:solidFill>
                          <a:schemeClr val="bg1"/>
                        </a:solidFill>
                        <a:effectLst/>
                        <a:latin typeface="宋体" panose="02010600030101010101" pitchFamily="2" charset="-122"/>
                        <a:ea typeface="宋体" panose="02010600030101010101" pitchFamily="2" charset="-122"/>
                      </a:endParaRP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262890">
                <a:tc>
                  <a:txBody>
                    <a:bodyPr/>
                    <a:lstStyle/>
                    <a:p>
                      <a:r>
                        <a:rPr lang="en-US" sz="1400" baseline="0" dirty="0">
                          <a:solidFill>
                            <a:srgbClr val="000000"/>
                          </a:solidFill>
                          <a:effectLst/>
                          <a:latin typeface="宋体" panose="02010600030101010101" pitchFamily="2" charset="-122"/>
                          <a:ea typeface="宋体" panose="02010600030101010101" pitchFamily="2" charset="-122"/>
                        </a:rPr>
                        <a:t>SVC</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en-US" altLang="zh-CN" sz="1400" baseline="0" dirty="0">
                          <a:solidFill>
                            <a:srgbClr val="000000"/>
                          </a:solidFill>
                          <a:effectLst/>
                          <a:latin typeface="宋体" panose="02010600030101010101" pitchFamily="2" charset="-122"/>
                          <a:ea typeface="宋体" panose="02010600030101010101" pitchFamily="2" charset="-122"/>
                        </a:rPr>
                        <a:t>SVC</a:t>
                      </a:r>
                      <a:r>
                        <a:rPr lang="zh-CN" altLang="en-US" sz="1400" baseline="0" dirty="0">
                          <a:solidFill>
                            <a:srgbClr val="000000"/>
                          </a:solidFill>
                          <a:effectLst/>
                          <a:latin typeface="宋体" panose="02010600030101010101" pitchFamily="2" charset="-122"/>
                          <a:ea typeface="宋体" panose="02010600030101010101" pitchFamily="2" charset="-122"/>
                        </a:rPr>
                        <a:t>系统调用，目标异常等级为</a:t>
                      </a:r>
                      <a:r>
                        <a:rPr lang="en-US" altLang="zh-CN" sz="1400" baseline="0" dirty="0">
                          <a:solidFill>
                            <a:srgbClr val="000000"/>
                          </a:solidFill>
                          <a:effectLst/>
                          <a:latin typeface="宋体" panose="02010600030101010101" pitchFamily="2" charset="-122"/>
                          <a:ea typeface="宋体" panose="02010600030101010101" pitchFamily="2" charset="-122"/>
                        </a:rPr>
                        <a:t>EL1</a:t>
                      </a:r>
                      <a:endParaRPr lang="zh-CN" altLang="en-US" sz="1400" baseline="0" dirty="0">
                        <a:solidFill>
                          <a:srgbClr val="000000"/>
                        </a:solidFill>
                        <a:effectLst/>
                        <a:latin typeface="宋体" panose="02010600030101010101" pitchFamily="2" charset="-122"/>
                        <a:ea typeface="宋体" panose="02010600030101010101" pitchFamily="2" charset="-122"/>
                      </a:endParaRP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1"/>
                  </a:ext>
                </a:extLst>
              </a:tr>
              <a:tr h="262890">
                <a:tc>
                  <a:txBody>
                    <a:bodyPr/>
                    <a:lstStyle/>
                    <a:p>
                      <a:r>
                        <a:rPr lang="en-US" sz="1400" baseline="0" dirty="0">
                          <a:solidFill>
                            <a:srgbClr val="000000"/>
                          </a:solidFill>
                          <a:effectLst/>
                          <a:latin typeface="宋体" panose="02010600030101010101" pitchFamily="2" charset="-122"/>
                          <a:ea typeface="宋体" panose="02010600030101010101" pitchFamily="2" charset="-122"/>
                        </a:rPr>
                        <a:t>HVC</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en-US" altLang="zh-CN" sz="1400" baseline="0" dirty="0">
                          <a:solidFill>
                            <a:srgbClr val="000000"/>
                          </a:solidFill>
                          <a:effectLst/>
                          <a:latin typeface="宋体" panose="02010600030101010101" pitchFamily="2" charset="-122"/>
                          <a:ea typeface="宋体" panose="02010600030101010101" pitchFamily="2" charset="-122"/>
                        </a:rPr>
                        <a:t>HVC</a:t>
                      </a:r>
                      <a:r>
                        <a:rPr lang="zh-CN" altLang="en-US" sz="1400" baseline="0" dirty="0">
                          <a:solidFill>
                            <a:srgbClr val="000000"/>
                          </a:solidFill>
                          <a:effectLst/>
                          <a:latin typeface="宋体" panose="02010600030101010101" pitchFamily="2" charset="-122"/>
                          <a:ea typeface="宋体" panose="02010600030101010101" pitchFamily="2" charset="-122"/>
                        </a:rPr>
                        <a:t>系统调用，目标异常等级为</a:t>
                      </a:r>
                      <a:r>
                        <a:rPr lang="en-US" altLang="zh-CN" sz="1400" baseline="0" dirty="0">
                          <a:solidFill>
                            <a:srgbClr val="000000"/>
                          </a:solidFill>
                          <a:effectLst/>
                          <a:latin typeface="宋体" panose="02010600030101010101" pitchFamily="2" charset="-122"/>
                          <a:ea typeface="宋体" panose="02010600030101010101" pitchFamily="2" charset="-122"/>
                        </a:rPr>
                        <a:t>EL2</a:t>
                      </a:r>
                      <a:endParaRPr lang="zh-CN" altLang="en-US" sz="1400" baseline="0" dirty="0">
                        <a:solidFill>
                          <a:srgbClr val="000000"/>
                        </a:solidFill>
                        <a:effectLst/>
                        <a:latin typeface="宋体" panose="02010600030101010101" pitchFamily="2" charset="-122"/>
                        <a:ea typeface="宋体" panose="02010600030101010101" pitchFamily="2" charset="-122"/>
                      </a:endParaRP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2"/>
                  </a:ext>
                </a:extLst>
              </a:tr>
              <a:tr h="262890">
                <a:tc>
                  <a:txBody>
                    <a:bodyPr/>
                    <a:lstStyle/>
                    <a:p>
                      <a:r>
                        <a:rPr lang="en-US" sz="1400" baseline="0" dirty="0">
                          <a:solidFill>
                            <a:srgbClr val="000000"/>
                          </a:solidFill>
                          <a:effectLst/>
                          <a:latin typeface="宋体" panose="02010600030101010101" pitchFamily="2" charset="-122"/>
                          <a:ea typeface="宋体" panose="02010600030101010101" pitchFamily="2" charset="-122"/>
                        </a:rPr>
                        <a:t>SMC</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en-US" altLang="zh-CN" sz="1400" baseline="0" dirty="0">
                          <a:solidFill>
                            <a:srgbClr val="000000"/>
                          </a:solidFill>
                          <a:effectLst/>
                          <a:latin typeface="宋体" panose="02010600030101010101" pitchFamily="2" charset="-122"/>
                          <a:ea typeface="宋体" panose="02010600030101010101" pitchFamily="2" charset="-122"/>
                        </a:rPr>
                        <a:t>SMC</a:t>
                      </a:r>
                      <a:r>
                        <a:rPr lang="zh-CN" altLang="en-US" sz="1400" baseline="0" dirty="0">
                          <a:solidFill>
                            <a:srgbClr val="000000"/>
                          </a:solidFill>
                          <a:effectLst/>
                          <a:latin typeface="宋体" panose="02010600030101010101" pitchFamily="2" charset="-122"/>
                          <a:ea typeface="宋体" panose="02010600030101010101" pitchFamily="2" charset="-122"/>
                        </a:rPr>
                        <a:t>系统调用，目标异常等级为</a:t>
                      </a:r>
                      <a:r>
                        <a:rPr lang="en-US" altLang="zh-CN" sz="1400" baseline="0" dirty="0">
                          <a:solidFill>
                            <a:srgbClr val="000000"/>
                          </a:solidFill>
                          <a:effectLst/>
                          <a:latin typeface="宋体" panose="02010600030101010101" pitchFamily="2" charset="-122"/>
                          <a:ea typeface="宋体" panose="02010600030101010101" pitchFamily="2" charset="-122"/>
                        </a:rPr>
                        <a:t>EL3</a:t>
                      </a:r>
                      <a:endParaRPr lang="zh-CN" altLang="en-US" sz="1400" baseline="0" dirty="0">
                        <a:solidFill>
                          <a:srgbClr val="000000"/>
                        </a:solidFill>
                        <a:effectLst/>
                        <a:latin typeface="宋体" panose="02010600030101010101" pitchFamily="2" charset="-122"/>
                        <a:ea typeface="宋体" panose="02010600030101010101" pitchFamily="2" charset="-122"/>
                      </a:endParaRP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3"/>
                  </a:ext>
                </a:extLst>
              </a:tr>
              <a:tr h="262890">
                <a:tc>
                  <a:txBody>
                    <a:bodyPr/>
                    <a:lstStyle/>
                    <a:p>
                      <a:r>
                        <a:rPr lang="en-US" sz="1400" baseline="0" dirty="0">
                          <a:solidFill>
                            <a:srgbClr val="000000"/>
                          </a:solidFill>
                          <a:effectLst/>
                          <a:latin typeface="宋体" panose="02010600030101010101" pitchFamily="2" charset="-122"/>
                          <a:ea typeface="宋体" panose="02010600030101010101" pitchFamily="2" charset="-122"/>
                        </a:rPr>
                        <a:t>ERET</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400" baseline="0" dirty="0">
                          <a:solidFill>
                            <a:srgbClr val="000000"/>
                          </a:solidFill>
                          <a:effectLst/>
                          <a:latin typeface="宋体" panose="02010600030101010101" pitchFamily="2" charset="-122"/>
                          <a:ea typeface="宋体" panose="02010600030101010101" pitchFamily="2" charset="-122"/>
                        </a:rPr>
                        <a:t>异常返回，使用当前的</a:t>
                      </a:r>
                      <a:r>
                        <a:rPr lang="en-US" sz="1400" baseline="0" dirty="0" err="1">
                          <a:solidFill>
                            <a:srgbClr val="000000"/>
                          </a:solidFill>
                          <a:effectLst/>
                          <a:latin typeface="宋体" panose="02010600030101010101" pitchFamily="2" charset="-122"/>
                          <a:ea typeface="宋体" panose="02010600030101010101" pitchFamily="2" charset="-122"/>
                        </a:rPr>
                        <a:t>SPSR_ELx</a:t>
                      </a:r>
                      <a:r>
                        <a:rPr lang="zh-CN" altLang="en-US" sz="1400" baseline="0" dirty="0">
                          <a:solidFill>
                            <a:srgbClr val="000000"/>
                          </a:solidFill>
                          <a:effectLst/>
                          <a:latin typeface="宋体" panose="02010600030101010101" pitchFamily="2" charset="-122"/>
                          <a:ea typeface="宋体" panose="02010600030101010101" pitchFamily="2" charset="-122"/>
                        </a:rPr>
                        <a:t>和</a:t>
                      </a:r>
                      <a:r>
                        <a:rPr lang="en-US" sz="1400" baseline="0" dirty="0" err="1">
                          <a:solidFill>
                            <a:srgbClr val="000000"/>
                          </a:solidFill>
                          <a:effectLst/>
                          <a:latin typeface="宋体" panose="02010600030101010101" pitchFamily="2" charset="-122"/>
                          <a:ea typeface="宋体" panose="02010600030101010101" pitchFamily="2" charset="-122"/>
                        </a:rPr>
                        <a:t>ELR_ELx</a:t>
                      </a:r>
                      <a:endParaRPr lang="en-US" sz="1400" baseline="0" dirty="0">
                        <a:solidFill>
                          <a:srgbClr val="000000"/>
                        </a:solidFill>
                        <a:effectLst/>
                        <a:latin typeface="宋体" panose="02010600030101010101" pitchFamily="2" charset="-122"/>
                        <a:ea typeface="宋体" panose="02010600030101010101" pitchFamily="2" charset="-122"/>
                      </a:endParaRP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917393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30212" y="404664"/>
            <a:ext cx="8046244" cy="485982"/>
          </a:xfrm>
        </p:spPr>
        <p:txBody>
          <a:bodyPr>
            <a:noAutofit/>
          </a:bodyPr>
          <a:lstStyle/>
          <a:p>
            <a:pPr eaLnBrk="1" hangingPunct="1"/>
            <a:r>
              <a:rPr lang="en-US" altLang="zh-CN" sz="3400" b="1" dirty="0">
                <a:solidFill>
                  <a:srgbClr val="0000FF"/>
                </a:solidFill>
                <a:latin typeface="+mj-lt"/>
                <a:ea typeface="+mj-ea"/>
                <a:sym typeface="+mn-lt"/>
              </a:rPr>
              <a:t>N.4.4 ARM</a:t>
            </a:r>
            <a:r>
              <a:rPr lang="zh-CN" altLang="en-US" sz="3400" b="1" dirty="0">
                <a:solidFill>
                  <a:srgbClr val="0000FF"/>
                </a:solidFill>
                <a:latin typeface="+mj-lt"/>
                <a:ea typeface="+mj-ea"/>
                <a:sym typeface="+mn-lt"/>
              </a:rPr>
              <a:t>指令集</a:t>
            </a:r>
            <a:endParaRPr lang="en-US" altLang="zh-CN" sz="3400" b="1" dirty="0">
              <a:solidFill>
                <a:srgbClr val="0000FF"/>
              </a:solidFill>
              <a:latin typeface="+mj-lt"/>
              <a:ea typeface="+mj-ea"/>
              <a:sym typeface="+mn-lt"/>
            </a:endParaRPr>
          </a:p>
        </p:txBody>
      </p:sp>
      <p:sp>
        <p:nvSpPr>
          <p:cNvPr id="2" name="文本占位符 1"/>
          <p:cNvSpPr>
            <a:spLocks noGrp="1"/>
          </p:cNvSpPr>
          <p:nvPr>
            <p:ph type="body" sz="quarter" idx="10"/>
          </p:nvPr>
        </p:nvSpPr>
        <p:spPr/>
        <p:txBody>
          <a:bodyPr/>
          <a:lstStyle/>
          <a:p>
            <a:pPr marL="0" indent="0">
              <a:buFont typeface="Wingdings" panose="05000000000000000000" pitchFamily="2" charset="2"/>
              <a:buChar char="Ø"/>
            </a:pPr>
            <a:r>
              <a:rPr lang="zh-CN" altLang="en-US" sz="2000" dirty="0">
                <a:latin typeface="+mn-ea"/>
                <a:ea typeface="+mn-ea"/>
              </a:rPr>
              <a:t> 系统寄存器指令</a:t>
            </a:r>
            <a:endParaRPr lang="en-US" altLang="zh-CN" sz="2000" dirty="0">
              <a:latin typeface="+mn-ea"/>
              <a:ea typeface="+mn-ea"/>
            </a:endParaRPr>
          </a:p>
        </p:txBody>
      </p:sp>
      <p:graphicFrame>
        <p:nvGraphicFramePr>
          <p:cNvPr id="3" name="表格 2"/>
          <p:cNvGraphicFramePr>
            <a:graphicFrameLocks noGrp="1"/>
          </p:cNvGraphicFramePr>
          <p:nvPr/>
        </p:nvGraphicFramePr>
        <p:xfrm>
          <a:off x="548879" y="2083538"/>
          <a:ext cx="8046245" cy="811530"/>
        </p:xfrm>
        <a:graphic>
          <a:graphicData uri="http://schemas.openxmlformats.org/drawingml/2006/table">
            <a:tbl>
              <a:tblPr/>
              <a:tblGrid>
                <a:gridCol w="2050242">
                  <a:extLst>
                    <a:ext uri="{9D8B030D-6E8A-4147-A177-3AD203B41FA5}">
                      <a16:colId xmlns:a16="http://schemas.microsoft.com/office/drawing/2014/main" val="20000"/>
                    </a:ext>
                  </a:extLst>
                </a:gridCol>
                <a:gridCol w="5996003">
                  <a:extLst>
                    <a:ext uri="{9D8B030D-6E8A-4147-A177-3AD203B41FA5}">
                      <a16:colId xmlns:a16="http://schemas.microsoft.com/office/drawing/2014/main" val="20001"/>
                    </a:ext>
                  </a:extLst>
                </a:gridCol>
              </a:tblGrid>
              <a:tr h="262890">
                <a:tc>
                  <a:txBody>
                    <a:bodyPr/>
                    <a:lstStyle/>
                    <a:p>
                      <a:pPr algn="ctr"/>
                      <a:r>
                        <a:rPr lang="zh-CN" altLang="en-US" sz="1400" baseline="0" dirty="0">
                          <a:solidFill>
                            <a:schemeClr val="bg1"/>
                          </a:solidFill>
                          <a:effectLst/>
                          <a:latin typeface="宋体" panose="02010600030101010101" pitchFamily="2" charset="-122"/>
                          <a:ea typeface="宋体" panose="02010600030101010101" pitchFamily="2" charset="-122"/>
                        </a:rPr>
                        <a:t>指令</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rgbClr val="00B0F0"/>
                    </a:solidFill>
                  </a:tcPr>
                </a:tc>
                <a:tc>
                  <a:txBody>
                    <a:bodyPr/>
                    <a:lstStyle/>
                    <a:p>
                      <a:pPr algn="ctr"/>
                      <a:r>
                        <a:rPr lang="zh-CN" altLang="en-US" sz="1400" baseline="0" dirty="0">
                          <a:solidFill>
                            <a:schemeClr val="bg1"/>
                          </a:solidFill>
                          <a:effectLst/>
                          <a:latin typeface="宋体" panose="02010600030101010101" pitchFamily="2" charset="-122"/>
                          <a:ea typeface="宋体" panose="02010600030101010101" pitchFamily="2" charset="-122"/>
                        </a:rPr>
                        <a:t>说明</a:t>
                      </a:r>
                      <a:endParaRPr lang="en-US" sz="1400" baseline="0" dirty="0">
                        <a:solidFill>
                          <a:schemeClr val="bg1"/>
                        </a:solidFill>
                        <a:effectLst/>
                        <a:latin typeface="宋体" panose="02010600030101010101" pitchFamily="2" charset="-122"/>
                        <a:ea typeface="宋体" panose="02010600030101010101" pitchFamily="2" charset="-122"/>
                      </a:endParaRP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262890">
                <a:tc>
                  <a:txBody>
                    <a:bodyPr/>
                    <a:lstStyle/>
                    <a:p>
                      <a:r>
                        <a:rPr lang="en-US" sz="1400" baseline="0" dirty="0">
                          <a:solidFill>
                            <a:srgbClr val="000000"/>
                          </a:solidFill>
                          <a:effectLst/>
                          <a:latin typeface="宋体" panose="02010600030101010101" pitchFamily="2" charset="-122"/>
                          <a:ea typeface="宋体" panose="02010600030101010101" pitchFamily="2" charset="-122"/>
                        </a:rPr>
                        <a:t>MRS</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en-US" sz="1400" baseline="0" dirty="0">
                          <a:solidFill>
                            <a:srgbClr val="000000"/>
                          </a:solidFill>
                          <a:effectLst/>
                          <a:latin typeface="宋体" panose="02010600030101010101" pitchFamily="2" charset="-122"/>
                          <a:ea typeface="宋体" panose="02010600030101010101" pitchFamily="2" charset="-122"/>
                        </a:rPr>
                        <a:t>R &lt;- S: </a:t>
                      </a:r>
                      <a:r>
                        <a:rPr lang="zh-CN" altLang="en-US" sz="1400" baseline="0" dirty="0">
                          <a:solidFill>
                            <a:srgbClr val="000000"/>
                          </a:solidFill>
                          <a:effectLst/>
                          <a:latin typeface="宋体" panose="02010600030101010101" pitchFamily="2" charset="-122"/>
                          <a:ea typeface="宋体" panose="02010600030101010101" pitchFamily="2" charset="-122"/>
                        </a:rPr>
                        <a:t>通用寄存器 </a:t>
                      </a:r>
                      <a:r>
                        <a:rPr lang="en-US" altLang="zh-CN" sz="1400" baseline="0" dirty="0">
                          <a:solidFill>
                            <a:srgbClr val="000000"/>
                          </a:solidFill>
                          <a:effectLst/>
                          <a:latin typeface="宋体" panose="02010600030101010101" pitchFamily="2" charset="-122"/>
                          <a:ea typeface="宋体" panose="02010600030101010101" pitchFamily="2" charset="-122"/>
                        </a:rPr>
                        <a:t>&lt;= </a:t>
                      </a:r>
                      <a:r>
                        <a:rPr lang="zh-CN" altLang="en-US" sz="1400" baseline="0" dirty="0">
                          <a:solidFill>
                            <a:srgbClr val="000000"/>
                          </a:solidFill>
                          <a:effectLst/>
                          <a:latin typeface="宋体" panose="02010600030101010101" pitchFamily="2" charset="-122"/>
                          <a:ea typeface="宋体" panose="02010600030101010101" pitchFamily="2" charset="-122"/>
                        </a:rPr>
                        <a:t>系统寄存器</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1"/>
                  </a:ext>
                </a:extLst>
              </a:tr>
              <a:tr h="262890">
                <a:tc>
                  <a:txBody>
                    <a:bodyPr/>
                    <a:lstStyle/>
                    <a:p>
                      <a:r>
                        <a:rPr lang="en-US" sz="1400" baseline="0" dirty="0">
                          <a:solidFill>
                            <a:srgbClr val="000000"/>
                          </a:solidFill>
                          <a:effectLst/>
                          <a:latin typeface="宋体" panose="02010600030101010101" pitchFamily="2" charset="-122"/>
                          <a:ea typeface="宋体" panose="02010600030101010101" pitchFamily="2" charset="-122"/>
                        </a:rPr>
                        <a:t>MSR</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en-US" sz="1400" baseline="0" dirty="0">
                          <a:solidFill>
                            <a:srgbClr val="000000"/>
                          </a:solidFill>
                          <a:effectLst/>
                          <a:latin typeface="宋体" panose="02010600030101010101" pitchFamily="2" charset="-122"/>
                          <a:ea typeface="宋体" panose="02010600030101010101" pitchFamily="2" charset="-122"/>
                        </a:rPr>
                        <a:t>S &lt;- R: </a:t>
                      </a:r>
                      <a:r>
                        <a:rPr lang="zh-CN" altLang="en-US" sz="1400" baseline="0" dirty="0">
                          <a:solidFill>
                            <a:srgbClr val="000000"/>
                          </a:solidFill>
                          <a:effectLst/>
                          <a:latin typeface="宋体" panose="02010600030101010101" pitchFamily="2" charset="-122"/>
                          <a:ea typeface="宋体" panose="02010600030101010101" pitchFamily="2" charset="-122"/>
                        </a:rPr>
                        <a:t>系统寄存器 </a:t>
                      </a:r>
                      <a:r>
                        <a:rPr lang="en-US" altLang="zh-CN" sz="1400" baseline="0" dirty="0">
                          <a:solidFill>
                            <a:srgbClr val="000000"/>
                          </a:solidFill>
                          <a:effectLst/>
                          <a:latin typeface="宋体" panose="02010600030101010101" pitchFamily="2" charset="-122"/>
                          <a:ea typeface="宋体" panose="02010600030101010101" pitchFamily="2" charset="-122"/>
                        </a:rPr>
                        <a:t>&lt;= </a:t>
                      </a:r>
                      <a:r>
                        <a:rPr lang="zh-CN" altLang="en-US" sz="1400" baseline="0" dirty="0">
                          <a:solidFill>
                            <a:srgbClr val="000000"/>
                          </a:solidFill>
                          <a:effectLst/>
                          <a:latin typeface="宋体" panose="02010600030101010101" pitchFamily="2" charset="-122"/>
                          <a:ea typeface="宋体" panose="02010600030101010101" pitchFamily="2" charset="-122"/>
                        </a:rPr>
                        <a:t>通用寄存器</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2"/>
                  </a:ext>
                </a:extLst>
              </a:tr>
            </a:tbl>
          </a:graphicData>
        </a:graphic>
      </p:graphicFrame>
      <p:sp>
        <p:nvSpPr>
          <p:cNvPr id="4" name="矩形 3"/>
          <p:cNvSpPr/>
          <p:nvPr/>
        </p:nvSpPr>
        <p:spPr>
          <a:xfrm>
            <a:off x="548878" y="3080933"/>
            <a:ext cx="8092204" cy="369332"/>
          </a:xfrm>
          <a:prstGeom prst="rect">
            <a:avLst/>
          </a:prstGeom>
        </p:spPr>
        <p:txBody>
          <a:bodyPr wrap="square">
            <a:spAutoFit/>
          </a:bodyPr>
          <a:lstStyle/>
          <a:p>
            <a:r>
              <a:rPr lang="zh-CN" altLang="en-US" b="1" i="1" kern="0" dirty="0">
                <a:solidFill>
                  <a:srgbClr val="4D4D4D"/>
                </a:solidFill>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例如：</a:t>
            </a:r>
            <a:endParaRPr lang="en-US" altLang="zh-CN" b="1" i="1" kern="0" dirty="0">
              <a:solidFill>
                <a:srgbClr val="4D4D4D"/>
              </a:solidFill>
              <a:effectLst>
                <a:outerShdw blurRad="38100" dist="38100" dir="2700000" algn="tl">
                  <a:srgbClr val="000000">
                    <a:alpha val="43137"/>
                  </a:srgbClr>
                </a:outerShdw>
              </a:effectLst>
              <a:latin typeface="宋体" panose="02010600030101010101" pitchFamily="2" charset="-122"/>
              <a:cs typeface="SimSun" panose="02010600030101010101" pitchFamily="2" charset="-122"/>
            </a:endParaRPr>
          </a:p>
        </p:txBody>
      </p:sp>
      <p:sp>
        <p:nvSpPr>
          <p:cNvPr id="6" name="文本框 5"/>
          <p:cNvSpPr txBox="1"/>
          <p:nvPr/>
        </p:nvSpPr>
        <p:spPr>
          <a:xfrm>
            <a:off x="571858" y="3564566"/>
            <a:ext cx="8046243" cy="1477328"/>
          </a:xfrm>
          <a:prstGeom prst="rect">
            <a:avLst/>
          </a:prstGeom>
          <a:solidFill>
            <a:schemeClr val="bg1">
              <a:lumMod val="85000"/>
            </a:schemeClr>
          </a:solidFill>
        </p:spPr>
        <p:txBody>
          <a:bodyPr wrap="square" rtlCol="0">
            <a:spAutoFit/>
          </a:bodyPr>
          <a:lstStyle/>
          <a:p>
            <a:r>
              <a:rPr lang="en-US"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MRS R0,CPSR		@</a:t>
            </a:r>
            <a:r>
              <a:rPr lang="zh-CN" altLang="en-US"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状态寄存器</a:t>
            </a:r>
            <a:r>
              <a:rPr lang="en-US"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CPSR</a:t>
            </a:r>
            <a:r>
              <a:rPr lang="zh-CN" altLang="en-US"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的值存入寄存器</a:t>
            </a:r>
            <a:r>
              <a:rPr lang="en-US"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R0</a:t>
            </a:r>
            <a:r>
              <a:rPr lang="zh-CN" altLang="en-US"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中</a:t>
            </a:r>
          </a:p>
          <a:p>
            <a:endParaRPr lang="zh-CN" altLang="en-US"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endParaRPr>
          </a:p>
          <a:p>
            <a:r>
              <a:rPr lang="en-US"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MSR CPSR_f,R0		@</a:t>
            </a:r>
            <a:r>
              <a:rPr lang="zh-CN" altLang="en-US"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用</a:t>
            </a:r>
            <a:r>
              <a:rPr lang="en-US"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R0</a:t>
            </a:r>
            <a:r>
              <a:rPr lang="zh-CN" altLang="en-US"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的值修改</a:t>
            </a:r>
            <a:r>
              <a:rPr lang="en-US"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CPSR</a:t>
            </a:r>
            <a:r>
              <a:rPr lang="zh-CN" altLang="en-US"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的条件标志域</a:t>
            </a:r>
          </a:p>
          <a:p>
            <a:endParaRPr lang="zh-CN" altLang="en-US"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endParaRPr>
          </a:p>
          <a:p>
            <a:r>
              <a:rPr lang="en-US"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MSR CPSR_fsxc,#5	@CPSR</a:t>
            </a:r>
            <a:r>
              <a:rPr lang="zh-CN" altLang="en-US"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的值修改为</a:t>
            </a:r>
            <a:r>
              <a:rPr lang="en-US"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5</a:t>
            </a:r>
          </a:p>
        </p:txBody>
      </p:sp>
    </p:spTree>
    <p:extLst>
      <p:ext uri="{BB962C8B-B14F-4D97-AF65-F5344CB8AC3E}">
        <p14:creationId xmlns:p14="http://schemas.microsoft.com/office/powerpoint/2010/main" val="39648964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11560" y="404664"/>
            <a:ext cx="8046244" cy="485982"/>
          </a:xfrm>
        </p:spPr>
        <p:txBody>
          <a:bodyPr>
            <a:noAutofit/>
          </a:bodyPr>
          <a:lstStyle/>
          <a:p>
            <a:pPr eaLnBrk="1" hangingPunct="1"/>
            <a:r>
              <a:rPr lang="en-US" altLang="zh-CN" sz="3400" b="1" dirty="0">
                <a:solidFill>
                  <a:srgbClr val="0000FF"/>
                </a:solidFill>
                <a:latin typeface="+mj-lt"/>
                <a:ea typeface="+mj-ea"/>
                <a:sym typeface="+mn-lt"/>
              </a:rPr>
              <a:t>N.4.4 ARM</a:t>
            </a:r>
            <a:r>
              <a:rPr lang="zh-CN" altLang="en-US" sz="3400" b="1" dirty="0">
                <a:solidFill>
                  <a:srgbClr val="0000FF"/>
                </a:solidFill>
                <a:latin typeface="+mj-lt"/>
                <a:ea typeface="+mj-ea"/>
                <a:sym typeface="+mn-lt"/>
              </a:rPr>
              <a:t>指令集</a:t>
            </a:r>
            <a:endParaRPr lang="en-US" altLang="zh-CN" sz="3400" b="1" dirty="0">
              <a:solidFill>
                <a:srgbClr val="0000FF"/>
              </a:solidFill>
              <a:latin typeface="+mj-lt"/>
              <a:ea typeface="+mj-ea"/>
              <a:sym typeface="+mn-lt"/>
            </a:endParaRPr>
          </a:p>
        </p:txBody>
      </p:sp>
      <p:sp>
        <p:nvSpPr>
          <p:cNvPr id="2" name="文本占位符 1"/>
          <p:cNvSpPr>
            <a:spLocks noGrp="1"/>
          </p:cNvSpPr>
          <p:nvPr>
            <p:ph type="body" sz="quarter" idx="10"/>
          </p:nvPr>
        </p:nvSpPr>
        <p:spPr>
          <a:xfrm>
            <a:off x="537722" y="1052736"/>
            <a:ext cx="8046245" cy="3659854"/>
          </a:xfrm>
        </p:spPr>
        <p:txBody>
          <a:bodyPr/>
          <a:lstStyle/>
          <a:p>
            <a:pPr>
              <a:lnSpc>
                <a:spcPts val="2250"/>
              </a:lnSpc>
              <a:spcBef>
                <a:spcPts val="0"/>
              </a:spcBef>
              <a:buFont typeface="Wingdings" panose="05000000000000000000" pitchFamily="2" charset="2"/>
              <a:buChar char="Ø"/>
            </a:pPr>
            <a:r>
              <a:rPr lang="zh-CN" altLang="en-US" sz="2000" dirty="0">
                <a:latin typeface="+mn-ea"/>
                <a:ea typeface="+mn-ea"/>
              </a:rPr>
              <a:t> 数据处理指令</a:t>
            </a:r>
            <a:endParaRPr lang="en-US" altLang="zh-CN" sz="2000" dirty="0">
              <a:latin typeface="+mn-ea"/>
              <a:ea typeface="+mn-ea"/>
            </a:endParaRPr>
          </a:p>
        </p:txBody>
      </p:sp>
      <p:graphicFrame>
        <p:nvGraphicFramePr>
          <p:cNvPr id="3" name="表格 2"/>
          <p:cNvGraphicFramePr>
            <a:graphicFrameLocks noGrp="1"/>
          </p:cNvGraphicFramePr>
          <p:nvPr>
            <p:extLst>
              <p:ext uri="{D42A27DB-BD31-4B8C-83A1-F6EECF244321}">
                <p14:modId xmlns:p14="http://schemas.microsoft.com/office/powerpoint/2010/main" val="3617266119"/>
              </p:ext>
            </p:extLst>
          </p:nvPr>
        </p:nvGraphicFramePr>
        <p:xfrm>
          <a:off x="623755" y="1628800"/>
          <a:ext cx="7960212" cy="3549590"/>
        </p:xfrm>
        <a:graphic>
          <a:graphicData uri="http://schemas.openxmlformats.org/drawingml/2006/table">
            <a:tbl>
              <a:tblPr/>
              <a:tblGrid>
                <a:gridCol w="1326702">
                  <a:extLst>
                    <a:ext uri="{9D8B030D-6E8A-4147-A177-3AD203B41FA5}">
                      <a16:colId xmlns:a16="http://schemas.microsoft.com/office/drawing/2014/main" val="20000"/>
                    </a:ext>
                  </a:extLst>
                </a:gridCol>
                <a:gridCol w="1326702">
                  <a:extLst>
                    <a:ext uri="{9D8B030D-6E8A-4147-A177-3AD203B41FA5}">
                      <a16:colId xmlns:a16="http://schemas.microsoft.com/office/drawing/2014/main" val="20001"/>
                    </a:ext>
                  </a:extLst>
                </a:gridCol>
                <a:gridCol w="1326702">
                  <a:extLst>
                    <a:ext uri="{9D8B030D-6E8A-4147-A177-3AD203B41FA5}">
                      <a16:colId xmlns:a16="http://schemas.microsoft.com/office/drawing/2014/main" val="20002"/>
                    </a:ext>
                  </a:extLst>
                </a:gridCol>
                <a:gridCol w="1326702">
                  <a:extLst>
                    <a:ext uri="{9D8B030D-6E8A-4147-A177-3AD203B41FA5}">
                      <a16:colId xmlns:a16="http://schemas.microsoft.com/office/drawing/2014/main" val="20003"/>
                    </a:ext>
                  </a:extLst>
                </a:gridCol>
                <a:gridCol w="1326702">
                  <a:extLst>
                    <a:ext uri="{9D8B030D-6E8A-4147-A177-3AD203B41FA5}">
                      <a16:colId xmlns:a16="http://schemas.microsoft.com/office/drawing/2014/main" val="20004"/>
                    </a:ext>
                  </a:extLst>
                </a:gridCol>
                <a:gridCol w="1326702">
                  <a:extLst>
                    <a:ext uri="{9D8B030D-6E8A-4147-A177-3AD203B41FA5}">
                      <a16:colId xmlns:a16="http://schemas.microsoft.com/office/drawing/2014/main" val="20005"/>
                    </a:ext>
                  </a:extLst>
                </a:gridCol>
              </a:tblGrid>
              <a:tr h="262890">
                <a:tc gridSpan="6">
                  <a:txBody>
                    <a:bodyPr/>
                    <a:lstStyle/>
                    <a:p>
                      <a:pPr algn="ctr"/>
                      <a:r>
                        <a:rPr lang="zh-CN" altLang="en-US" sz="1400" baseline="0" dirty="0">
                          <a:solidFill>
                            <a:schemeClr val="bg1"/>
                          </a:solidFill>
                          <a:effectLst/>
                          <a:latin typeface="宋体" panose="02010600030101010101" pitchFamily="2" charset="-122"/>
                          <a:ea typeface="宋体" panose="02010600030101010101" pitchFamily="2" charset="-122"/>
                        </a:rPr>
                        <a:t>数据处理指令类型</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rgbClr val="00B0F0"/>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234220">
                <a:tc>
                  <a:txBody>
                    <a:bodyPr/>
                    <a:lstStyle/>
                    <a:p>
                      <a:pPr algn="ctr"/>
                      <a:r>
                        <a:rPr lang="zh-CN" altLang="en-US" sz="1000" baseline="0" dirty="0">
                          <a:solidFill>
                            <a:srgbClr val="000000"/>
                          </a:solidFill>
                          <a:effectLst/>
                          <a:latin typeface="宋体" panose="02010600030101010101" pitchFamily="2" charset="-122"/>
                          <a:ea typeface="宋体" panose="02010600030101010101" pitchFamily="2" charset="-122"/>
                        </a:rPr>
                        <a:t>算数运算</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pPr algn="ctr"/>
                      <a:r>
                        <a:rPr lang="zh-CN" altLang="en-US" sz="1000" baseline="0" dirty="0">
                          <a:solidFill>
                            <a:srgbClr val="000000"/>
                          </a:solidFill>
                          <a:effectLst/>
                          <a:latin typeface="宋体" panose="02010600030101010101" pitchFamily="2" charset="-122"/>
                          <a:ea typeface="宋体" panose="02010600030101010101" pitchFamily="2" charset="-122"/>
                        </a:rPr>
                        <a:t>逻辑运算</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pPr algn="ctr"/>
                      <a:r>
                        <a:rPr lang="zh-CN" altLang="en-US" sz="1000" baseline="0" dirty="0">
                          <a:solidFill>
                            <a:srgbClr val="000000"/>
                          </a:solidFill>
                          <a:effectLst/>
                          <a:latin typeface="宋体" panose="02010600030101010101" pitchFamily="2" charset="-122"/>
                          <a:ea typeface="宋体" panose="02010600030101010101" pitchFamily="2" charset="-122"/>
                        </a:rPr>
                        <a:t>数据传输</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pPr algn="ctr"/>
                      <a:r>
                        <a:rPr lang="zh-CN" altLang="en-US" sz="1000" baseline="0" dirty="0">
                          <a:solidFill>
                            <a:srgbClr val="000000"/>
                          </a:solidFill>
                          <a:effectLst/>
                          <a:latin typeface="宋体" panose="02010600030101010101" pitchFamily="2" charset="-122"/>
                          <a:ea typeface="宋体" panose="02010600030101010101" pitchFamily="2" charset="-122"/>
                        </a:rPr>
                        <a:t>地址生成</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pPr algn="ctr"/>
                      <a:r>
                        <a:rPr lang="zh-CN" altLang="en-US" sz="1000" baseline="0" dirty="0">
                          <a:solidFill>
                            <a:srgbClr val="000000"/>
                          </a:solidFill>
                          <a:effectLst/>
                          <a:latin typeface="宋体" panose="02010600030101010101" pitchFamily="2" charset="-122"/>
                          <a:ea typeface="宋体" panose="02010600030101010101" pitchFamily="2" charset="-122"/>
                        </a:rPr>
                        <a:t>位段移动</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pPr algn="ctr"/>
                      <a:r>
                        <a:rPr lang="zh-CN" altLang="en-US" sz="1000" baseline="0" dirty="0">
                          <a:solidFill>
                            <a:srgbClr val="000000"/>
                          </a:solidFill>
                          <a:effectLst/>
                          <a:latin typeface="宋体" panose="02010600030101010101" pitchFamily="2" charset="-122"/>
                          <a:ea typeface="宋体" panose="02010600030101010101" pitchFamily="2" charset="-122"/>
                        </a:rPr>
                        <a:t>移位运算</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1"/>
                  </a:ext>
                </a:extLst>
              </a:tr>
              <a:tr h="234220">
                <a:tc>
                  <a:txBody>
                    <a:bodyPr/>
                    <a:lstStyle/>
                    <a:p>
                      <a:r>
                        <a:rPr lang="en-US" sz="1000" b="1" baseline="0" dirty="0">
                          <a:solidFill>
                            <a:srgbClr val="000000"/>
                          </a:solidFill>
                          <a:effectLst/>
                          <a:latin typeface="宋体" panose="02010600030101010101" pitchFamily="2" charset="-122"/>
                          <a:ea typeface="宋体" panose="02010600030101010101" pitchFamily="2" charset="-122"/>
                        </a:rPr>
                        <a:t>ADDS</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en-US" sz="1000" b="1" baseline="0" dirty="0">
                          <a:solidFill>
                            <a:srgbClr val="000000"/>
                          </a:solidFill>
                          <a:effectLst/>
                          <a:latin typeface="宋体" panose="02010600030101010101" pitchFamily="2" charset="-122"/>
                          <a:ea typeface="宋体" panose="02010600030101010101" pitchFamily="2" charset="-122"/>
                        </a:rPr>
                        <a:t>ANDS</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en-US" sz="1000" b="1" baseline="0" dirty="0">
                          <a:solidFill>
                            <a:srgbClr val="000000"/>
                          </a:solidFill>
                          <a:effectLst/>
                          <a:latin typeface="宋体" panose="02010600030101010101" pitchFamily="2" charset="-122"/>
                          <a:ea typeface="宋体" panose="02010600030101010101" pitchFamily="2" charset="-122"/>
                        </a:rPr>
                        <a:t>MOV</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en-US" sz="1000" b="1" baseline="0" dirty="0">
                          <a:solidFill>
                            <a:srgbClr val="000000"/>
                          </a:solidFill>
                          <a:effectLst/>
                          <a:latin typeface="宋体" panose="02010600030101010101" pitchFamily="2" charset="-122"/>
                          <a:ea typeface="宋体" panose="02010600030101010101" pitchFamily="2" charset="-122"/>
                        </a:rPr>
                        <a:t>ADRP</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en-US" sz="1000" b="1" baseline="0" dirty="0">
                          <a:solidFill>
                            <a:srgbClr val="000000"/>
                          </a:solidFill>
                          <a:effectLst/>
                          <a:latin typeface="宋体" panose="02010600030101010101" pitchFamily="2" charset="-122"/>
                          <a:ea typeface="宋体" panose="02010600030101010101" pitchFamily="2" charset="-122"/>
                        </a:rPr>
                        <a:t>BFM</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en-US" sz="1000" b="1" baseline="0" dirty="0">
                          <a:solidFill>
                            <a:srgbClr val="000000"/>
                          </a:solidFill>
                          <a:effectLst/>
                          <a:latin typeface="宋体" panose="02010600030101010101" pitchFamily="2" charset="-122"/>
                          <a:ea typeface="宋体" panose="02010600030101010101" pitchFamily="2" charset="-122"/>
                        </a:rPr>
                        <a:t>ASR</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2"/>
                  </a:ext>
                </a:extLst>
              </a:tr>
              <a:tr h="234220">
                <a:tc>
                  <a:txBody>
                    <a:bodyPr/>
                    <a:lstStyle/>
                    <a:p>
                      <a:r>
                        <a:rPr lang="en-US" sz="1000" b="1" baseline="0" dirty="0">
                          <a:solidFill>
                            <a:srgbClr val="000000"/>
                          </a:solidFill>
                          <a:effectLst/>
                          <a:latin typeface="宋体" panose="02010600030101010101" pitchFamily="2" charset="-122"/>
                          <a:ea typeface="宋体" panose="02010600030101010101" pitchFamily="2" charset="-122"/>
                        </a:rPr>
                        <a:t>SUBS</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en-US" sz="1000" b="1" baseline="0" dirty="0">
                          <a:solidFill>
                            <a:srgbClr val="000000"/>
                          </a:solidFill>
                          <a:effectLst/>
                          <a:latin typeface="宋体" panose="02010600030101010101" pitchFamily="2" charset="-122"/>
                          <a:ea typeface="宋体" panose="02010600030101010101" pitchFamily="2" charset="-122"/>
                        </a:rPr>
                        <a:t>EOR</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en-US" sz="1000" b="1" baseline="0" dirty="0">
                          <a:solidFill>
                            <a:srgbClr val="000000"/>
                          </a:solidFill>
                          <a:effectLst/>
                          <a:latin typeface="宋体" panose="02010600030101010101" pitchFamily="2" charset="-122"/>
                          <a:ea typeface="宋体" panose="02010600030101010101" pitchFamily="2" charset="-122"/>
                        </a:rPr>
                        <a:t>MOVZ</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en-US" sz="1000" b="1" baseline="0" dirty="0">
                          <a:solidFill>
                            <a:srgbClr val="000000"/>
                          </a:solidFill>
                          <a:effectLst/>
                          <a:latin typeface="宋体" panose="02010600030101010101" pitchFamily="2" charset="-122"/>
                          <a:ea typeface="宋体" panose="02010600030101010101" pitchFamily="2" charset="-122"/>
                        </a:rPr>
                        <a:t>ADR</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en-US" sz="1000" b="1" baseline="0" dirty="0">
                          <a:solidFill>
                            <a:srgbClr val="000000"/>
                          </a:solidFill>
                          <a:effectLst/>
                          <a:latin typeface="宋体" panose="02010600030101010101" pitchFamily="2" charset="-122"/>
                          <a:ea typeface="宋体" panose="02010600030101010101" pitchFamily="2" charset="-122"/>
                        </a:rPr>
                        <a:t>SBFM</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en-US" sz="1000" b="1" baseline="0" dirty="0">
                          <a:solidFill>
                            <a:srgbClr val="000000"/>
                          </a:solidFill>
                          <a:effectLst/>
                          <a:latin typeface="宋体" panose="02010600030101010101" pitchFamily="2" charset="-122"/>
                          <a:ea typeface="宋体" panose="02010600030101010101" pitchFamily="2" charset="-122"/>
                        </a:rPr>
                        <a:t>LSL</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3"/>
                  </a:ext>
                </a:extLst>
              </a:tr>
              <a:tr h="234220">
                <a:tc>
                  <a:txBody>
                    <a:bodyPr/>
                    <a:lstStyle/>
                    <a:p>
                      <a:r>
                        <a:rPr lang="en-US" sz="1000" b="1" baseline="0" dirty="0">
                          <a:solidFill>
                            <a:srgbClr val="000000"/>
                          </a:solidFill>
                          <a:effectLst/>
                          <a:latin typeface="宋体" panose="02010600030101010101" pitchFamily="2" charset="-122"/>
                          <a:ea typeface="宋体" panose="02010600030101010101" pitchFamily="2" charset="-122"/>
                        </a:rPr>
                        <a:t>CMP</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en-US" sz="1000" b="1" baseline="0" dirty="0">
                          <a:solidFill>
                            <a:srgbClr val="000000"/>
                          </a:solidFill>
                          <a:effectLst/>
                          <a:latin typeface="宋体" panose="02010600030101010101" pitchFamily="2" charset="-122"/>
                          <a:ea typeface="宋体" panose="02010600030101010101" pitchFamily="2" charset="-122"/>
                        </a:rPr>
                        <a:t>ORR</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en-US" sz="1000" b="1" baseline="0" dirty="0">
                          <a:solidFill>
                            <a:srgbClr val="000000"/>
                          </a:solidFill>
                          <a:effectLst/>
                          <a:latin typeface="宋体" panose="02010600030101010101" pitchFamily="2" charset="-122"/>
                          <a:ea typeface="宋体" panose="02010600030101010101" pitchFamily="2" charset="-122"/>
                        </a:rPr>
                        <a:t>MOVK</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000" baseline="0" dirty="0">
                          <a:effectLst/>
                          <a:latin typeface="宋体" panose="02010600030101010101" pitchFamily="2" charset="-122"/>
                          <a:ea typeface="宋体" panose="02010600030101010101"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en-US" sz="1000" b="1" baseline="0" dirty="0">
                          <a:solidFill>
                            <a:srgbClr val="000000"/>
                          </a:solidFill>
                          <a:effectLst/>
                          <a:latin typeface="宋体" panose="02010600030101010101" pitchFamily="2" charset="-122"/>
                          <a:ea typeface="宋体" panose="02010600030101010101" pitchFamily="2" charset="-122"/>
                        </a:rPr>
                        <a:t>UBFM</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en-US" sz="1000" b="1" baseline="0" dirty="0">
                          <a:solidFill>
                            <a:srgbClr val="000000"/>
                          </a:solidFill>
                          <a:effectLst/>
                          <a:latin typeface="宋体" panose="02010600030101010101" pitchFamily="2" charset="-122"/>
                          <a:ea typeface="宋体" panose="02010600030101010101" pitchFamily="2" charset="-122"/>
                        </a:rPr>
                        <a:t>LSR</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r h="234220">
                <a:tc>
                  <a:txBody>
                    <a:bodyPr/>
                    <a:lstStyle/>
                    <a:p>
                      <a:r>
                        <a:rPr lang="en-US" sz="1000" b="1" baseline="0" dirty="0">
                          <a:solidFill>
                            <a:srgbClr val="000000"/>
                          </a:solidFill>
                          <a:effectLst/>
                          <a:latin typeface="宋体" panose="02010600030101010101" pitchFamily="2" charset="-122"/>
                          <a:ea typeface="宋体" panose="02010600030101010101" pitchFamily="2" charset="-122"/>
                        </a:rPr>
                        <a:t>SBC</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en-US" sz="1000" b="1" baseline="0" dirty="0">
                          <a:solidFill>
                            <a:srgbClr val="000000"/>
                          </a:solidFill>
                          <a:effectLst/>
                          <a:latin typeface="宋体" panose="02010600030101010101" pitchFamily="2" charset="-122"/>
                          <a:ea typeface="宋体" panose="02010600030101010101" pitchFamily="2" charset="-122"/>
                        </a:rPr>
                        <a:t>MOVI</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000" baseline="0" dirty="0">
                          <a:effectLst/>
                          <a:latin typeface="宋体" panose="02010600030101010101" pitchFamily="2" charset="-122"/>
                          <a:ea typeface="宋体" panose="02010600030101010101"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000" baseline="0" dirty="0">
                          <a:effectLst/>
                          <a:latin typeface="宋体" panose="02010600030101010101" pitchFamily="2" charset="-122"/>
                          <a:ea typeface="宋体" panose="02010600030101010101"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en-US" sz="1000" b="1" baseline="0" dirty="0">
                          <a:solidFill>
                            <a:srgbClr val="000000"/>
                          </a:solidFill>
                          <a:effectLst/>
                          <a:latin typeface="宋体" panose="02010600030101010101" pitchFamily="2" charset="-122"/>
                          <a:ea typeface="宋体" panose="02010600030101010101" pitchFamily="2" charset="-122"/>
                        </a:rPr>
                        <a:t>BFI</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en-US" sz="1000" b="1" baseline="0" dirty="0">
                          <a:solidFill>
                            <a:srgbClr val="000000"/>
                          </a:solidFill>
                          <a:effectLst/>
                          <a:latin typeface="宋体" panose="02010600030101010101" pitchFamily="2" charset="-122"/>
                          <a:ea typeface="宋体" panose="02010600030101010101" pitchFamily="2" charset="-122"/>
                        </a:rPr>
                        <a:t>ROR</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5"/>
                  </a:ext>
                </a:extLst>
              </a:tr>
              <a:tr h="234220">
                <a:tc>
                  <a:txBody>
                    <a:bodyPr/>
                    <a:lstStyle/>
                    <a:p>
                      <a:r>
                        <a:rPr lang="en-US" sz="1000" b="1" baseline="0" dirty="0">
                          <a:solidFill>
                            <a:srgbClr val="000000"/>
                          </a:solidFill>
                          <a:effectLst/>
                          <a:latin typeface="宋体" panose="02010600030101010101" pitchFamily="2" charset="-122"/>
                          <a:ea typeface="宋体" panose="02010600030101010101" pitchFamily="2" charset="-122"/>
                        </a:rPr>
                        <a:t>RSB</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en-US" sz="1000" b="1" baseline="0" dirty="0">
                          <a:solidFill>
                            <a:srgbClr val="000000"/>
                          </a:solidFill>
                          <a:effectLst/>
                          <a:latin typeface="宋体" panose="02010600030101010101" pitchFamily="2" charset="-122"/>
                          <a:ea typeface="宋体" panose="02010600030101010101" pitchFamily="2" charset="-122"/>
                        </a:rPr>
                        <a:t>TST</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000" baseline="0" dirty="0">
                          <a:effectLst/>
                          <a:latin typeface="宋体" panose="02010600030101010101" pitchFamily="2" charset="-122"/>
                          <a:ea typeface="宋体" panose="02010600030101010101"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000" baseline="0" dirty="0">
                          <a:effectLst/>
                          <a:latin typeface="宋体" panose="02010600030101010101" pitchFamily="2" charset="-122"/>
                          <a:ea typeface="宋体" panose="02010600030101010101"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en-US" sz="1000" b="1" baseline="0" dirty="0">
                          <a:solidFill>
                            <a:srgbClr val="000000"/>
                          </a:solidFill>
                          <a:effectLst/>
                          <a:latin typeface="宋体" panose="02010600030101010101" pitchFamily="2" charset="-122"/>
                          <a:ea typeface="宋体" panose="02010600030101010101" pitchFamily="2" charset="-122"/>
                        </a:rPr>
                        <a:t>BFXIL</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000" baseline="0" dirty="0">
                          <a:effectLst/>
                          <a:latin typeface="宋体" panose="02010600030101010101" pitchFamily="2" charset="-122"/>
                          <a:ea typeface="宋体" panose="02010600030101010101"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6"/>
                  </a:ext>
                </a:extLst>
              </a:tr>
              <a:tr h="234220">
                <a:tc>
                  <a:txBody>
                    <a:bodyPr/>
                    <a:lstStyle/>
                    <a:p>
                      <a:r>
                        <a:rPr lang="en-US" sz="1000" b="1" baseline="0" dirty="0">
                          <a:solidFill>
                            <a:srgbClr val="000000"/>
                          </a:solidFill>
                          <a:effectLst/>
                          <a:latin typeface="宋体" panose="02010600030101010101" pitchFamily="2" charset="-122"/>
                          <a:ea typeface="宋体" panose="02010600030101010101" pitchFamily="2" charset="-122"/>
                        </a:rPr>
                        <a:t>RSC</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000" baseline="0" dirty="0">
                          <a:effectLst/>
                          <a:latin typeface="宋体" panose="02010600030101010101" pitchFamily="2" charset="-122"/>
                          <a:ea typeface="宋体" panose="02010600030101010101"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000" baseline="0" dirty="0">
                          <a:effectLst/>
                          <a:latin typeface="宋体" panose="02010600030101010101" pitchFamily="2" charset="-122"/>
                          <a:ea typeface="宋体" panose="02010600030101010101"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000" baseline="0" dirty="0">
                          <a:effectLst/>
                          <a:latin typeface="宋体" panose="02010600030101010101" pitchFamily="2" charset="-122"/>
                          <a:ea typeface="宋体" panose="02010600030101010101"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en-US" sz="1000" b="1" baseline="0" dirty="0">
                          <a:solidFill>
                            <a:srgbClr val="000000"/>
                          </a:solidFill>
                          <a:effectLst/>
                          <a:latin typeface="宋体" panose="02010600030101010101" pitchFamily="2" charset="-122"/>
                          <a:ea typeface="宋体" panose="02010600030101010101" pitchFamily="2" charset="-122"/>
                        </a:rPr>
                        <a:t>SBFIZ</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000" baseline="0" dirty="0">
                          <a:effectLst/>
                          <a:latin typeface="宋体" panose="02010600030101010101" pitchFamily="2" charset="-122"/>
                          <a:ea typeface="宋体" panose="02010600030101010101"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7"/>
                  </a:ext>
                </a:extLst>
              </a:tr>
              <a:tr h="234220">
                <a:tc>
                  <a:txBody>
                    <a:bodyPr/>
                    <a:lstStyle/>
                    <a:p>
                      <a:r>
                        <a:rPr lang="en-US" sz="1000" b="1" baseline="0" dirty="0">
                          <a:solidFill>
                            <a:srgbClr val="000000"/>
                          </a:solidFill>
                          <a:effectLst/>
                          <a:latin typeface="宋体" panose="02010600030101010101" pitchFamily="2" charset="-122"/>
                          <a:ea typeface="宋体" panose="02010600030101010101" pitchFamily="2" charset="-122"/>
                        </a:rPr>
                        <a:t>CMN</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000" baseline="0" dirty="0">
                          <a:effectLst/>
                          <a:latin typeface="宋体" panose="02010600030101010101" pitchFamily="2" charset="-122"/>
                          <a:ea typeface="宋体" panose="02010600030101010101"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000" baseline="0" dirty="0">
                          <a:effectLst/>
                          <a:latin typeface="宋体" panose="02010600030101010101" pitchFamily="2" charset="-122"/>
                          <a:ea typeface="宋体" panose="02010600030101010101"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000" baseline="0" dirty="0">
                          <a:effectLst/>
                          <a:latin typeface="宋体" panose="02010600030101010101" pitchFamily="2" charset="-122"/>
                          <a:ea typeface="宋体" panose="02010600030101010101"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en-US" sz="1000" b="1" baseline="0" dirty="0">
                          <a:solidFill>
                            <a:srgbClr val="000000"/>
                          </a:solidFill>
                          <a:effectLst/>
                          <a:latin typeface="宋体" panose="02010600030101010101" pitchFamily="2" charset="-122"/>
                          <a:ea typeface="宋体" panose="02010600030101010101" pitchFamily="2" charset="-122"/>
                        </a:rPr>
                        <a:t>SBFX</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000" baseline="0" dirty="0">
                          <a:effectLst/>
                          <a:latin typeface="宋体" panose="02010600030101010101" pitchFamily="2" charset="-122"/>
                          <a:ea typeface="宋体" panose="02010600030101010101"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8"/>
                  </a:ext>
                </a:extLst>
              </a:tr>
              <a:tr h="234220">
                <a:tc>
                  <a:txBody>
                    <a:bodyPr/>
                    <a:lstStyle/>
                    <a:p>
                      <a:r>
                        <a:rPr lang="en-US" sz="1000" b="1" baseline="0" dirty="0">
                          <a:solidFill>
                            <a:srgbClr val="000000"/>
                          </a:solidFill>
                          <a:effectLst/>
                          <a:latin typeface="宋体" panose="02010600030101010101" pitchFamily="2" charset="-122"/>
                          <a:ea typeface="宋体" panose="02010600030101010101" pitchFamily="2" charset="-122"/>
                        </a:rPr>
                        <a:t>MADD</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000" baseline="0" dirty="0">
                          <a:effectLst/>
                          <a:latin typeface="宋体" panose="02010600030101010101" pitchFamily="2" charset="-122"/>
                          <a:ea typeface="宋体" panose="02010600030101010101"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000" baseline="0" dirty="0">
                          <a:effectLst/>
                          <a:latin typeface="宋体" panose="02010600030101010101" pitchFamily="2" charset="-122"/>
                          <a:ea typeface="宋体" panose="02010600030101010101"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000" baseline="0" dirty="0">
                          <a:effectLst/>
                          <a:latin typeface="宋体" panose="02010600030101010101" pitchFamily="2" charset="-122"/>
                          <a:ea typeface="宋体" panose="02010600030101010101"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en-US" sz="1000" b="1" baseline="0" dirty="0">
                          <a:solidFill>
                            <a:srgbClr val="000000"/>
                          </a:solidFill>
                          <a:effectLst/>
                          <a:latin typeface="宋体" panose="02010600030101010101" pitchFamily="2" charset="-122"/>
                          <a:ea typeface="宋体" panose="02010600030101010101" pitchFamily="2" charset="-122"/>
                        </a:rPr>
                        <a:t>UBFIZ</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000" baseline="0" dirty="0">
                          <a:effectLst/>
                          <a:latin typeface="宋体" panose="02010600030101010101" pitchFamily="2" charset="-122"/>
                          <a:ea typeface="宋体" panose="02010600030101010101"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9"/>
                  </a:ext>
                </a:extLst>
              </a:tr>
              <a:tr h="234220">
                <a:tc>
                  <a:txBody>
                    <a:bodyPr/>
                    <a:lstStyle/>
                    <a:p>
                      <a:r>
                        <a:rPr lang="en-US" sz="1000" b="1" baseline="0" dirty="0">
                          <a:solidFill>
                            <a:srgbClr val="000000"/>
                          </a:solidFill>
                          <a:effectLst/>
                          <a:latin typeface="宋体" panose="02010600030101010101" pitchFamily="2" charset="-122"/>
                          <a:ea typeface="宋体" panose="02010600030101010101" pitchFamily="2" charset="-122"/>
                        </a:rPr>
                        <a:t>MSUB</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000" baseline="0" dirty="0">
                          <a:effectLst/>
                          <a:latin typeface="宋体" panose="02010600030101010101" pitchFamily="2" charset="-122"/>
                          <a:ea typeface="宋体" panose="02010600030101010101"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000" baseline="0" dirty="0">
                          <a:effectLst/>
                          <a:latin typeface="宋体" panose="02010600030101010101" pitchFamily="2" charset="-122"/>
                          <a:ea typeface="宋体" panose="02010600030101010101"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000" baseline="0" dirty="0">
                          <a:effectLst/>
                          <a:latin typeface="宋体" panose="02010600030101010101" pitchFamily="2" charset="-122"/>
                          <a:ea typeface="宋体" panose="02010600030101010101"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000" baseline="0" dirty="0">
                          <a:effectLst/>
                          <a:latin typeface="宋体" panose="02010600030101010101" pitchFamily="2" charset="-122"/>
                          <a:ea typeface="宋体" panose="02010600030101010101"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000" baseline="0" dirty="0">
                          <a:effectLst/>
                          <a:latin typeface="宋体" panose="02010600030101010101" pitchFamily="2" charset="-122"/>
                          <a:ea typeface="宋体" panose="02010600030101010101"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10"/>
                  </a:ext>
                </a:extLst>
              </a:tr>
              <a:tr h="234220">
                <a:tc>
                  <a:txBody>
                    <a:bodyPr/>
                    <a:lstStyle/>
                    <a:p>
                      <a:r>
                        <a:rPr lang="en-US" sz="1000" b="1" baseline="0" dirty="0">
                          <a:solidFill>
                            <a:srgbClr val="000000"/>
                          </a:solidFill>
                          <a:effectLst/>
                          <a:latin typeface="宋体" panose="02010600030101010101" pitchFamily="2" charset="-122"/>
                          <a:ea typeface="宋体" panose="02010600030101010101" pitchFamily="2" charset="-122"/>
                        </a:rPr>
                        <a:t>MUL</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000" baseline="0" dirty="0">
                          <a:effectLst/>
                          <a:latin typeface="宋体" panose="02010600030101010101" pitchFamily="2" charset="-122"/>
                          <a:ea typeface="宋体" panose="02010600030101010101"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000" baseline="0" dirty="0">
                          <a:effectLst/>
                          <a:latin typeface="宋体" panose="02010600030101010101" pitchFamily="2" charset="-122"/>
                          <a:ea typeface="宋体" panose="02010600030101010101"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000" baseline="0" dirty="0">
                          <a:effectLst/>
                          <a:latin typeface="宋体" panose="02010600030101010101" pitchFamily="2" charset="-122"/>
                          <a:ea typeface="宋体" panose="02010600030101010101"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000" baseline="0" dirty="0">
                          <a:effectLst/>
                          <a:latin typeface="宋体" panose="02010600030101010101" pitchFamily="2" charset="-122"/>
                          <a:ea typeface="宋体" panose="02010600030101010101"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000" baseline="0" dirty="0">
                          <a:effectLst/>
                          <a:latin typeface="宋体" panose="02010600030101010101" pitchFamily="2" charset="-122"/>
                          <a:ea typeface="宋体" panose="02010600030101010101"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11"/>
                  </a:ext>
                </a:extLst>
              </a:tr>
              <a:tr h="234220">
                <a:tc>
                  <a:txBody>
                    <a:bodyPr/>
                    <a:lstStyle/>
                    <a:p>
                      <a:r>
                        <a:rPr lang="en-US" sz="1000" b="1" baseline="0" dirty="0">
                          <a:solidFill>
                            <a:srgbClr val="000000"/>
                          </a:solidFill>
                          <a:effectLst/>
                          <a:latin typeface="宋体" panose="02010600030101010101" pitchFamily="2" charset="-122"/>
                          <a:ea typeface="宋体" panose="02010600030101010101" pitchFamily="2" charset="-122"/>
                        </a:rPr>
                        <a:t>SMADDL</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000" baseline="0" dirty="0">
                          <a:effectLst/>
                          <a:latin typeface="宋体" panose="02010600030101010101" pitchFamily="2" charset="-122"/>
                          <a:ea typeface="宋体" panose="02010600030101010101"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000" baseline="0" dirty="0">
                          <a:effectLst/>
                          <a:latin typeface="宋体" panose="02010600030101010101" pitchFamily="2" charset="-122"/>
                          <a:ea typeface="宋体" panose="02010600030101010101"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000" baseline="0" dirty="0">
                          <a:effectLst/>
                          <a:latin typeface="宋体" panose="02010600030101010101" pitchFamily="2" charset="-122"/>
                          <a:ea typeface="宋体" panose="02010600030101010101"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000" baseline="0" dirty="0">
                          <a:effectLst/>
                          <a:latin typeface="宋体" panose="02010600030101010101" pitchFamily="2" charset="-122"/>
                          <a:ea typeface="宋体" panose="02010600030101010101"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000" baseline="0" dirty="0">
                          <a:effectLst/>
                          <a:latin typeface="宋体" panose="02010600030101010101" pitchFamily="2" charset="-122"/>
                          <a:ea typeface="宋体" panose="02010600030101010101"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12"/>
                  </a:ext>
                </a:extLst>
              </a:tr>
              <a:tr h="234220">
                <a:tc>
                  <a:txBody>
                    <a:bodyPr/>
                    <a:lstStyle/>
                    <a:p>
                      <a:r>
                        <a:rPr lang="en-US" sz="1000" b="1" baseline="0" dirty="0">
                          <a:solidFill>
                            <a:srgbClr val="000000"/>
                          </a:solidFill>
                          <a:effectLst/>
                          <a:latin typeface="宋体" panose="02010600030101010101" pitchFamily="2" charset="-122"/>
                          <a:ea typeface="宋体" panose="02010600030101010101" pitchFamily="2" charset="-122"/>
                        </a:rPr>
                        <a:t>SDIV</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000" baseline="0" dirty="0">
                          <a:effectLst/>
                          <a:latin typeface="宋体" panose="02010600030101010101" pitchFamily="2" charset="-122"/>
                          <a:ea typeface="宋体" panose="02010600030101010101"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000" baseline="0" dirty="0">
                          <a:effectLst/>
                          <a:latin typeface="宋体" panose="02010600030101010101" pitchFamily="2" charset="-122"/>
                          <a:ea typeface="宋体" panose="02010600030101010101"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000" baseline="0" dirty="0">
                          <a:effectLst/>
                          <a:latin typeface="宋体" panose="02010600030101010101" pitchFamily="2" charset="-122"/>
                          <a:ea typeface="宋体" panose="02010600030101010101"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000" baseline="0" dirty="0">
                          <a:effectLst/>
                          <a:latin typeface="宋体" panose="02010600030101010101" pitchFamily="2" charset="-122"/>
                          <a:ea typeface="宋体" panose="02010600030101010101"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000" baseline="0" dirty="0">
                          <a:effectLst/>
                          <a:latin typeface="宋体" panose="02010600030101010101" pitchFamily="2" charset="-122"/>
                          <a:ea typeface="宋体" panose="02010600030101010101"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13"/>
                  </a:ext>
                </a:extLst>
              </a:tr>
              <a:tr h="234220">
                <a:tc>
                  <a:txBody>
                    <a:bodyPr/>
                    <a:lstStyle/>
                    <a:p>
                      <a:r>
                        <a:rPr lang="en-US" sz="1000" b="1" baseline="0" dirty="0">
                          <a:solidFill>
                            <a:srgbClr val="000000"/>
                          </a:solidFill>
                          <a:effectLst/>
                          <a:latin typeface="宋体" panose="02010600030101010101" pitchFamily="2" charset="-122"/>
                          <a:ea typeface="宋体" panose="02010600030101010101" pitchFamily="2" charset="-122"/>
                        </a:rPr>
                        <a:t>UDIV</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000" baseline="0" dirty="0">
                          <a:effectLst/>
                          <a:latin typeface="宋体" panose="02010600030101010101" pitchFamily="2" charset="-122"/>
                          <a:ea typeface="宋体" panose="02010600030101010101"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000" baseline="0" dirty="0">
                          <a:effectLst/>
                          <a:latin typeface="宋体" panose="02010600030101010101" pitchFamily="2" charset="-122"/>
                          <a:ea typeface="宋体" panose="02010600030101010101"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000" baseline="0" dirty="0">
                          <a:effectLst/>
                          <a:latin typeface="宋体" panose="02010600030101010101" pitchFamily="2" charset="-122"/>
                          <a:ea typeface="宋体" panose="02010600030101010101"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000" baseline="0" dirty="0">
                          <a:effectLst/>
                          <a:latin typeface="宋体" panose="02010600030101010101" pitchFamily="2" charset="-122"/>
                          <a:ea typeface="宋体" panose="02010600030101010101"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000" baseline="0" dirty="0">
                          <a:effectLst/>
                          <a:latin typeface="宋体" panose="02010600030101010101" pitchFamily="2" charset="-122"/>
                          <a:ea typeface="宋体" panose="02010600030101010101" pitchFamily="2" charset="-122"/>
                        </a:rPr>
                        <a:t> </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34951147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11560" y="379257"/>
            <a:ext cx="8046244" cy="485982"/>
          </a:xfrm>
        </p:spPr>
        <p:txBody>
          <a:bodyPr>
            <a:noAutofit/>
          </a:bodyPr>
          <a:lstStyle/>
          <a:p>
            <a:pPr eaLnBrk="1" hangingPunct="1"/>
            <a:r>
              <a:rPr lang="en-US" altLang="zh-CN" sz="3400" b="1" dirty="0">
                <a:solidFill>
                  <a:srgbClr val="0000FF"/>
                </a:solidFill>
                <a:latin typeface="+mj-lt"/>
                <a:ea typeface="+mj-ea"/>
                <a:sym typeface="+mn-lt"/>
              </a:rPr>
              <a:t>N.4.4 ARM</a:t>
            </a:r>
            <a:r>
              <a:rPr lang="zh-CN" altLang="en-US" sz="3400" b="1" dirty="0">
                <a:solidFill>
                  <a:srgbClr val="0000FF"/>
                </a:solidFill>
                <a:latin typeface="+mj-lt"/>
                <a:ea typeface="+mj-ea"/>
                <a:sym typeface="+mn-lt"/>
              </a:rPr>
              <a:t>指令集</a:t>
            </a:r>
            <a:endParaRPr lang="en-US" altLang="zh-CN" sz="3400" b="1" dirty="0">
              <a:solidFill>
                <a:srgbClr val="0000FF"/>
              </a:solidFill>
              <a:latin typeface="+mj-lt"/>
              <a:ea typeface="+mj-ea"/>
              <a:sym typeface="+mn-lt"/>
            </a:endParaRPr>
          </a:p>
        </p:txBody>
      </p:sp>
      <p:sp>
        <p:nvSpPr>
          <p:cNvPr id="2" name="文本占位符 1"/>
          <p:cNvSpPr>
            <a:spLocks noGrp="1"/>
          </p:cNvSpPr>
          <p:nvPr>
            <p:ph type="body" sz="quarter" idx="10"/>
          </p:nvPr>
        </p:nvSpPr>
        <p:spPr/>
        <p:txBody>
          <a:bodyPr/>
          <a:lstStyle/>
          <a:p>
            <a:pPr>
              <a:lnSpc>
                <a:spcPts val="2250"/>
              </a:lnSpc>
              <a:spcBef>
                <a:spcPts val="0"/>
              </a:spcBef>
              <a:buFont typeface="Wingdings" panose="05000000000000000000" pitchFamily="2" charset="2"/>
              <a:buChar char="Ø"/>
            </a:pPr>
            <a:r>
              <a:rPr lang="zh-CN" altLang="en-US" sz="2000" dirty="0">
                <a:latin typeface="+mn-ea"/>
                <a:ea typeface="+mn-ea"/>
              </a:rPr>
              <a:t>算术运算指令</a:t>
            </a:r>
            <a:endParaRPr lang="en-US" altLang="zh-CN" sz="2000" dirty="0">
              <a:latin typeface="+mn-ea"/>
              <a:ea typeface="+mn-ea"/>
            </a:endParaRPr>
          </a:p>
        </p:txBody>
      </p:sp>
      <p:graphicFrame>
        <p:nvGraphicFramePr>
          <p:cNvPr id="3" name="表格 2"/>
          <p:cNvGraphicFramePr>
            <a:graphicFrameLocks noGrp="1"/>
          </p:cNvGraphicFramePr>
          <p:nvPr>
            <p:extLst>
              <p:ext uri="{D42A27DB-BD31-4B8C-83A1-F6EECF244321}">
                <p14:modId xmlns:p14="http://schemas.microsoft.com/office/powerpoint/2010/main" val="4266663948"/>
              </p:ext>
            </p:extLst>
          </p:nvPr>
        </p:nvGraphicFramePr>
        <p:xfrm>
          <a:off x="604461" y="1484784"/>
          <a:ext cx="8046244" cy="4754880"/>
        </p:xfrm>
        <a:graphic>
          <a:graphicData uri="http://schemas.openxmlformats.org/drawingml/2006/table">
            <a:tbl>
              <a:tblPr/>
              <a:tblGrid>
                <a:gridCol w="1646856">
                  <a:extLst>
                    <a:ext uri="{9D8B030D-6E8A-4147-A177-3AD203B41FA5}">
                      <a16:colId xmlns:a16="http://schemas.microsoft.com/office/drawing/2014/main" val="20000"/>
                    </a:ext>
                  </a:extLst>
                </a:gridCol>
                <a:gridCol w="6399388">
                  <a:extLst>
                    <a:ext uri="{9D8B030D-6E8A-4147-A177-3AD203B41FA5}">
                      <a16:colId xmlns:a16="http://schemas.microsoft.com/office/drawing/2014/main" val="20001"/>
                    </a:ext>
                  </a:extLst>
                </a:gridCol>
              </a:tblGrid>
              <a:tr h="262890">
                <a:tc>
                  <a:txBody>
                    <a:bodyPr/>
                    <a:lstStyle/>
                    <a:p>
                      <a:pPr algn="ctr"/>
                      <a:r>
                        <a:rPr lang="zh-CN" altLang="en-US" sz="1400" baseline="0" dirty="0">
                          <a:solidFill>
                            <a:schemeClr val="bg1"/>
                          </a:solidFill>
                          <a:effectLst/>
                          <a:latin typeface="宋体" panose="02010600030101010101" pitchFamily="2" charset="-122"/>
                          <a:ea typeface="宋体" panose="02010600030101010101" pitchFamily="2" charset="-122"/>
                        </a:rPr>
                        <a:t>指令</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rgbClr val="00B0F0"/>
                    </a:solidFill>
                  </a:tcPr>
                </a:tc>
                <a:tc>
                  <a:txBody>
                    <a:bodyPr/>
                    <a:lstStyle/>
                    <a:p>
                      <a:pPr algn="ctr"/>
                      <a:r>
                        <a:rPr lang="zh-CN" altLang="en-US" sz="1400" baseline="0" dirty="0">
                          <a:solidFill>
                            <a:schemeClr val="bg1"/>
                          </a:solidFill>
                          <a:effectLst/>
                          <a:latin typeface="宋体" panose="02010600030101010101" pitchFamily="2" charset="-122"/>
                          <a:ea typeface="宋体" panose="02010600030101010101" pitchFamily="2" charset="-122"/>
                        </a:rPr>
                        <a:t>说明</a:t>
                      </a:r>
                      <a:endParaRPr lang="en-US" sz="1400" baseline="0" dirty="0">
                        <a:solidFill>
                          <a:schemeClr val="bg1"/>
                        </a:solidFill>
                        <a:effectLst/>
                        <a:latin typeface="宋体" panose="02010600030101010101" pitchFamily="2" charset="-122"/>
                        <a:ea typeface="宋体" panose="02010600030101010101" pitchFamily="2" charset="-122"/>
                      </a:endParaRP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205740">
                <a:tc>
                  <a:txBody>
                    <a:bodyPr/>
                    <a:lstStyle/>
                    <a:p>
                      <a:r>
                        <a:rPr lang="en-US" sz="1400" baseline="0" dirty="0">
                          <a:solidFill>
                            <a:srgbClr val="000000"/>
                          </a:solidFill>
                          <a:effectLst/>
                          <a:latin typeface="宋体" panose="02010600030101010101" pitchFamily="2" charset="-122"/>
                          <a:ea typeface="宋体" panose="02010600030101010101" pitchFamily="2" charset="-122"/>
                        </a:rPr>
                        <a:t>ADDS</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400" baseline="0" dirty="0">
                          <a:solidFill>
                            <a:srgbClr val="000000"/>
                          </a:solidFill>
                          <a:effectLst/>
                          <a:latin typeface="宋体" panose="02010600030101010101" pitchFamily="2" charset="-122"/>
                          <a:ea typeface="宋体" panose="02010600030101010101" pitchFamily="2" charset="-122"/>
                        </a:rPr>
                        <a:t>加法指令，若</a:t>
                      </a:r>
                      <a:r>
                        <a:rPr lang="en-US" altLang="zh-CN" sz="1400" baseline="0" dirty="0">
                          <a:solidFill>
                            <a:srgbClr val="000000"/>
                          </a:solidFill>
                          <a:effectLst/>
                          <a:latin typeface="宋体" panose="02010600030101010101" pitchFamily="2" charset="-122"/>
                          <a:ea typeface="宋体" panose="02010600030101010101" pitchFamily="2" charset="-122"/>
                        </a:rPr>
                        <a:t>S</a:t>
                      </a:r>
                      <a:r>
                        <a:rPr lang="zh-CN" altLang="en-US" sz="1400" baseline="0" dirty="0">
                          <a:solidFill>
                            <a:srgbClr val="000000"/>
                          </a:solidFill>
                          <a:effectLst/>
                          <a:latin typeface="宋体" panose="02010600030101010101" pitchFamily="2" charset="-122"/>
                          <a:ea typeface="宋体" panose="02010600030101010101" pitchFamily="2" charset="-122"/>
                        </a:rPr>
                        <a:t>存在，则更新条件位</a:t>
                      </a:r>
                      <a:r>
                        <a:rPr lang="en-US" altLang="zh-CN" sz="1400" baseline="0" dirty="0">
                          <a:solidFill>
                            <a:srgbClr val="000000"/>
                          </a:solidFill>
                          <a:effectLst/>
                          <a:latin typeface="宋体" panose="02010600030101010101" pitchFamily="2" charset="-122"/>
                          <a:ea typeface="宋体" panose="02010600030101010101" pitchFamily="2" charset="-122"/>
                        </a:rPr>
                        <a:t>flag</a:t>
                      </a:r>
                      <a:endParaRPr lang="zh-CN" altLang="en-US" sz="1400" baseline="0" dirty="0">
                        <a:solidFill>
                          <a:srgbClr val="000000"/>
                        </a:solidFill>
                        <a:effectLst/>
                        <a:latin typeface="宋体" panose="02010600030101010101" pitchFamily="2" charset="-122"/>
                        <a:ea typeface="宋体" panose="02010600030101010101" pitchFamily="2" charset="-122"/>
                      </a:endParaRP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1"/>
                  </a:ext>
                </a:extLst>
              </a:tr>
              <a:tr h="205740">
                <a:tc>
                  <a:txBody>
                    <a:bodyPr/>
                    <a:lstStyle/>
                    <a:p>
                      <a:r>
                        <a:rPr lang="en-US" sz="1400" baseline="0" dirty="0">
                          <a:solidFill>
                            <a:srgbClr val="000000"/>
                          </a:solidFill>
                          <a:effectLst/>
                          <a:latin typeface="宋体" panose="02010600030101010101" pitchFamily="2" charset="-122"/>
                          <a:ea typeface="宋体" panose="02010600030101010101" pitchFamily="2" charset="-122"/>
                        </a:rPr>
                        <a:t>ADCS</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400" baseline="0" dirty="0">
                          <a:solidFill>
                            <a:srgbClr val="000000"/>
                          </a:solidFill>
                          <a:effectLst/>
                          <a:latin typeface="宋体" panose="02010600030101010101" pitchFamily="2" charset="-122"/>
                          <a:ea typeface="宋体" panose="02010600030101010101" pitchFamily="2" charset="-122"/>
                        </a:rPr>
                        <a:t>带进位的加法，若</a:t>
                      </a:r>
                      <a:r>
                        <a:rPr lang="en-US" altLang="zh-CN" sz="1400" baseline="0" dirty="0">
                          <a:solidFill>
                            <a:srgbClr val="000000"/>
                          </a:solidFill>
                          <a:effectLst/>
                          <a:latin typeface="宋体" panose="02010600030101010101" pitchFamily="2" charset="-122"/>
                          <a:ea typeface="宋体" panose="02010600030101010101" pitchFamily="2" charset="-122"/>
                        </a:rPr>
                        <a:t>S</a:t>
                      </a:r>
                      <a:r>
                        <a:rPr lang="zh-CN" altLang="en-US" sz="1400" baseline="0" dirty="0">
                          <a:solidFill>
                            <a:srgbClr val="000000"/>
                          </a:solidFill>
                          <a:effectLst/>
                          <a:latin typeface="宋体" panose="02010600030101010101" pitchFamily="2" charset="-122"/>
                          <a:ea typeface="宋体" panose="02010600030101010101" pitchFamily="2" charset="-122"/>
                        </a:rPr>
                        <a:t>存在，则更新条件位</a:t>
                      </a:r>
                      <a:r>
                        <a:rPr lang="en-US" altLang="zh-CN" sz="1400" baseline="0" dirty="0">
                          <a:solidFill>
                            <a:srgbClr val="000000"/>
                          </a:solidFill>
                          <a:effectLst/>
                          <a:latin typeface="宋体" panose="02010600030101010101" pitchFamily="2" charset="-122"/>
                          <a:ea typeface="宋体" panose="02010600030101010101" pitchFamily="2" charset="-122"/>
                        </a:rPr>
                        <a:t>flag</a:t>
                      </a:r>
                      <a:endParaRPr lang="zh-CN" altLang="en-US" sz="1400" baseline="0" dirty="0">
                        <a:solidFill>
                          <a:srgbClr val="000000"/>
                        </a:solidFill>
                        <a:effectLst/>
                        <a:latin typeface="宋体" panose="02010600030101010101" pitchFamily="2" charset="-122"/>
                        <a:ea typeface="宋体" panose="02010600030101010101" pitchFamily="2" charset="-122"/>
                      </a:endParaRP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2"/>
                  </a:ext>
                </a:extLst>
              </a:tr>
              <a:tr h="205740">
                <a:tc>
                  <a:txBody>
                    <a:bodyPr/>
                    <a:lstStyle/>
                    <a:p>
                      <a:r>
                        <a:rPr lang="en-US" sz="1400" baseline="0" dirty="0">
                          <a:solidFill>
                            <a:srgbClr val="000000"/>
                          </a:solidFill>
                          <a:effectLst/>
                          <a:latin typeface="宋体" panose="02010600030101010101" pitchFamily="2" charset="-122"/>
                          <a:ea typeface="宋体" panose="02010600030101010101" pitchFamily="2" charset="-122"/>
                        </a:rPr>
                        <a:t>SUBS</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400" baseline="0" dirty="0">
                          <a:solidFill>
                            <a:srgbClr val="000000"/>
                          </a:solidFill>
                          <a:effectLst/>
                          <a:latin typeface="宋体" panose="02010600030101010101" pitchFamily="2" charset="-122"/>
                          <a:ea typeface="宋体" panose="02010600030101010101" pitchFamily="2" charset="-122"/>
                        </a:rPr>
                        <a:t>减法指令，若</a:t>
                      </a:r>
                      <a:r>
                        <a:rPr lang="en-US" altLang="zh-CN" sz="1400" baseline="0" dirty="0">
                          <a:solidFill>
                            <a:srgbClr val="000000"/>
                          </a:solidFill>
                          <a:effectLst/>
                          <a:latin typeface="宋体" panose="02010600030101010101" pitchFamily="2" charset="-122"/>
                          <a:ea typeface="宋体" panose="02010600030101010101" pitchFamily="2" charset="-122"/>
                        </a:rPr>
                        <a:t>S</a:t>
                      </a:r>
                      <a:r>
                        <a:rPr lang="zh-CN" altLang="en-US" sz="1400" baseline="0" dirty="0">
                          <a:solidFill>
                            <a:srgbClr val="000000"/>
                          </a:solidFill>
                          <a:effectLst/>
                          <a:latin typeface="宋体" panose="02010600030101010101" pitchFamily="2" charset="-122"/>
                          <a:ea typeface="宋体" panose="02010600030101010101" pitchFamily="2" charset="-122"/>
                        </a:rPr>
                        <a:t>存在，则更新条件位</a:t>
                      </a:r>
                      <a:r>
                        <a:rPr lang="en-US" altLang="zh-CN" sz="1400" baseline="0" dirty="0">
                          <a:solidFill>
                            <a:srgbClr val="000000"/>
                          </a:solidFill>
                          <a:effectLst/>
                          <a:latin typeface="宋体" panose="02010600030101010101" pitchFamily="2" charset="-122"/>
                          <a:ea typeface="宋体" panose="02010600030101010101" pitchFamily="2" charset="-122"/>
                        </a:rPr>
                        <a:t>flag</a:t>
                      </a:r>
                      <a:endParaRPr lang="zh-CN" altLang="en-US" sz="1400" baseline="0" dirty="0">
                        <a:solidFill>
                          <a:srgbClr val="000000"/>
                        </a:solidFill>
                        <a:effectLst/>
                        <a:latin typeface="宋体" panose="02010600030101010101" pitchFamily="2" charset="-122"/>
                        <a:ea typeface="宋体" panose="02010600030101010101" pitchFamily="2" charset="-122"/>
                      </a:endParaRP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3"/>
                  </a:ext>
                </a:extLst>
              </a:tr>
              <a:tr h="205740">
                <a:tc>
                  <a:txBody>
                    <a:bodyPr/>
                    <a:lstStyle/>
                    <a:p>
                      <a:r>
                        <a:rPr lang="en-US" sz="1400" baseline="0" dirty="0">
                          <a:solidFill>
                            <a:srgbClr val="000000"/>
                          </a:solidFill>
                          <a:effectLst/>
                          <a:latin typeface="宋体" panose="02010600030101010101" pitchFamily="2" charset="-122"/>
                          <a:ea typeface="宋体" panose="02010600030101010101" pitchFamily="2" charset="-122"/>
                        </a:rPr>
                        <a:t>SBC</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400" baseline="0" dirty="0">
                          <a:solidFill>
                            <a:srgbClr val="000000"/>
                          </a:solidFill>
                          <a:effectLst/>
                          <a:latin typeface="宋体" panose="02010600030101010101" pitchFamily="2" charset="-122"/>
                          <a:ea typeface="宋体" panose="02010600030101010101" pitchFamily="2" charset="-122"/>
                        </a:rPr>
                        <a:t>将操作数 </a:t>
                      </a:r>
                      <a:r>
                        <a:rPr lang="en-US" altLang="zh-CN" sz="1400" baseline="0" dirty="0">
                          <a:solidFill>
                            <a:srgbClr val="000000"/>
                          </a:solidFill>
                          <a:effectLst/>
                          <a:latin typeface="宋体" panose="02010600030101010101" pitchFamily="2" charset="-122"/>
                          <a:ea typeface="宋体" panose="02010600030101010101" pitchFamily="2" charset="-122"/>
                        </a:rPr>
                        <a:t>1</a:t>
                      </a:r>
                      <a:r>
                        <a:rPr lang="zh-CN" altLang="en-US" sz="1400" baseline="0" dirty="0">
                          <a:solidFill>
                            <a:srgbClr val="000000"/>
                          </a:solidFill>
                          <a:effectLst/>
                          <a:latin typeface="宋体" panose="02010600030101010101" pitchFamily="2" charset="-122"/>
                          <a:ea typeface="宋体" panose="02010600030101010101" pitchFamily="2" charset="-122"/>
                        </a:rPr>
                        <a:t>减去操作数 </a:t>
                      </a:r>
                      <a:r>
                        <a:rPr lang="en-US" altLang="zh-CN" sz="1400" baseline="0" dirty="0">
                          <a:solidFill>
                            <a:srgbClr val="000000"/>
                          </a:solidFill>
                          <a:effectLst/>
                          <a:latin typeface="宋体" panose="02010600030101010101" pitchFamily="2" charset="-122"/>
                          <a:ea typeface="宋体" panose="02010600030101010101" pitchFamily="2" charset="-122"/>
                        </a:rPr>
                        <a:t>2</a:t>
                      </a:r>
                      <a:r>
                        <a:rPr lang="zh-CN" altLang="en-US" sz="1400" baseline="0" dirty="0">
                          <a:solidFill>
                            <a:srgbClr val="000000"/>
                          </a:solidFill>
                          <a:effectLst/>
                          <a:latin typeface="宋体" panose="02010600030101010101" pitchFamily="2" charset="-122"/>
                          <a:ea typeface="宋体" panose="02010600030101010101" pitchFamily="2" charset="-122"/>
                        </a:rPr>
                        <a:t>，再减去标志位</a:t>
                      </a:r>
                      <a:r>
                        <a:rPr lang="en-US" altLang="zh-CN" sz="1400" baseline="0" dirty="0">
                          <a:solidFill>
                            <a:srgbClr val="000000"/>
                          </a:solidFill>
                          <a:effectLst/>
                          <a:latin typeface="宋体" panose="02010600030101010101" pitchFamily="2" charset="-122"/>
                          <a:ea typeface="宋体" panose="02010600030101010101" pitchFamily="2" charset="-122"/>
                        </a:rPr>
                        <a:t>C</a:t>
                      </a:r>
                      <a:r>
                        <a:rPr lang="zh-CN" altLang="en-US" sz="1400" baseline="0" dirty="0">
                          <a:solidFill>
                            <a:srgbClr val="000000"/>
                          </a:solidFill>
                          <a:effectLst/>
                          <a:latin typeface="宋体" panose="02010600030101010101" pitchFamily="2" charset="-122"/>
                          <a:ea typeface="宋体" panose="02010600030101010101" pitchFamily="2" charset="-122"/>
                        </a:rPr>
                        <a:t>的取反值 ，结果送到目的寄存器</a:t>
                      </a:r>
                      <a:r>
                        <a:rPr lang="en-US" altLang="zh-CN" sz="1400" baseline="0" dirty="0" err="1">
                          <a:solidFill>
                            <a:srgbClr val="000000"/>
                          </a:solidFill>
                          <a:effectLst/>
                          <a:latin typeface="宋体" panose="02010600030101010101" pitchFamily="2" charset="-122"/>
                          <a:ea typeface="宋体" panose="02010600030101010101" pitchFamily="2" charset="-122"/>
                        </a:rPr>
                        <a:t>Xt</a:t>
                      </a:r>
                      <a:r>
                        <a:rPr lang="en-US" altLang="zh-CN" sz="1400" baseline="0" dirty="0">
                          <a:solidFill>
                            <a:srgbClr val="000000"/>
                          </a:solidFill>
                          <a:effectLst/>
                          <a:latin typeface="宋体" panose="02010600030101010101" pitchFamily="2" charset="-122"/>
                          <a:ea typeface="宋体" panose="02010600030101010101" pitchFamily="2" charset="-122"/>
                        </a:rPr>
                        <a:t>/</a:t>
                      </a:r>
                      <a:r>
                        <a:rPr lang="en-US" altLang="zh-CN" sz="1400" baseline="0" dirty="0" err="1">
                          <a:solidFill>
                            <a:srgbClr val="000000"/>
                          </a:solidFill>
                          <a:effectLst/>
                          <a:latin typeface="宋体" panose="02010600030101010101" pitchFamily="2" charset="-122"/>
                          <a:ea typeface="宋体" panose="02010600030101010101" pitchFamily="2" charset="-122"/>
                        </a:rPr>
                        <a:t>Wt</a:t>
                      </a:r>
                      <a:endParaRPr lang="zh-CN" altLang="en-US" sz="1400" baseline="0" dirty="0">
                        <a:solidFill>
                          <a:srgbClr val="000000"/>
                        </a:solidFill>
                        <a:effectLst/>
                        <a:latin typeface="宋体" panose="02010600030101010101" pitchFamily="2" charset="-122"/>
                        <a:ea typeface="宋体" panose="02010600030101010101" pitchFamily="2" charset="-122"/>
                      </a:endParaRP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r h="205740">
                <a:tc>
                  <a:txBody>
                    <a:bodyPr/>
                    <a:lstStyle/>
                    <a:p>
                      <a:r>
                        <a:rPr lang="en-US" sz="1400" baseline="0" dirty="0">
                          <a:solidFill>
                            <a:srgbClr val="000000"/>
                          </a:solidFill>
                          <a:effectLst/>
                          <a:latin typeface="宋体" panose="02010600030101010101" pitchFamily="2" charset="-122"/>
                          <a:ea typeface="宋体" panose="02010600030101010101" pitchFamily="2" charset="-122"/>
                        </a:rPr>
                        <a:t>RSB</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400" baseline="0" dirty="0">
                          <a:solidFill>
                            <a:srgbClr val="000000"/>
                          </a:solidFill>
                          <a:effectLst/>
                          <a:latin typeface="宋体" panose="02010600030101010101" pitchFamily="2" charset="-122"/>
                          <a:ea typeface="宋体" panose="02010600030101010101" pitchFamily="2" charset="-122"/>
                        </a:rPr>
                        <a:t>逆向减法，操作数 </a:t>
                      </a:r>
                      <a:r>
                        <a:rPr lang="en-US" altLang="zh-CN" sz="1400" baseline="0" dirty="0">
                          <a:solidFill>
                            <a:srgbClr val="000000"/>
                          </a:solidFill>
                          <a:effectLst/>
                          <a:latin typeface="宋体" panose="02010600030101010101" pitchFamily="2" charset="-122"/>
                          <a:ea typeface="宋体" panose="02010600030101010101" pitchFamily="2" charset="-122"/>
                        </a:rPr>
                        <a:t>2 –</a:t>
                      </a:r>
                      <a:r>
                        <a:rPr lang="zh-CN" altLang="en-US" sz="1400" baseline="0" dirty="0">
                          <a:solidFill>
                            <a:srgbClr val="000000"/>
                          </a:solidFill>
                          <a:effectLst/>
                          <a:latin typeface="宋体" panose="02010600030101010101" pitchFamily="2" charset="-122"/>
                          <a:ea typeface="宋体" panose="02010600030101010101" pitchFamily="2" charset="-122"/>
                        </a:rPr>
                        <a:t>操作数 </a:t>
                      </a:r>
                      <a:r>
                        <a:rPr lang="en-US" altLang="zh-CN" sz="1400" baseline="0" dirty="0">
                          <a:solidFill>
                            <a:srgbClr val="000000"/>
                          </a:solidFill>
                          <a:effectLst/>
                          <a:latin typeface="宋体" panose="02010600030101010101" pitchFamily="2" charset="-122"/>
                          <a:ea typeface="宋体" panose="02010600030101010101" pitchFamily="2" charset="-122"/>
                        </a:rPr>
                        <a:t>1</a:t>
                      </a:r>
                      <a:r>
                        <a:rPr lang="zh-CN" altLang="en-US" sz="1400" baseline="0" dirty="0">
                          <a:solidFill>
                            <a:srgbClr val="000000"/>
                          </a:solidFill>
                          <a:effectLst/>
                          <a:latin typeface="宋体" panose="02010600030101010101" pitchFamily="2" charset="-122"/>
                          <a:ea typeface="宋体" panose="02010600030101010101" pitchFamily="2" charset="-122"/>
                        </a:rPr>
                        <a:t>，结果 </a:t>
                      </a:r>
                      <a:r>
                        <a:rPr lang="en-US" altLang="zh-CN" sz="1400" baseline="0" dirty="0">
                          <a:solidFill>
                            <a:srgbClr val="000000"/>
                          </a:solidFill>
                          <a:effectLst/>
                          <a:latin typeface="宋体" panose="02010600030101010101" pitchFamily="2" charset="-122"/>
                          <a:ea typeface="宋体" panose="02010600030101010101" pitchFamily="2" charset="-122"/>
                        </a:rPr>
                        <a:t>Rd</a:t>
                      </a:r>
                      <a:endParaRPr lang="zh-CN" altLang="en-US" sz="1400" baseline="0" dirty="0">
                        <a:solidFill>
                          <a:srgbClr val="000000"/>
                        </a:solidFill>
                        <a:effectLst/>
                        <a:latin typeface="宋体" panose="02010600030101010101" pitchFamily="2" charset="-122"/>
                        <a:ea typeface="宋体" panose="02010600030101010101" pitchFamily="2" charset="-122"/>
                      </a:endParaRP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5"/>
                  </a:ext>
                </a:extLst>
              </a:tr>
              <a:tr h="205740">
                <a:tc>
                  <a:txBody>
                    <a:bodyPr/>
                    <a:lstStyle/>
                    <a:p>
                      <a:r>
                        <a:rPr lang="en-US" sz="1400" baseline="0" dirty="0">
                          <a:solidFill>
                            <a:srgbClr val="000000"/>
                          </a:solidFill>
                          <a:effectLst/>
                          <a:latin typeface="宋体" panose="02010600030101010101" pitchFamily="2" charset="-122"/>
                          <a:ea typeface="宋体" panose="02010600030101010101" pitchFamily="2" charset="-122"/>
                        </a:rPr>
                        <a:t>RSC</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400" baseline="0" dirty="0">
                          <a:solidFill>
                            <a:srgbClr val="000000"/>
                          </a:solidFill>
                          <a:effectLst/>
                          <a:latin typeface="宋体" panose="02010600030101010101" pitchFamily="2" charset="-122"/>
                          <a:ea typeface="宋体" panose="02010600030101010101" pitchFamily="2" charset="-122"/>
                        </a:rPr>
                        <a:t>带借位的逆向减法指令，将操作数 </a:t>
                      </a:r>
                      <a:r>
                        <a:rPr lang="en-US" altLang="zh-CN" sz="1400" baseline="0" dirty="0">
                          <a:solidFill>
                            <a:srgbClr val="000000"/>
                          </a:solidFill>
                          <a:effectLst/>
                          <a:latin typeface="宋体" panose="02010600030101010101" pitchFamily="2" charset="-122"/>
                          <a:ea typeface="宋体" panose="02010600030101010101" pitchFamily="2" charset="-122"/>
                        </a:rPr>
                        <a:t>2 </a:t>
                      </a:r>
                      <a:r>
                        <a:rPr lang="zh-CN" altLang="en-US" sz="1400" baseline="0" dirty="0">
                          <a:solidFill>
                            <a:srgbClr val="000000"/>
                          </a:solidFill>
                          <a:effectLst/>
                          <a:latin typeface="宋体" panose="02010600030101010101" pitchFamily="2" charset="-122"/>
                          <a:ea typeface="宋体" panose="02010600030101010101" pitchFamily="2" charset="-122"/>
                        </a:rPr>
                        <a:t>减去操作数 </a:t>
                      </a:r>
                      <a:r>
                        <a:rPr lang="en-US" altLang="zh-CN" sz="1400" baseline="0" dirty="0">
                          <a:solidFill>
                            <a:srgbClr val="000000"/>
                          </a:solidFill>
                          <a:effectLst/>
                          <a:latin typeface="宋体" panose="02010600030101010101" pitchFamily="2" charset="-122"/>
                          <a:ea typeface="宋体" panose="02010600030101010101" pitchFamily="2" charset="-122"/>
                        </a:rPr>
                        <a:t>1</a:t>
                      </a:r>
                      <a:r>
                        <a:rPr lang="zh-CN" altLang="en-US" sz="1400" baseline="0" dirty="0">
                          <a:solidFill>
                            <a:srgbClr val="000000"/>
                          </a:solidFill>
                          <a:effectLst/>
                          <a:latin typeface="宋体" panose="02010600030101010101" pitchFamily="2" charset="-122"/>
                          <a:ea typeface="宋体" panose="02010600030101010101" pitchFamily="2" charset="-122"/>
                        </a:rPr>
                        <a:t>，再减去 标志位</a:t>
                      </a:r>
                      <a:r>
                        <a:rPr lang="en-US" altLang="zh-CN" sz="1400" baseline="0" dirty="0">
                          <a:solidFill>
                            <a:srgbClr val="000000"/>
                          </a:solidFill>
                          <a:effectLst/>
                          <a:latin typeface="宋体" panose="02010600030101010101" pitchFamily="2" charset="-122"/>
                          <a:ea typeface="宋体" panose="02010600030101010101" pitchFamily="2" charset="-122"/>
                        </a:rPr>
                        <a:t>C</a:t>
                      </a:r>
                      <a:r>
                        <a:rPr lang="zh-CN" altLang="en-US" sz="1400" baseline="0" dirty="0">
                          <a:solidFill>
                            <a:srgbClr val="000000"/>
                          </a:solidFill>
                          <a:effectLst/>
                          <a:latin typeface="宋体" panose="02010600030101010101" pitchFamily="2" charset="-122"/>
                          <a:ea typeface="宋体" panose="02010600030101010101" pitchFamily="2" charset="-122"/>
                        </a:rPr>
                        <a:t>的取反值 ，结果送目标寄存器</a:t>
                      </a:r>
                      <a:r>
                        <a:rPr lang="en-US" altLang="zh-CN" sz="1400" baseline="0" dirty="0" err="1">
                          <a:solidFill>
                            <a:srgbClr val="000000"/>
                          </a:solidFill>
                          <a:effectLst/>
                          <a:latin typeface="宋体" panose="02010600030101010101" pitchFamily="2" charset="-122"/>
                          <a:ea typeface="宋体" panose="02010600030101010101" pitchFamily="2" charset="-122"/>
                        </a:rPr>
                        <a:t>Xt</a:t>
                      </a:r>
                      <a:r>
                        <a:rPr lang="en-US" altLang="zh-CN" sz="1400" baseline="0" dirty="0">
                          <a:solidFill>
                            <a:srgbClr val="000000"/>
                          </a:solidFill>
                          <a:effectLst/>
                          <a:latin typeface="宋体" panose="02010600030101010101" pitchFamily="2" charset="-122"/>
                          <a:ea typeface="宋体" panose="02010600030101010101" pitchFamily="2" charset="-122"/>
                        </a:rPr>
                        <a:t>/</a:t>
                      </a:r>
                      <a:r>
                        <a:rPr lang="en-US" altLang="zh-CN" sz="1400" baseline="0" dirty="0" err="1">
                          <a:solidFill>
                            <a:srgbClr val="000000"/>
                          </a:solidFill>
                          <a:effectLst/>
                          <a:latin typeface="宋体" panose="02010600030101010101" pitchFamily="2" charset="-122"/>
                          <a:ea typeface="宋体" panose="02010600030101010101" pitchFamily="2" charset="-122"/>
                        </a:rPr>
                        <a:t>Wt</a:t>
                      </a:r>
                      <a:endParaRPr lang="zh-CN" altLang="en-US" sz="1400" baseline="0" dirty="0">
                        <a:solidFill>
                          <a:srgbClr val="000000"/>
                        </a:solidFill>
                        <a:effectLst/>
                        <a:latin typeface="宋体" panose="02010600030101010101" pitchFamily="2" charset="-122"/>
                        <a:ea typeface="宋体" panose="02010600030101010101" pitchFamily="2" charset="-122"/>
                      </a:endParaRP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6"/>
                  </a:ext>
                </a:extLst>
              </a:tr>
              <a:tr h="205740">
                <a:tc>
                  <a:txBody>
                    <a:bodyPr/>
                    <a:lstStyle/>
                    <a:p>
                      <a:r>
                        <a:rPr lang="en-US" sz="1400" baseline="0" dirty="0">
                          <a:solidFill>
                            <a:srgbClr val="000000"/>
                          </a:solidFill>
                          <a:effectLst/>
                          <a:latin typeface="宋体" panose="02010600030101010101" pitchFamily="2" charset="-122"/>
                          <a:ea typeface="宋体" panose="02010600030101010101" pitchFamily="2" charset="-122"/>
                        </a:rPr>
                        <a:t>CMP</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400" baseline="0" dirty="0">
                          <a:solidFill>
                            <a:srgbClr val="000000"/>
                          </a:solidFill>
                          <a:effectLst/>
                          <a:latin typeface="宋体" panose="02010600030101010101" pitchFamily="2" charset="-122"/>
                          <a:ea typeface="宋体" panose="02010600030101010101" pitchFamily="2" charset="-122"/>
                        </a:rPr>
                        <a:t>比较相等指令</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7"/>
                  </a:ext>
                </a:extLst>
              </a:tr>
              <a:tr h="205740">
                <a:tc>
                  <a:txBody>
                    <a:bodyPr/>
                    <a:lstStyle/>
                    <a:p>
                      <a:r>
                        <a:rPr lang="en-US" sz="1400" baseline="0" dirty="0">
                          <a:solidFill>
                            <a:srgbClr val="000000"/>
                          </a:solidFill>
                          <a:effectLst/>
                          <a:latin typeface="宋体" panose="02010600030101010101" pitchFamily="2" charset="-122"/>
                          <a:ea typeface="宋体" panose="02010600030101010101" pitchFamily="2" charset="-122"/>
                        </a:rPr>
                        <a:t>CMN</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400" baseline="0" dirty="0">
                          <a:solidFill>
                            <a:srgbClr val="000000"/>
                          </a:solidFill>
                          <a:effectLst/>
                          <a:latin typeface="宋体" panose="02010600030101010101" pitchFamily="2" charset="-122"/>
                          <a:ea typeface="宋体" panose="02010600030101010101" pitchFamily="2" charset="-122"/>
                        </a:rPr>
                        <a:t>比较不等指令</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8"/>
                  </a:ext>
                </a:extLst>
              </a:tr>
              <a:tr h="205740">
                <a:tc>
                  <a:txBody>
                    <a:bodyPr/>
                    <a:lstStyle/>
                    <a:p>
                      <a:r>
                        <a:rPr lang="en-US" sz="1400" baseline="0" dirty="0">
                          <a:solidFill>
                            <a:srgbClr val="000000"/>
                          </a:solidFill>
                          <a:effectLst/>
                          <a:latin typeface="宋体" panose="02010600030101010101" pitchFamily="2" charset="-122"/>
                          <a:ea typeface="宋体" panose="02010600030101010101" pitchFamily="2" charset="-122"/>
                        </a:rPr>
                        <a:t>NEG</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400" baseline="0" dirty="0">
                          <a:solidFill>
                            <a:srgbClr val="000000"/>
                          </a:solidFill>
                          <a:effectLst/>
                          <a:latin typeface="宋体" panose="02010600030101010101" pitchFamily="2" charset="-122"/>
                          <a:ea typeface="宋体" panose="02010600030101010101" pitchFamily="2" charset="-122"/>
                        </a:rPr>
                        <a:t>取负数运算，</a:t>
                      </a:r>
                      <a:r>
                        <a:rPr lang="en-US" altLang="zh-CN" sz="1400" baseline="0" dirty="0">
                          <a:solidFill>
                            <a:srgbClr val="000000"/>
                          </a:solidFill>
                          <a:effectLst/>
                          <a:latin typeface="宋体" panose="02010600030101010101" pitchFamily="2" charset="-122"/>
                          <a:ea typeface="宋体" panose="02010600030101010101" pitchFamily="2" charset="-122"/>
                        </a:rPr>
                        <a:t>NEG X1</a:t>
                      </a:r>
                      <a:r>
                        <a:rPr lang="zh-CN" altLang="en-US" sz="1400" baseline="0" dirty="0">
                          <a:solidFill>
                            <a:srgbClr val="000000"/>
                          </a:solidFill>
                          <a:effectLst/>
                          <a:latin typeface="宋体" panose="02010600030101010101" pitchFamily="2" charset="-122"/>
                          <a:ea typeface="宋体" panose="02010600030101010101" pitchFamily="2" charset="-122"/>
                        </a:rPr>
                        <a:t>，</a:t>
                      </a:r>
                      <a:r>
                        <a:rPr lang="en-US" altLang="zh-CN" sz="1400" baseline="0" dirty="0">
                          <a:solidFill>
                            <a:srgbClr val="000000"/>
                          </a:solidFill>
                          <a:effectLst/>
                          <a:latin typeface="宋体" panose="02010600030101010101" pitchFamily="2" charset="-122"/>
                          <a:ea typeface="宋体" panose="02010600030101010101" pitchFamily="2" charset="-122"/>
                        </a:rPr>
                        <a:t>X2 // X1 = X2</a:t>
                      </a:r>
                      <a:r>
                        <a:rPr lang="zh-CN" altLang="en-US" sz="1400" baseline="0" dirty="0">
                          <a:solidFill>
                            <a:srgbClr val="000000"/>
                          </a:solidFill>
                          <a:effectLst/>
                          <a:latin typeface="宋体" panose="02010600030101010101" pitchFamily="2" charset="-122"/>
                          <a:ea typeface="宋体" panose="02010600030101010101" pitchFamily="2" charset="-122"/>
                        </a:rPr>
                        <a:t>按位取反</a:t>
                      </a:r>
                      <a:r>
                        <a:rPr lang="en-US" altLang="zh-CN" sz="1400" baseline="0" dirty="0">
                          <a:solidFill>
                            <a:srgbClr val="000000"/>
                          </a:solidFill>
                          <a:effectLst/>
                          <a:latin typeface="宋体" panose="02010600030101010101" pitchFamily="2" charset="-122"/>
                          <a:ea typeface="宋体" panose="02010600030101010101" pitchFamily="2" charset="-122"/>
                        </a:rPr>
                        <a:t>+1</a:t>
                      </a:r>
                      <a:r>
                        <a:rPr lang="zh-CN" altLang="en-US" sz="1400" baseline="0" dirty="0">
                          <a:solidFill>
                            <a:srgbClr val="000000"/>
                          </a:solidFill>
                          <a:effectLst/>
                          <a:latin typeface="宋体" panose="02010600030101010101" pitchFamily="2" charset="-122"/>
                          <a:ea typeface="宋体" panose="02010600030101010101" pitchFamily="2" charset="-122"/>
                        </a:rPr>
                        <a:t>（负数</a:t>
                      </a:r>
                      <a:r>
                        <a:rPr lang="en-US" altLang="zh-CN" sz="1400" baseline="0" dirty="0">
                          <a:solidFill>
                            <a:srgbClr val="000000"/>
                          </a:solidFill>
                          <a:effectLst/>
                          <a:latin typeface="宋体" panose="02010600030101010101" pitchFamily="2" charset="-122"/>
                          <a:ea typeface="宋体" panose="02010600030101010101" pitchFamily="2" charset="-122"/>
                        </a:rPr>
                        <a:t>=</a:t>
                      </a:r>
                      <a:r>
                        <a:rPr lang="zh-CN" altLang="en-US" sz="1400" baseline="0" dirty="0">
                          <a:solidFill>
                            <a:srgbClr val="000000"/>
                          </a:solidFill>
                          <a:effectLst/>
                          <a:latin typeface="宋体" panose="02010600030101010101" pitchFamily="2" charset="-122"/>
                          <a:ea typeface="宋体" panose="02010600030101010101" pitchFamily="2" charset="-122"/>
                        </a:rPr>
                        <a:t>正数补码</a:t>
                      </a:r>
                      <a:r>
                        <a:rPr lang="en-US" altLang="zh-CN" sz="1400" baseline="0" dirty="0">
                          <a:solidFill>
                            <a:srgbClr val="000000"/>
                          </a:solidFill>
                          <a:effectLst/>
                          <a:latin typeface="宋体" panose="02010600030101010101" pitchFamily="2" charset="-122"/>
                          <a:ea typeface="宋体" panose="02010600030101010101" pitchFamily="2" charset="-122"/>
                        </a:rPr>
                        <a:t>+1</a:t>
                      </a:r>
                      <a:r>
                        <a:rPr lang="zh-CN" altLang="en-US" sz="1400" baseline="0" dirty="0">
                          <a:solidFill>
                            <a:srgbClr val="000000"/>
                          </a:solidFill>
                          <a:effectLst/>
                          <a:latin typeface="宋体" panose="02010600030101010101" pitchFamily="2" charset="-122"/>
                          <a:ea typeface="宋体" panose="02010600030101010101" pitchFamily="2" charset="-122"/>
                        </a:rPr>
                        <a:t>）</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9"/>
                  </a:ext>
                </a:extLst>
              </a:tr>
              <a:tr h="205740">
                <a:tc>
                  <a:txBody>
                    <a:bodyPr/>
                    <a:lstStyle/>
                    <a:p>
                      <a:r>
                        <a:rPr lang="en-US" sz="1400" baseline="0" dirty="0">
                          <a:solidFill>
                            <a:srgbClr val="000000"/>
                          </a:solidFill>
                          <a:effectLst/>
                          <a:latin typeface="宋体" panose="02010600030101010101" pitchFamily="2" charset="-122"/>
                          <a:ea typeface="宋体" panose="02010600030101010101" pitchFamily="2" charset="-122"/>
                        </a:rPr>
                        <a:t>MADD</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400" baseline="0" dirty="0">
                          <a:solidFill>
                            <a:srgbClr val="000000"/>
                          </a:solidFill>
                          <a:effectLst/>
                          <a:latin typeface="宋体" panose="02010600030101010101" pitchFamily="2" charset="-122"/>
                          <a:ea typeface="宋体" panose="02010600030101010101" pitchFamily="2" charset="-122"/>
                        </a:rPr>
                        <a:t>乘加运算</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10"/>
                  </a:ext>
                </a:extLst>
              </a:tr>
              <a:tr h="205740">
                <a:tc>
                  <a:txBody>
                    <a:bodyPr/>
                    <a:lstStyle/>
                    <a:p>
                      <a:r>
                        <a:rPr lang="en-US" sz="1400" baseline="0" dirty="0">
                          <a:solidFill>
                            <a:srgbClr val="000000"/>
                          </a:solidFill>
                          <a:effectLst/>
                          <a:latin typeface="宋体" panose="02010600030101010101" pitchFamily="2" charset="-122"/>
                          <a:ea typeface="宋体" panose="02010600030101010101" pitchFamily="2" charset="-122"/>
                        </a:rPr>
                        <a:t>MSUB</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400" baseline="0" dirty="0">
                          <a:solidFill>
                            <a:srgbClr val="000000"/>
                          </a:solidFill>
                          <a:effectLst/>
                          <a:latin typeface="宋体" panose="02010600030101010101" pitchFamily="2" charset="-122"/>
                          <a:ea typeface="宋体" panose="02010600030101010101" pitchFamily="2" charset="-122"/>
                        </a:rPr>
                        <a:t>乘减运算</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11"/>
                  </a:ext>
                </a:extLst>
              </a:tr>
              <a:tr h="205740">
                <a:tc>
                  <a:txBody>
                    <a:bodyPr/>
                    <a:lstStyle/>
                    <a:p>
                      <a:r>
                        <a:rPr lang="en-US" sz="1400" baseline="0" dirty="0">
                          <a:solidFill>
                            <a:srgbClr val="000000"/>
                          </a:solidFill>
                          <a:effectLst/>
                          <a:latin typeface="宋体" panose="02010600030101010101" pitchFamily="2" charset="-122"/>
                          <a:ea typeface="宋体" panose="02010600030101010101" pitchFamily="2" charset="-122"/>
                        </a:rPr>
                        <a:t>MUL</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400" baseline="0" dirty="0">
                          <a:solidFill>
                            <a:srgbClr val="000000"/>
                          </a:solidFill>
                          <a:effectLst/>
                          <a:latin typeface="宋体" panose="02010600030101010101" pitchFamily="2" charset="-122"/>
                          <a:ea typeface="宋体" panose="02010600030101010101" pitchFamily="2" charset="-122"/>
                        </a:rPr>
                        <a:t>乘法运算</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12"/>
                  </a:ext>
                </a:extLst>
              </a:tr>
              <a:tr h="205740">
                <a:tc>
                  <a:txBody>
                    <a:bodyPr/>
                    <a:lstStyle/>
                    <a:p>
                      <a:r>
                        <a:rPr lang="en-US" sz="1400" baseline="0" dirty="0">
                          <a:solidFill>
                            <a:srgbClr val="000000"/>
                          </a:solidFill>
                          <a:effectLst/>
                          <a:latin typeface="宋体" panose="02010600030101010101" pitchFamily="2" charset="-122"/>
                          <a:ea typeface="宋体" panose="02010600030101010101" pitchFamily="2" charset="-122"/>
                        </a:rPr>
                        <a:t>SMADDL</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400" baseline="0" dirty="0">
                          <a:solidFill>
                            <a:srgbClr val="000000"/>
                          </a:solidFill>
                          <a:effectLst/>
                          <a:latin typeface="宋体" panose="02010600030101010101" pitchFamily="2" charset="-122"/>
                          <a:ea typeface="宋体" panose="02010600030101010101" pitchFamily="2" charset="-122"/>
                        </a:rPr>
                        <a:t>有符号乘加运算</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13"/>
                  </a:ext>
                </a:extLst>
              </a:tr>
              <a:tr h="205740">
                <a:tc>
                  <a:txBody>
                    <a:bodyPr/>
                    <a:lstStyle/>
                    <a:p>
                      <a:r>
                        <a:rPr lang="en-US" sz="1400" baseline="0" dirty="0">
                          <a:solidFill>
                            <a:srgbClr val="000000"/>
                          </a:solidFill>
                          <a:effectLst/>
                          <a:latin typeface="宋体" panose="02010600030101010101" pitchFamily="2" charset="-122"/>
                          <a:ea typeface="宋体" panose="02010600030101010101" pitchFamily="2" charset="-122"/>
                        </a:rPr>
                        <a:t>SDIV</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400" baseline="0" dirty="0">
                          <a:solidFill>
                            <a:srgbClr val="000000"/>
                          </a:solidFill>
                          <a:effectLst/>
                          <a:latin typeface="宋体" panose="02010600030101010101" pitchFamily="2" charset="-122"/>
                          <a:ea typeface="宋体" panose="02010600030101010101" pitchFamily="2" charset="-122"/>
                        </a:rPr>
                        <a:t>有符号除法运算</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14"/>
                  </a:ext>
                </a:extLst>
              </a:tr>
              <a:tr h="205740">
                <a:tc>
                  <a:txBody>
                    <a:bodyPr/>
                    <a:lstStyle/>
                    <a:p>
                      <a:r>
                        <a:rPr lang="en-US" sz="1400" baseline="0" dirty="0">
                          <a:solidFill>
                            <a:srgbClr val="000000"/>
                          </a:solidFill>
                          <a:effectLst/>
                          <a:latin typeface="宋体" panose="02010600030101010101" pitchFamily="2" charset="-122"/>
                          <a:ea typeface="宋体" panose="02010600030101010101" pitchFamily="2" charset="-122"/>
                        </a:rPr>
                        <a:t>UDIV</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400" baseline="0" dirty="0">
                          <a:solidFill>
                            <a:srgbClr val="000000"/>
                          </a:solidFill>
                          <a:effectLst/>
                          <a:latin typeface="宋体" panose="02010600030101010101" pitchFamily="2" charset="-122"/>
                          <a:ea typeface="宋体" panose="02010600030101010101" pitchFamily="2" charset="-122"/>
                        </a:rPr>
                        <a:t>无符号除法运算</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25490956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30212" y="385704"/>
            <a:ext cx="8046244" cy="485982"/>
          </a:xfrm>
        </p:spPr>
        <p:txBody>
          <a:bodyPr>
            <a:noAutofit/>
          </a:bodyPr>
          <a:lstStyle/>
          <a:p>
            <a:pPr eaLnBrk="1" hangingPunct="1"/>
            <a:r>
              <a:rPr lang="en-US" altLang="zh-CN" sz="3400" b="1" dirty="0">
                <a:solidFill>
                  <a:srgbClr val="0000FF"/>
                </a:solidFill>
                <a:latin typeface="+mj-lt"/>
                <a:ea typeface="+mj-ea"/>
                <a:sym typeface="+mn-lt"/>
              </a:rPr>
              <a:t>N.4.4 ARM</a:t>
            </a:r>
            <a:r>
              <a:rPr lang="zh-CN" altLang="en-US" sz="3400" b="1" dirty="0">
                <a:solidFill>
                  <a:srgbClr val="0000FF"/>
                </a:solidFill>
                <a:latin typeface="+mj-lt"/>
                <a:ea typeface="+mj-ea"/>
                <a:sym typeface="+mn-lt"/>
              </a:rPr>
              <a:t>指令集</a:t>
            </a:r>
            <a:endParaRPr lang="en-US" altLang="zh-CN" sz="3400" b="1" dirty="0">
              <a:solidFill>
                <a:srgbClr val="0000FF"/>
              </a:solidFill>
              <a:latin typeface="+mj-lt"/>
              <a:ea typeface="+mj-ea"/>
              <a:sym typeface="+mn-lt"/>
            </a:endParaRPr>
          </a:p>
        </p:txBody>
      </p:sp>
      <p:sp>
        <p:nvSpPr>
          <p:cNvPr id="2" name="文本占位符 1"/>
          <p:cNvSpPr>
            <a:spLocks noGrp="1"/>
          </p:cNvSpPr>
          <p:nvPr>
            <p:ph type="body" sz="quarter" idx="10"/>
          </p:nvPr>
        </p:nvSpPr>
        <p:spPr>
          <a:xfrm>
            <a:off x="514674" y="1124744"/>
            <a:ext cx="8046245" cy="3864769"/>
          </a:xfrm>
        </p:spPr>
        <p:txBody>
          <a:bodyPr/>
          <a:lstStyle/>
          <a:p>
            <a:pPr>
              <a:lnSpc>
                <a:spcPts val="2250"/>
              </a:lnSpc>
              <a:spcBef>
                <a:spcPts val="0"/>
              </a:spcBef>
            </a:pPr>
            <a:r>
              <a:rPr lang="zh-CN" altLang="en-US" sz="2000" b="1" dirty="0">
                <a:effectLst>
                  <a:outerShdw blurRad="38100" dist="38100" dir="2700000" algn="tl">
                    <a:srgbClr val="000000">
                      <a:alpha val="43137"/>
                    </a:srgbClr>
                  </a:outerShdw>
                </a:effectLst>
                <a:latin typeface="+mn-ea"/>
                <a:ea typeface="+mn-ea"/>
              </a:rPr>
              <a:t> 算术运算指令示例</a:t>
            </a:r>
            <a:endParaRPr lang="en-US" altLang="zh-CN" sz="2000" b="1" dirty="0">
              <a:effectLst>
                <a:outerShdw blurRad="38100" dist="38100" dir="2700000" algn="tl">
                  <a:srgbClr val="000000">
                    <a:alpha val="43137"/>
                  </a:srgbClr>
                </a:outerShdw>
              </a:effectLst>
              <a:latin typeface="+mn-ea"/>
              <a:ea typeface="+mn-ea"/>
            </a:endParaRPr>
          </a:p>
          <a:p>
            <a:pPr indent="0">
              <a:spcAft>
                <a:spcPts val="0"/>
              </a:spcAft>
              <a:buNone/>
            </a:pPr>
            <a:r>
              <a:rPr lang="zh-CN" altLang="zh-CN" sz="1800" b="1" i="1" kern="0" dirty="0">
                <a:solidFill>
                  <a:srgbClr val="4D4D4D"/>
                </a:solidFill>
                <a:effectLst>
                  <a:outerShdw blurRad="38100" dist="38100" dir="2700000" algn="tl">
                    <a:srgbClr val="000000">
                      <a:alpha val="43137"/>
                    </a:srgbClr>
                  </a:outerShdw>
                </a:effectLst>
                <a:latin typeface="+mn-ea"/>
                <a:ea typeface="+mn-ea"/>
                <a:cs typeface="SimSun" panose="02010600030101010101" pitchFamily="2" charset="-122"/>
              </a:rPr>
              <a:t>例如：</a:t>
            </a:r>
            <a:endParaRPr lang="en-US" altLang="zh-CN" sz="1800" b="1" i="1" kern="0" dirty="0">
              <a:solidFill>
                <a:srgbClr val="4D4D4D"/>
              </a:solidFill>
              <a:effectLst>
                <a:outerShdw blurRad="38100" dist="38100" dir="2700000" algn="tl">
                  <a:srgbClr val="000000">
                    <a:alpha val="43137"/>
                  </a:srgbClr>
                </a:outerShdw>
              </a:effectLst>
              <a:latin typeface="+mn-ea"/>
              <a:ea typeface="+mn-ea"/>
              <a:cs typeface="SimSun" panose="02010600030101010101" pitchFamily="2" charset="-122"/>
            </a:endParaRPr>
          </a:p>
          <a:p>
            <a:pPr indent="0">
              <a:spcAft>
                <a:spcPts val="0"/>
              </a:spcAft>
              <a:buNone/>
            </a:pPr>
            <a:r>
              <a:rPr lang="en-US" altLang="zh-CN" sz="2400" dirty="0">
                <a:latin typeface="+mn-ea"/>
                <a:ea typeface="+mn-ea"/>
              </a:rPr>
              <a:t>ADD </a:t>
            </a:r>
            <a:r>
              <a:rPr lang="zh-CN" altLang="zh-CN" sz="2400" dirty="0">
                <a:latin typeface="+mn-ea"/>
                <a:ea typeface="+mn-ea"/>
              </a:rPr>
              <a:t>加法指令</a:t>
            </a:r>
            <a:endParaRPr lang="en-US" altLang="zh-CN" sz="2400" dirty="0">
              <a:latin typeface="+mn-ea"/>
              <a:ea typeface="+mn-ea"/>
            </a:endParaRPr>
          </a:p>
          <a:p>
            <a:pPr indent="0">
              <a:spcAft>
                <a:spcPts val="0"/>
              </a:spcAft>
              <a:buNone/>
            </a:pPr>
            <a:endParaRPr lang="en-US" altLang="zh-CN" sz="2400" dirty="0">
              <a:latin typeface="+mn-ea"/>
              <a:ea typeface="+mn-ea"/>
            </a:endParaRPr>
          </a:p>
          <a:p>
            <a:pPr indent="0">
              <a:spcAft>
                <a:spcPts val="0"/>
              </a:spcAft>
              <a:buNone/>
            </a:pPr>
            <a:endParaRPr lang="en-US" altLang="zh-CN" sz="2400" dirty="0">
              <a:latin typeface="+mn-ea"/>
              <a:ea typeface="+mn-ea"/>
            </a:endParaRPr>
          </a:p>
          <a:p>
            <a:pPr indent="0">
              <a:spcAft>
                <a:spcPts val="0"/>
              </a:spcAft>
              <a:buNone/>
            </a:pPr>
            <a:endParaRPr lang="en-US" altLang="zh-CN" sz="2400" dirty="0">
              <a:latin typeface="+mn-ea"/>
              <a:ea typeface="+mn-ea"/>
            </a:endParaRPr>
          </a:p>
          <a:p>
            <a:pPr indent="0">
              <a:spcAft>
                <a:spcPts val="0"/>
              </a:spcAft>
              <a:buNone/>
            </a:pPr>
            <a:r>
              <a:rPr lang="en-US" altLang="zh-CN" sz="2400" dirty="0">
                <a:latin typeface="+mn-ea"/>
                <a:ea typeface="+mn-ea"/>
              </a:rPr>
              <a:t>SUB </a:t>
            </a:r>
            <a:r>
              <a:rPr lang="zh-CN" altLang="zh-CN" sz="2400" dirty="0">
                <a:latin typeface="+mn-ea"/>
                <a:ea typeface="+mn-ea"/>
              </a:rPr>
              <a:t>减法指令</a:t>
            </a:r>
            <a:endParaRPr lang="en-US" altLang="zh-CN" sz="2400" dirty="0">
              <a:latin typeface="+mn-ea"/>
              <a:ea typeface="+mn-ea"/>
            </a:endParaRPr>
          </a:p>
          <a:p>
            <a:pPr indent="0">
              <a:spcAft>
                <a:spcPts val="0"/>
              </a:spcAft>
              <a:buNone/>
            </a:pPr>
            <a:endParaRPr lang="en-US" altLang="zh-CN" sz="2400" dirty="0">
              <a:latin typeface="+mn-ea"/>
              <a:ea typeface="+mn-ea"/>
            </a:endParaRPr>
          </a:p>
        </p:txBody>
      </p:sp>
      <p:sp>
        <p:nvSpPr>
          <p:cNvPr id="4" name="文本框 3"/>
          <p:cNvSpPr txBox="1"/>
          <p:nvPr/>
        </p:nvSpPr>
        <p:spPr>
          <a:xfrm>
            <a:off x="790661" y="2420888"/>
            <a:ext cx="7801258" cy="923330"/>
          </a:xfrm>
          <a:prstGeom prst="rect">
            <a:avLst/>
          </a:prstGeom>
          <a:solidFill>
            <a:schemeClr val="bg1">
              <a:lumMod val="85000"/>
            </a:schemeClr>
          </a:solidFill>
        </p:spPr>
        <p:txBody>
          <a:bodyPr wrap="square" rtlCol="0">
            <a:spAutoFit/>
          </a:bodyPr>
          <a:lstStyle/>
          <a:p>
            <a:r>
              <a:rPr lang="en-US"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ADD R0,R1,</a:t>
            </a:r>
            <a:r>
              <a:rPr lang="zh-CN" altLang="en-US"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a:t>
            </a:r>
            <a:r>
              <a:rPr lang="en-US"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5			@R0=R1+5</a:t>
            </a:r>
          </a:p>
          <a:p>
            <a:r>
              <a:rPr lang="en-US"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ADD R0,R1,R2			@R0=R1+R2</a:t>
            </a:r>
          </a:p>
          <a:p>
            <a:r>
              <a:rPr lang="en-US"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ADD R0,R1,R2,LSL</a:t>
            </a:r>
            <a:r>
              <a:rPr lang="zh-CN" altLang="en-US"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a:t>
            </a:r>
            <a:r>
              <a:rPr lang="en-US"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5		@R0=R1+R2</a:t>
            </a:r>
            <a:r>
              <a:rPr lang="zh-CN" altLang="en-US"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左移</a:t>
            </a:r>
            <a:r>
              <a:rPr lang="en-US"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5</a:t>
            </a:r>
            <a:r>
              <a:rPr lang="zh-CN" altLang="en-US"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位</a:t>
            </a:r>
            <a:endParaRPr lang="en-US"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endParaRPr>
          </a:p>
        </p:txBody>
      </p:sp>
      <p:sp>
        <p:nvSpPr>
          <p:cNvPr id="6" name="文本框 5"/>
          <p:cNvSpPr txBox="1"/>
          <p:nvPr/>
        </p:nvSpPr>
        <p:spPr>
          <a:xfrm>
            <a:off x="790661" y="4090124"/>
            <a:ext cx="7801258" cy="646331"/>
          </a:xfrm>
          <a:prstGeom prst="rect">
            <a:avLst/>
          </a:prstGeom>
          <a:solidFill>
            <a:schemeClr val="bg1">
              <a:lumMod val="85000"/>
            </a:schemeClr>
          </a:solidFill>
        </p:spPr>
        <p:txBody>
          <a:bodyPr wrap="square" rtlCol="0">
            <a:spAutoFit/>
          </a:bodyPr>
          <a:lstStyle/>
          <a:p>
            <a:r>
              <a:rPr lang="en-US"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SUB R0,R1,R2			@R0=R1-R2 </a:t>
            </a:r>
          </a:p>
          <a:p>
            <a:r>
              <a:rPr lang="en-US"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SUB R0,R1,R2,LSL</a:t>
            </a:r>
            <a:r>
              <a:rPr lang="zh-CN" altLang="en-US"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a:t>
            </a:r>
            <a:r>
              <a:rPr lang="en-US"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5		@R0=R1-R2</a:t>
            </a:r>
            <a:r>
              <a:rPr lang="zh-CN" altLang="en-US"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左移</a:t>
            </a:r>
            <a:r>
              <a:rPr lang="en-US"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5</a:t>
            </a:r>
            <a:r>
              <a:rPr lang="zh-CN" altLang="en-US"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位</a:t>
            </a:r>
            <a:endParaRPr lang="en-US"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endParaRPr>
          </a:p>
        </p:txBody>
      </p:sp>
    </p:spTree>
    <p:extLst>
      <p:ext uri="{BB962C8B-B14F-4D97-AF65-F5344CB8AC3E}">
        <p14:creationId xmlns:p14="http://schemas.microsoft.com/office/powerpoint/2010/main" val="35966754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11560" y="404664"/>
            <a:ext cx="8046244" cy="485982"/>
          </a:xfrm>
        </p:spPr>
        <p:txBody>
          <a:bodyPr>
            <a:noAutofit/>
          </a:bodyPr>
          <a:lstStyle/>
          <a:p>
            <a:pPr eaLnBrk="1" hangingPunct="1"/>
            <a:r>
              <a:rPr lang="en-US" altLang="zh-CN" sz="3400" b="1" dirty="0">
                <a:solidFill>
                  <a:srgbClr val="0000FF"/>
                </a:solidFill>
                <a:latin typeface="+mj-lt"/>
                <a:ea typeface="+mj-ea"/>
                <a:sym typeface="+mn-lt"/>
              </a:rPr>
              <a:t>N.4.4 ARM</a:t>
            </a:r>
            <a:r>
              <a:rPr lang="zh-CN" altLang="en-US" sz="3400" b="1" dirty="0">
                <a:solidFill>
                  <a:srgbClr val="0000FF"/>
                </a:solidFill>
                <a:latin typeface="+mj-lt"/>
                <a:ea typeface="+mj-ea"/>
                <a:sym typeface="+mn-lt"/>
              </a:rPr>
              <a:t>指令集</a:t>
            </a:r>
            <a:endParaRPr lang="en-US" altLang="zh-CN" sz="3400" b="1" dirty="0">
              <a:solidFill>
                <a:srgbClr val="0000FF"/>
              </a:solidFill>
              <a:latin typeface="+mj-lt"/>
              <a:ea typeface="+mj-ea"/>
              <a:sym typeface="+mn-lt"/>
            </a:endParaRPr>
          </a:p>
        </p:txBody>
      </p:sp>
      <p:sp>
        <p:nvSpPr>
          <p:cNvPr id="2" name="文本占位符 1"/>
          <p:cNvSpPr>
            <a:spLocks noGrp="1"/>
          </p:cNvSpPr>
          <p:nvPr>
            <p:ph type="body" sz="quarter" idx="10"/>
          </p:nvPr>
        </p:nvSpPr>
        <p:spPr/>
        <p:txBody>
          <a:bodyPr/>
          <a:lstStyle/>
          <a:p>
            <a:pPr>
              <a:buFont typeface="Wingdings" panose="05000000000000000000" pitchFamily="2" charset="2"/>
              <a:buChar char="ü"/>
            </a:pPr>
            <a:r>
              <a:rPr lang="zh-CN" altLang="en-US" sz="2400" dirty="0">
                <a:latin typeface="+mn-ea"/>
                <a:ea typeface="+mn-ea"/>
              </a:rPr>
              <a:t>逻辑运算指令</a:t>
            </a:r>
            <a:endParaRPr lang="en-US" altLang="zh-CN" sz="2400" dirty="0">
              <a:latin typeface="+mn-ea"/>
              <a:ea typeface="+mn-ea"/>
            </a:endParaRPr>
          </a:p>
        </p:txBody>
      </p:sp>
      <p:graphicFrame>
        <p:nvGraphicFramePr>
          <p:cNvPr id="3" name="表格 2"/>
          <p:cNvGraphicFramePr>
            <a:graphicFrameLocks noGrp="1"/>
          </p:cNvGraphicFramePr>
          <p:nvPr>
            <p:extLst>
              <p:ext uri="{D42A27DB-BD31-4B8C-83A1-F6EECF244321}">
                <p14:modId xmlns:p14="http://schemas.microsoft.com/office/powerpoint/2010/main" val="511103661"/>
              </p:ext>
            </p:extLst>
          </p:nvPr>
        </p:nvGraphicFramePr>
        <p:xfrm>
          <a:off x="611560" y="1556792"/>
          <a:ext cx="8046244" cy="1565910"/>
        </p:xfrm>
        <a:graphic>
          <a:graphicData uri="http://schemas.openxmlformats.org/drawingml/2006/table">
            <a:tbl>
              <a:tblPr/>
              <a:tblGrid>
                <a:gridCol w="1409480">
                  <a:extLst>
                    <a:ext uri="{9D8B030D-6E8A-4147-A177-3AD203B41FA5}">
                      <a16:colId xmlns:a16="http://schemas.microsoft.com/office/drawing/2014/main" val="20000"/>
                    </a:ext>
                  </a:extLst>
                </a:gridCol>
                <a:gridCol w="6636764">
                  <a:extLst>
                    <a:ext uri="{9D8B030D-6E8A-4147-A177-3AD203B41FA5}">
                      <a16:colId xmlns:a16="http://schemas.microsoft.com/office/drawing/2014/main" val="20001"/>
                    </a:ext>
                  </a:extLst>
                </a:gridCol>
              </a:tblGrid>
              <a:tr h="262890">
                <a:tc>
                  <a:txBody>
                    <a:bodyPr/>
                    <a:lstStyle/>
                    <a:p>
                      <a:pPr algn="ctr"/>
                      <a:r>
                        <a:rPr lang="zh-CN" altLang="en-US" sz="1400" baseline="0" dirty="0">
                          <a:solidFill>
                            <a:schemeClr val="bg1"/>
                          </a:solidFill>
                          <a:effectLst/>
                          <a:latin typeface="宋体" panose="02010600030101010101" pitchFamily="2" charset="-122"/>
                          <a:ea typeface="宋体" panose="02010600030101010101" pitchFamily="2" charset="-122"/>
                        </a:rPr>
                        <a:t>指令</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rgbClr val="00B0F0"/>
                    </a:solidFill>
                  </a:tcPr>
                </a:tc>
                <a:tc>
                  <a:txBody>
                    <a:bodyPr/>
                    <a:lstStyle/>
                    <a:p>
                      <a:pPr algn="ctr"/>
                      <a:r>
                        <a:rPr lang="zh-CN" altLang="en-US" sz="1400" baseline="0" dirty="0">
                          <a:solidFill>
                            <a:schemeClr val="bg1"/>
                          </a:solidFill>
                          <a:effectLst/>
                          <a:latin typeface="宋体" panose="02010600030101010101" pitchFamily="2" charset="-122"/>
                          <a:ea typeface="宋体" panose="02010600030101010101" pitchFamily="2" charset="-122"/>
                        </a:rPr>
                        <a:t>说明</a:t>
                      </a:r>
                      <a:endParaRPr lang="en-US" sz="1400" baseline="0" dirty="0">
                        <a:solidFill>
                          <a:schemeClr val="bg1"/>
                        </a:solidFill>
                        <a:effectLst/>
                        <a:latin typeface="宋体" panose="02010600030101010101" pitchFamily="2" charset="-122"/>
                        <a:ea typeface="宋体" panose="02010600030101010101" pitchFamily="2" charset="-122"/>
                      </a:endParaRP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262890">
                <a:tc>
                  <a:txBody>
                    <a:bodyPr/>
                    <a:lstStyle/>
                    <a:p>
                      <a:r>
                        <a:rPr lang="en-US" sz="1400" baseline="0" dirty="0">
                          <a:solidFill>
                            <a:srgbClr val="000000"/>
                          </a:solidFill>
                          <a:effectLst/>
                          <a:latin typeface="宋体" panose="02010600030101010101" pitchFamily="2" charset="-122"/>
                          <a:ea typeface="宋体" panose="02010600030101010101" pitchFamily="2" charset="-122"/>
                        </a:rPr>
                        <a:t>ANDS</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400" baseline="0" dirty="0">
                          <a:solidFill>
                            <a:srgbClr val="000000"/>
                          </a:solidFill>
                          <a:effectLst/>
                          <a:latin typeface="宋体" panose="02010600030101010101" pitchFamily="2" charset="-122"/>
                          <a:ea typeface="宋体" panose="02010600030101010101" pitchFamily="2" charset="-122"/>
                        </a:rPr>
                        <a:t>按位与运算，如果</a:t>
                      </a:r>
                      <a:r>
                        <a:rPr lang="en-US" altLang="zh-CN" sz="1400" baseline="0" dirty="0">
                          <a:solidFill>
                            <a:srgbClr val="000000"/>
                          </a:solidFill>
                          <a:effectLst/>
                          <a:latin typeface="宋体" panose="02010600030101010101" pitchFamily="2" charset="-122"/>
                          <a:ea typeface="宋体" panose="02010600030101010101" pitchFamily="2" charset="-122"/>
                        </a:rPr>
                        <a:t>S</a:t>
                      </a:r>
                      <a:r>
                        <a:rPr lang="zh-CN" altLang="en-US" sz="1400" baseline="0" dirty="0">
                          <a:solidFill>
                            <a:srgbClr val="000000"/>
                          </a:solidFill>
                          <a:effectLst/>
                          <a:latin typeface="宋体" panose="02010600030101010101" pitchFamily="2" charset="-122"/>
                          <a:ea typeface="宋体" panose="02010600030101010101" pitchFamily="2" charset="-122"/>
                        </a:rPr>
                        <a:t>存在，则更新条件位标记</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1"/>
                  </a:ext>
                </a:extLst>
              </a:tr>
              <a:tr h="262890">
                <a:tc>
                  <a:txBody>
                    <a:bodyPr/>
                    <a:lstStyle/>
                    <a:p>
                      <a:r>
                        <a:rPr lang="en-US" sz="1400" baseline="0" dirty="0">
                          <a:solidFill>
                            <a:srgbClr val="000000"/>
                          </a:solidFill>
                          <a:effectLst/>
                          <a:latin typeface="宋体" panose="02010600030101010101" pitchFamily="2" charset="-122"/>
                          <a:ea typeface="宋体" panose="02010600030101010101" pitchFamily="2" charset="-122"/>
                        </a:rPr>
                        <a:t>EOR</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400" baseline="0" dirty="0">
                          <a:solidFill>
                            <a:srgbClr val="000000"/>
                          </a:solidFill>
                          <a:effectLst/>
                          <a:latin typeface="宋体" panose="02010600030101010101" pitchFamily="2" charset="-122"/>
                          <a:ea typeface="宋体" panose="02010600030101010101" pitchFamily="2" charset="-122"/>
                        </a:rPr>
                        <a:t>按位异或运算</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2"/>
                  </a:ext>
                </a:extLst>
              </a:tr>
              <a:tr h="262890">
                <a:tc>
                  <a:txBody>
                    <a:bodyPr/>
                    <a:lstStyle/>
                    <a:p>
                      <a:r>
                        <a:rPr lang="en-US" sz="1400" baseline="0" dirty="0">
                          <a:solidFill>
                            <a:srgbClr val="000000"/>
                          </a:solidFill>
                          <a:effectLst/>
                          <a:latin typeface="宋体" panose="02010600030101010101" pitchFamily="2" charset="-122"/>
                          <a:ea typeface="宋体" panose="02010600030101010101" pitchFamily="2" charset="-122"/>
                        </a:rPr>
                        <a:t>ORR</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tc>
                  <a:txBody>
                    <a:bodyPr/>
                    <a:lstStyle/>
                    <a:p>
                      <a:r>
                        <a:rPr lang="zh-CN" altLang="en-US" sz="1400" baseline="0" dirty="0">
                          <a:solidFill>
                            <a:srgbClr val="000000"/>
                          </a:solidFill>
                          <a:effectLst/>
                          <a:latin typeface="宋体" panose="02010600030101010101" pitchFamily="2" charset="-122"/>
                          <a:ea typeface="宋体" panose="02010600030101010101" pitchFamily="2" charset="-122"/>
                        </a:rPr>
                        <a:t>按位或运算</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10003"/>
                  </a:ext>
                </a:extLst>
              </a:tr>
              <a:tr h="262890">
                <a:tc>
                  <a:txBody>
                    <a:bodyPr/>
                    <a:lstStyle/>
                    <a:p>
                      <a:r>
                        <a:rPr lang="en-US" sz="1400" baseline="0" dirty="0">
                          <a:solidFill>
                            <a:srgbClr val="000000"/>
                          </a:solidFill>
                          <a:effectLst/>
                          <a:latin typeface="宋体" panose="02010600030101010101" pitchFamily="2" charset="-122"/>
                          <a:ea typeface="宋体" panose="02010600030101010101" pitchFamily="2" charset="-122"/>
                        </a:rPr>
                        <a:t>TST</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tc>
                  <a:txBody>
                    <a:bodyPr/>
                    <a:lstStyle/>
                    <a:p>
                      <a:r>
                        <a:rPr lang="zh-CN" altLang="en-US" sz="1400" baseline="0" dirty="0">
                          <a:solidFill>
                            <a:srgbClr val="000000"/>
                          </a:solidFill>
                          <a:effectLst/>
                          <a:latin typeface="宋体" panose="02010600030101010101" pitchFamily="2" charset="-122"/>
                          <a:ea typeface="宋体" panose="02010600030101010101" pitchFamily="2" charset="-122"/>
                        </a:rPr>
                        <a:t>例如：</a:t>
                      </a:r>
                      <a:r>
                        <a:rPr lang="en-US" sz="1400" baseline="0" dirty="0">
                          <a:solidFill>
                            <a:srgbClr val="000000"/>
                          </a:solidFill>
                          <a:effectLst/>
                          <a:latin typeface="宋体" panose="02010600030101010101" pitchFamily="2" charset="-122"/>
                          <a:ea typeface="宋体" panose="02010600030101010101" pitchFamily="2" charset="-122"/>
                        </a:rPr>
                        <a:t>TST  W0,  #0X40 //</a:t>
                      </a:r>
                      <a:r>
                        <a:rPr lang="zh-CN" altLang="en-US" sz="1400" baseline="0" dirty="0">
                          <a:solidFill>
                            <a:srgbClr val="000000"/>
                          </a:solidFill>
                          <a:effectLst/>
                          <a:latin typeface="宋体" panose="02010600030101010101" pitchFamily="2" charset="-122"/>
                          <a:ea typeface="宋体" panose="02010600030101010101" pitchFamily="2" charset="-122"/>
                        </a:rPr>
                        <a:t>指令用来</a:t>
                      </a:r>
                      <a:r>
                        <a:rPr lang="zh-CN" altLang="en-US" sz="1300" kern="1200" baseline="0" dirty="0">
                          <a:solidFill>
                            <a:srgbClr val="000000"/>
                          </a:solidFill>
                          <a:effectLst/>
                          <a:latin typeface="宋体" panose="02010600030101010101" pitchFamily="2" charset="-122"/>
                          <a:ea typeface="宋体" panose="02010600030101010101" pitchFamily="2" charset="-122"/>
                          <a:cs typeface="+mn-cs"/>
                        </a:rPr>
                        <a:t>测试</a:t>
                      </a:r>
                      <a:r>
                        <a:rPr lang="en-US" sz="1400" baseline="0" dirty="0">
                          <a:solidFill>
                            <a:srgbClr val="000000"/>
                          </a:solidFill>
                          <a:effectLst/>
                          <a:latin typeface="宋体" panose="02010600030101010101" pitchFamily="2" charset="-122"/>
                          <a:ea typeface="宋体" panose="02010600030101010101" pitchFamily="2" charset="-122"/>
                        </a:rPr>
                        <a:t>W0[3]</a:t>
                      </a:r>
                      <a:r>
                        <a:rPr lang="zh-CN" altLang="en-US" sz="1400" baseline="0" dirty="0">
                          <a:solidFill>
                            <a:srgbClr val="000000"/>
                          </a:solidFill>
                          <a:effectLst/>
                          <a:latin typeface="宋体" panose="02010600030101010101" pitchFamily="2" charset="-122"/>
                          <a:ea typeface="宋体" panose="02010600030101010101" pitchFamily="2" charset="-122"/>
                        </a:rPr>
                        <a:t>是否为</a:t>
                      </a:r>
                      <a:r>
                        <a:rPr lang="en-US" altLang="zh-CN" sz="1400" baseline="0" dirty="0">
                          <a:solidFill>
                            <a:srgbClr val="000000"/>
                          </a:solidFill>
                          <a:effectLst/>
                          <a:latin typeface="宋体" panose="02010600030101010101" pitchFamily="2" charset="-122"/>
                          <a:ea typeface="宋体" panose="02010600030101010101" pitchFamily="2" charset="-122"/>
                        </a:rPr>
                        <a:t>1,</a:t>
                      </a:r>
                      <a:r>
                        <a:rPr lang="zh-CN" altLang="en-US" sz="1400" baseline="0" dirty="0">
                          <a:solidFill>
                            <a:srgbClr val="000000"/>
                          </a:solidFill>
                          <a:effectLst/>
                          <a:latin typeface="宋体" panose="02010600030101010101" pitchFamily="2" charset="-122"/>
                          <a:ea typeface="宋体" panose="02010600030101010101" pitchFamily="2" charset="-122"/>
                        </a:rPr>
                        <a:t>相当于：</a:t>
                      </a:r>
                      <a:r>
                        <a:rPr lang="en-US" sz="1400" baseline="0" dirty="0">
                          <a:solidFill>
                            <a:srgbClr val="000000"/>
                          </a:solidFill>
                          <a:effectLst/>
                          <a:latin typeface="宋体" panose="02010600030101010101" pitchFamily="2" charset="-122"/>
                          <a:ea typeface="宋体" panose="02010600030101010101" pitchFamily="2" charset="-122"/>
                        </a:rPr>
                        <a:t>ANDS WZR,W0，#0X40</a:t>
                      </a:r>
                    </a:p>
                  </a:txBody>
                  <a:tcPr marL="50006" marR="50006" marT="28575" marB="28575" anchor="ctr">
                    <a:lnL w="4763" cap="flat" cmpd="sng" algn="ctr">
                      <a:solidFill>
                        <a:srgbClr val="C0C0C0"/>
                      </a:solidFill>
                      <a:prstDash val="solid"/>
                      <a:round/>
                      <a:headEnd type="none" w="med" len="med"/>
                      <a:tailEnd type="none" w="med" len="med"/>
                    </a:lnL>
                    <a:lnR w="4763" cap="flat" cmpd="sng" algn="ctr">
                      <a:solidFill>
                        <a:srgbClr val="C0C0C0"/>
                      </a:solidFill>
                      <a:prstDash val="solid"/>
                      <a:round/>
                      <a:headEnd type="none" w="med" len="med"/>
                      <a:tailEnd type="none" w="med" len="med"/>
                    </a:lnR>
                    <a:lnT w="4763" cap="flat" cmpd="sng" algn="ctr">
                      <a:solidFill>
                        <a:srgbClr val="C0C0C0"/>
                      </a:solidFill>
                      <a:prstDash val="solid"/>
                      <a:round/>
                      <a:headEnd type="none" w="med" len="med"/>
                      <a:tailEnd type="none" w="med" len="med"/>
                    </a:lnT>
                    <a:lnB w="4763" cap="flat" cmpd="sng" algn="ctr">
                      <a:solidFill>
                        <a:srgbClr val="C0C0C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sp>
        <p:nvSpPr>
          <p:cNvPr id="6" name="文本占位符 1">
            <a:extLst>
              <a:ext uri="{FF2B5EF4-FFF2-40B4-BE49-F238E27FC236}">
                <a16:creationId xmlns:a16="http://schemas.microsoft.com/office/drawing/2014/main" id="{4E523FE7-FB64-4FAC-9EC7-ACBA189DD10B}"/>
              </a:ext>
            </a:extLst>
          </p:cNvPr>
          <p:cNvSpPr txBox="1">
            <a:spLocks/>
          </p:cNvSpPr>
          <p:nvPr/>
        </p:nvSpPr>
        <p:spPr bwMode="auto">
          <a:xfrm>
            <a:off x="268867" y="3178542"/>
            <a:ext cx="8046245" cy="3506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69900" indent="-469900" algn="just" rtl="0" eaLnBrk="0" fontAlgn="ctr" hangingPunct="0">
              <a:spcBef>
                <a:spcPct val="20000"/>
              </a:spcBef>
              <a:spcAft>
                <a:spcPct val="0"/>
              </a:spcAft>
              <a:buClrTx/>
              <a:buFont typeface="Wingdings" pitchFamily="2" charset="2"/>
              <a:buChar char="o"/>
              <a:defRPr sz="3000" baseline="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908050" indent="-436563" algn="l" rtl="0" eaLnBrk="0" fontAlgn="base" hangingPunct="0">
              <a:spcBef>
                <a:spcPct val="20000"/>
              </a:spcBef>
              <a:spcAft>
                <a:spcPct val="0"/>
              </a:spcAft>
              <a:buClr>
                <a:schemeClr val="accent2"/>
              </a:buClr>
              <a:buFont typeface="Wingdings" pitchFamily="2" charset="2"/>
              <a:buChar char="n"/>
              <a:defRPr sz="2600">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o"/>
              <a:defRPr sz="2300">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9pPr>
          </a:lstStyle>
          <a:p>
            <a:pPr indent="0">
              <a:spcAft>
                <a:spcPts val="0"/>
              </a:spcAft>
              <a:buFont typeface="Wingdings" pitchFamily="2" charset="2"/>
              <a:buNone/>
            </a:pPr>
            <a:r>
              <a:rPr lang="zh-CN" altLang="zh-CN" sz="2000" b="1" i="1" kern="0" dirty="0">
                <a:solidFill>
                  <a:srgbClr val="4D4D4D"/>
                </a:solidFill>
                <a:effectLst>
                  <a:outerShdw blurRad="38100" dist="38100" dir="2700000" algn="tl">
                    <a:srgbClr val="000000">
                      <a:alpha val="43137"/>
                    </a:srgbClr>
                  </a:outerShdw>
                </a:effectLst>
                <a:latin typeface="+mn-ea"/>
                <a:ea typeface="+mn-ea"/>
                <a:cs typeface="SimSun" panose="02010600030101010101" pitchFamily="2" charset="-122"/>
              </a:rPr>
              <a:t>例如：</a:t>
            </a:r>
            <a:endParaRPr lang="en-US" altLang="zh-CN" sz="2000" b="1" i="1" kern="0" dirty="0">
              <a:solidFill>
                <a:srgbClr val="4D4D4D"/>
              </a:solidFill>
              <a:effectLst>
                <a:outerShdw blurRad="38100" dist="38100" dir="2700000" algn="tl">
                  <a:srgbClr val="000000">
                    <a:alpha val="43137"/>
                  </a:srgbClr>
                </a:outerShdw>
              </a:effectLst>
              <a:latin typeface="+mn-ea"/>
              <a:ea typeface="+mn-ea"/>
              <a:cs typeface="SimSun" panose="02010600030101010101" pitchFamily="2" charset="-122"/>
            </a:endParaRPr>
          </a:p>
          <a:p>
            <a:pPr indent="0">
              <a:spcAft>
                <a:spcPts val="0"/>
              </a:spcAft>
              <a:buFont typeface="Wingdings" pitchFamily="2" charset="2"/>
              <a:buNone/>
            </a:pPr>
            <a:r>
              <a:rPr lang="en-US" altLang="zh-CN" sz="2000" kern="0" dirty="0">
                <a:latin typeface="+mn-ea"/>
                <a:ea typeface="+mn-ea"/>
              </a:rPr>
              <a:t>AND</a:t>
            </a:r>
            <a:r>
              <a:rPr lang="zh-CN" altLang="zh-CN" sz="2000" kern="0" dirty="0">
                <a:latin typeface="+mn-ea"/>
                <a:ea typeface="+mn-ea"/>
              </a:rPr>
              <a:t>逻辑与指令</a:t>
            </a:r>
            <a:endParaRPr lang="en-US" altLang="zh-CN" sz="2000" kern="0" dirty="0">
              <a:latin typeface="+mn-ea"/>
              <a:ea typeface="+mn-ea"/>
            </a:endParaRPr>
          </a:p>
          <a:p>
            <a:pPr indent="0">
              <a:spcAft>
                <a:spcPts val="0"/>
              </a:spcAft>
              <a:buFont typeface="Wingdings" pitchFamily="2" charset="2"/>
              <a:buNone/>
            </a:pPr>
            <a:endParaRPr lang="en-US" altLang="zh-CN" sz="2000" kern="0" dirty="0">
              <a:latin typeface="+mn-ea"/>
              <a:ea typeface="+mn-ea"/>
            </a:endParaRPr>
          </a:p>
          <a:p>
            <a:pPr indent="0">
              <a:spcAft>
                <a:spcPts val="0"/>
              </a:spcAft>
              <a:buFont typeface="Wingdings" pitchFamily="2" charset="2"/>
              <a:buNone/>
            </a:pPr>
            <a:r>
              <a:rPr lang="en-US" altLang="zh-CN" sz="2000" kern="0" dirty="0">
                <a:latin typeface="+mn-ea"/>
                <a:ea typeface="+mn-ea"/>
              </a:rPr>
              <a:t>ORR</a:t>
            </a:r>
            <a:r>
              <a:rPr lang="zh-CN" altLang="zh-CN" sz="2000" kern="0" dirty="0">
                <a:latin typeface="+mn-ea"/>
                <a:ea typeface="+mn-ea"/>
              </a:rPr>
              <a:t>逻辑或指令</a:t>
            </a:r>
            <a:endParaRPr lang="en-US" altLang="zh-CN" sz="2000" kern="0" dirty="0">
              <a:latin typeface="+mn-ea"/>
              <a:ea typeface="+mn-ea"/>
            </a:endParaRPr>
          </a:p>
          <a:p>
            <a:pPr indent="0">
              <a:spcAft>
                <a:spcPts val="0"/>
              </a:spcAft>
              <a:buFont typeface="Wingdings" pitchFamily="2" charset="2"/>
              <a:buNone/>
            </a:pPr>
            <a:endParaRPr lang="en-US" altLang="zh-CN" sz="2000" kern="0" dirty="0">
              <a:latin typeface="+mn-ea"/>
              <a:ea typeface="+mn-ea"/>
            </a:endParaRPr>
          </a:p>
          <a:p>
            <a:pPr indent="0">
              <a:spcAft>
                <a:spcPts val="0"/>
              </a:spcAft>
              <a:buFont typeface="Wingdings" pitchFamily="2" charset="2"/>
              <a:buNone/>
            </a:pPr>
            <a:r>
              <a:rPr lang="en-US" altLang="zh-CN" sz="2000" kern="0" dirty="0">
                <a:latin typeface="+mn-ea"/>
                <a:ea typeface="+mn-ea"/>
              </a:rPr>
              <a:t>EOR</a:t>
            </a:r>
            <a:r>
              <a:rPr lang="zh-CN" altLang="zh-CN" sz="2000" kern="0" dirty="0">
                <a:latin typeface="+mn-ea"/>
                <a:ea typeface="+mn-ea"/>
              </a:rPr>
              <a:t>逻辑异或指令</a:t>
            </a:r>
            <a:endParaRPr lang="en-US" altLang="zh-CN" sz="2000" kern="0" dirty="0">
              <a:latin typeface="+mn-ea"/>
              <a:ea typeface="+mn-ea"/>
            </a:endParaRPr>
          </a:p>
          <a:p>
            <a:pPr indent="0">
              <a:spcAft>
                <a:spcPts val="0"/>
              </a:spcAft>
              <a:buFont typeface="Wingdings" pitchFamily="2" charset="2"/>
              <a:buNone/>
            </a:pPr>
            <a:endParaRPr lang="en-US" altLang="zh-CN" sz="2000" kern="0" dirty="0">
              <a:latin typeface="+mn-ea"/>
              <a:ea typeface="+mn-ea"/>
            </a:endParaRPr>
          </a:p>
        </p:txBody>
      </p:sp>
      <p:sp>
        <p:nvSpPr>
          <p:cNvPr id="7" name="文本框 6">
            <a:extLst>
              <a:ext uri="{FF2B5EF4-FFF2-40B4-BE49-F238E27FC236}">
                <a16:creationId xmlns:a16="http://schemas.microsoft.com/office/drawing/2014/main" id="{C1EC91A9-1746-42B2-872A-5E4800301B69}"/>
              </a:ext>
            </a:extLst>
          </p:cNvPr>
          <p:cNvSpPr txBox="1"/>
          <p:nvPr/>
        </p:nvSpPr>
        <p:spPr>
          <a:xfrm>
            <a:off x="759711" y="3955195"/>
            <a:ext cx="7801258" cy="369332"/>
          </a:xfrm>
          <a:prstGeom prst="rect">
            <a:avLst/>
          </a:prstGeom>
          <a:solidFill>
            <a:schemeClr val="bg1">
              <a:lumMod val="85000"/>
            </a:schemeClr>
          </a:solidFill>
        </p:spPr>
        <p:txBody>
          <a:bodyPr wrap="square" rtlCol="0">
            <a:spAutoFit/>
          </a:bodyPr>
          <a:lstStyle/>
          <a:p>
            <a:r>
              <a:rPr lang="pt-BR"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AND R0,R0,</a:t>
            </a:r>
            <a:r>
              <a:rPr lang="zh-CN" altLang="pt-BR"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a:t>
            </a:r>
            <a:r>
              <a:rPr lang="pt-BR"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5		@</a:t>
            </a:r>
            <a:r>
              <a:rPr lang="zh-CN" altLang="en-US"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保持</a:t>
            </a:r>
            <a:r>
              <a:rPr lang="pt-BR"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R0</a:t>
            </a:r>
            <a:r>
              <a:rPr lang="zh-CN" altLang="en-US"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的第</a:t>
            </a:r>
            <a:r>
              <a:rPr lang="en-US"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0</a:t>
            </a:r>
            <a:r>
              <a:rPr lang="zh-CN" altLang="en-US"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位和第</a:t>
            </a:r>
            <a:r>
              <a:rPr lang="en-US"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2</a:t>
            </a:r>
            <a:r>
              <a:rPr lang="zh-CN" altLang="en-US"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位，其余位清</a:t>
            </a:r>
            <a:r>
              <a:rPr lang="en-US"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0</a:t>
            </a:r>
            <a:endParaRPr lang="pt-BR"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endParaRPr>
          </a:p>
        </p:txBody>
      </p:sp>
      <p:sp>
        <p:nvSpPr>
          <p:cNvPr id="8" name="文本框 7">
            <a:extLst>
              <a:ext uri="{FF2B5EF4-FFF2-40B4-BE49-F238E27FC236}">
                <a16:creationId xmlns:a16="http://schemas.microsoft.com/office/drawing/2014/main" id="{34D81354-855B-4EFE-9193-C030C94047A3}"/>
              </a:ext>
            </a:extLst>
          </p:cNvPr>
          <p:cNvSpPr txBox="1"/>
          <p:nvPr/>
        </p:nvSpPr>
        <p:spPr>
          <a:xfrm>
            <a:off x="759711" y="4693591"/>
            <a:ext cx="7801258" cy="369332"/>
          </a:xfrm>
          <a:prstGeom prst="rect">
            <a:avLst/>
          </a:prstGeom>
          <a:solidFill>
            <a:schemeClr val="bg1">
              <a:lumMod val="85000"/>
            </a:schemeClr>
          </a:solidFill>
        </p:spPr>
        <p:txBody>
          <a:bodyPr wrap="square" rtlCol="0">
            <a:spAutoFit/>
          </a:bodyPr>
          <a:lstStyle/>
          <a:p>
            <a:r>
              <a:rPr lang="pt-BR"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ORR R0,R0,</a:t>
            </a:r>
            <a:r>
              <a:rPr lang="zh-CN" altLang="pt-BR"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a:t>
            </a:r>
            <a:r>
              <a:rPr lang="pt-BR"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5		@R0</a:t>
            </a:r>
            <a:r>
              <a:rPr lang="zh-CN" altLang="en-US"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的第</a:t>
            </a:r>
            <a:r>
              <a:rPr lang="en-US"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0</a:t>
            </a:r>
            <a:r>
              <a:rPr lang="zh-CN" altLang="en-US"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位和第</a:t>
            </a:r>
            <a:r>
              <a:rPr lang="en-US"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2</a:t>
            </a:r>
            <a:r>
              <a:rPr lang="zh-CN" altLang="en-US"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位设置为</a:t>
            </a:r>
            <a:r>
              <a:rPr lang="en-US"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1</a:t>
            </a:r>
            <a:r>
              <a:rPr lang="zh-CN" altLang="en-US"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，其余位不变</a:t>
            </a:r>
            <a:endParaRPr lang="pt-BR"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endParaRPr>
          </a:p>
        </p:txBody>
      </p:sp>
      <p:sp>
        <p:nvSpPr>
          <p:cNvPr id="9" name="文本框 8">
            <a:extLst>
              <a:ext uri="{FF2B5EF4-FFF2-40B4-BE49-F238E27FC236}">
                <a16:creationId xmlns:a16="http://schemas.microsoft.com/office/drawing/2014/main" id="{1E348EE3-A5C0-46FA-A7F2-F5942FD83F63}"/>
              </a:ext>
            </a:extLst>
          </p:cNvPr>
          <p:cNvSpPr txBox="1"/>
          <p:nvPr/>
        </p:nvSpPr>
        <p:spPr>
          <a:xfrm>
            <a:off x="793864" y="5458388"/>
            <a:ext cx="7801258" cy="369332"/>
          </a:xfrm>
          <a:prstGeom prst="rect">
            <a:avLst/>
          </a:prstGeom>
          <a:solidFill>
            <a:schemeClr val="bg1">
              <a:lumMod val="85000"/>
            </a:schemeClr>
          </a:solidFill>
        </p:spPr>
        <p:txBody>
          <a:bodyPr wrap="square" rtlCol="0">
            <a:spAutoFit/>
          </a:bodyPr>
          <a:lstStyle/>
          <a:p>
            <a:r>
              <a:rPr lang="pt-BR"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EOR R0,R0,</a:t>
            </a:r>
            <a:r>
              <a:rPr lang="zh-CN" altLang="pt-BR"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a:t>
            </a:r>
            <a:r>
              <a:rPr lang="pt-BR"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5		@R0</a:t>
            </a:r>
            <a:r>
              <a:rPr lang="zh-CN" altLang="en-US"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的第</a:t>
            </a:r>
            <a:r>
              <a:rPr lang="en-US"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0</a:t>
            </a:r>
            <a:r>
              <a:rPr lang="zh-CN" altLang="en-US"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位和第</a:t>
            </a:r>
            <a:r>
              <a:rPr lang="en-US"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2</a:t>
            </a:r>
            <a:r>
              <a:rPr lang="zh-CN" altLang="en-US"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rPr>
              <a:t>位取反，其余位不变</a:t>
            </a:r>
            <a:endParaRPr lang="pt-BR" altLang="zh-CN" i="1" kern="0" dirty="0">
              <a:effectLst>
                <a:outerShdw blurRad="38100" dist="38100" dir="2700000" algn="tl">
                  <a:srgbClr val="000000">
                    <a:alpha val="43137"/>
                  </a:srgbClr>
                </a:outerShdw>
              </a:effectLst>
              <a:latin typeface="宋体" panose="02010600030101010101" pitchFamily="2" charset="-122"/>
              <a:cs typeface="SimSun" panose="02010600030101010101" pitchFamily="2" charset="-122"/>
            </a:endParaRPr>
          </a:p>
        </p:txBody>
      </p:sp>
    </p:spTree>
    <p:extLst>
      <p:ext uri="{BB962C8B-B14F-4D97-AF65-F5344CB8AC3E}">
        <p14:creationId xmlns:p14="http://schemas.microsoft.com/office/powerpoint/2010/main" val="2256893430"/>
      </p:ext>
    </p:extLst>
  </p:cSld>
  <p:clrMapOvr>
    <a:masterClrMapping/>
  </p:clrMapOvr>
</p:sld>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Profile</Template>
  <TotalTime>9335</TotalTime>
  <Words>14248</Words>
  <Application>Microsoft Office PowerPoint</Application>
  <PresentationFormat>全屏显示(4:3)</PresentationFormat>
  <Paragraphs>2185</Paragraphs>
  <Slides>112</Slides>
  <Notes>60</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2</vt:i4>
      </vt:variant>
      <vt:variant>
        <vt:lpstr>幻灯片标题</vt:lpstr>
      </vt:variant>
      <vt:variant>
        <vt:i4>112</vt:i4>
      </vt:variant>
    </vt:vector>
  </HeadingPairs>
  <TitlesOfParts>
    <vt:vector size="125" baseType="lpstr">
      <vt:lpstr>FrutigerNext LT Regular</vt:lpstr>
      <vt:lpstr>Helvetica Neue</vt:lpstr>
      <vt:lpstr>Huawei Sans</vt:lpstr>
      <vt:lpstr>Monotype Sorts</vt:lpstr>
      <vt:lpstr>宋体</vt:lpstr>
      <vt:lpstr>微软雅黑</vt:lpstr>
      <vt:lpstr>Arial</vt:lpstr>
      <vt:lpstr>Calibri</vt:lpstr>
      <vt:lpstr>Verdana</vt:lpstr>
      <vt:lpstr>Wingdings</vt:lpstr>
      <vt:lpstr>Profile</vt:lpstr>
      <vt:lpstr>Visio</vt:lpstr>
      <vt:lpstr>工作表</vt:lpstr>
      <vt:lpstr>第N章  华为鲲鹏ARM汇编</vt:lpstr>
      <vt:lpstr>第N章  华为鲲鹏ARM汇编</vt:lpstr>
      <vt:lpstr>冯诺依曼计算机模型</vt:lpstr>
      <vt:lpstr>哈弗计算机模型</vt:lpstr>
      <vt:lpstr>什么是中央处理器</vt:lpstr>
      <vt:lpstr>什么是芯片</vt:lpstr>
      <vt:lpstr>芯片是信息社会的基石 </vt:lpstr>
      <vt:lpstr>芯片行业产业链</vt:lpstr>
      <vt:lpstr>指令集：RISC vs CISC</vt:lpstr>
      <vt:lpstr>处理器发展趋势</vt:lpstr>
      <vt:lpstr>主流CPU发展路径</vt:lpstr>
      <vt:lpstr>ARM提供更多计算核心</vt:lpstr>
      <vt:lpstr>ARM服务器级别处理器一览</vt:lpstr>
      <vt:lpstr>服务器内部视图</vt:lpstr>
      <vt:lpstr>TaiShan服务器物理结构</vt:lpstr>
      <vt:lpstr>TaiShan服务器逻辑结构</vt:lpstr>
      <vt:lpstr>TaiShan服务器物理结构</vt:lpstr>
      <vt:lpstr>TaiShan服务器逻辑结构</vt:lpstr>
      <vt:lpstr>第N章  华为鲲鹏ARM汇编</vt:lpstr>
      <vt:lpstr>N.2  ARM处理器体系结构</vt:lpstr>
      <vt:lpstr>N.2.1  ARM处理器体系结构</vt:lpstr>
      <vt:lpstr>N.2.1  ARM处理器体系结构</vt:lpstr>
      <vt:lpstr>N.2.1  ARM处理器体系结构</vt:lpstr>
      <vt:lpstr>N.2.1  ARM处理器体系结构</vt:lpstr>
      <vt:lpstr>基于ARMv8的鲲鹏流水线技术</vt:lpstr>
      <vt:lpstr>N.2.1  ARM处理器体系结构</vt:lpstr>
      <vt:lpstr>N.2.2 ARM架构发展史</vt:lpstr>
      <vt:lpstr>N.2.2 ARM架构发展史</vt:lpstr>
      <vt:lpstr>N.2.2 ARM架构发展史</vt:lpstr>
      <vt:lpstr>N.2.2 ARM架构发展史</vt:lpstr>
      <vt:lpstr>N.2.2 ARM架构发展史</vt:lpstr>
      <vt:lpstr>ARM公司授权体系</vt:lpstr>
      <vt:lpstr>N.2.3 ARM服务器处理器的优势</vt:lpstr>
      <vt:lpstr>第N章  华为鲲鹏ARM汇编</vt:lpstr>
      <vt:lpstr>鲲鹏简介</vt:lpstr>
      <vt:lpstr>基于ARMv8的鲲鹏处理器微架构</vt:lpstr>
      <vt:lpstr>鲲鹏处理器</vt:lpstr>
      <vt:lpstr>基于鲲鹏主板的多样化计算产品</vt:lpstr>
      <vt:lpstr>基于鲲鹏920的华为TaiShan 200服务器</vt:lpstr>
      <vt:lpstr>鲲鹏920系列芯片概览</vt:lpstr>
      <vt:lpstr>鲲鹏920芯片概览：高性能、高集成、异构加速</vt:lpstr>
      <vt:lpstr>业界最高性能ARM-Based处理器</vt:lpstr>
      <vt:lpstr>高集成，高能效</vt:lpstr>
      <vt:lpstr>更高的链路带宽、更低的通信时延</vt:lpstr>
      <vt:lpstr>更安全：鲲鹏加速引擎，数据安全加解密</vt:lpstr>
      <vt:lpstr>鲲鹏920系列芯片规格</vt:lpstr>
      <vt:lpstr>鲲鹏920系列芯片架构 – 乐高架构 (1)</vt:lpstr>
      <vt:lpstr>鲲鹏920系列芯片架构 – 乐高架构 (2)</vt:lpstr>
      <vt:lpstr>芯片架构-乐高架构 (3) - 可支持多种封装形态</vt:lpstr>
      <vt:lpstr>鲲鹏920系列芯片架构</vt:lpstr>
      <vt:lpstr>鲲鹏920系列芯片架构 (2)</vt:lpstr>
      <vt:lpstr>鲲鹏920系列芯片架构——Cache模式</vt:lpstr>
      <vt:lpstr>鲲鹏920系列芯片架构——内存子系统 (2)</vt:lpstr>
      <vt:lpstr>芯片架构– IO子系统</vt:lpstr>
      <vt:lpstr>芯片架构– 系统安全&amp;IMU</vt:lpstr>
      <vt:lpstr>鲲鹏920系列芯片——加速器引擎功能 (1)</vt:lpstr>
      <vt:lpstr>鲲鹏920系列芯片——加速器引擎功能 (2)</vt:lpstr>
      <vt:lpstr>鲲鹏系列处理器 vs 业界主流产品的对比</vt:lpstr>
      <vt:lpstr>鲲鹏整体性能对比-内存带宽和时延性能</vt:lpstr>
      <vt:lpstr>鲲鹏整体性能对比- IO性能</vt:lpstr>
      <vt:lpstr>鲲鹏整体性能对比- IO性能 (2)</vt:lpstr>
      <vt:lpstr>鲲鹏系列处理器发展历程</vt:lpstr>
      <vt:lpstr>鲲鹏计算的典型应用场景</vt:lpstr>
      <vt:lpstr>第N章  华为鲲鹏ARM汇编</vt:lpstr>
      <vt:lpstr>N.4  鲲鹏处理器汇编</vt:lpstr>
      <vt:lpstr>N.4.1 基于ARMv8架构的处理器体系结构</vt:lpstr>
      <vt:lpstr>N.4.1 基于ARMv8架构的处理器体系结构</vt:lpstr>
      <vt:lpstr>N.4.1 基于ARMv8架构的处理器体系结构</vt:lpstr>
      <vt:lpstr>N.4.1 基于ARMv8架构的处理器体系结构</vt:lpstr>
      <vt:lpstr>N.4.1 基于ARMv8架构的处理器体系结构</vt:lpstr>
      <vt:lpstr>N.4.2 ARMv8寄存器</vt:lpstr>
      <vt:lpstr>N.4.2 ARMv8寄存器</vt:lpstr>
      <vt:lpstr>N.4.2 ARMv8寄存器</vt:lpstr>
      <vt:lpstr>N.4.2 ARMv8寄存器</vt:lpstr>
      <vt:lpstr>N.4.2 ARMv8寄存器</vt:lpstr>
      <vt:lpstr>N.4.2 ARMv8寄存器</vt:lpstr>
      <vt:lpstr>N.4.3 ARM寻址方式</vt:lpstr>
      <vt:lpstr>N.4.3 ARM寻址方式</vt:lpstr>
      <vt:lpstr>N.4.3 ARM寻址方式</vt:lpstr>
      <vt:lpstr>N.4.3 ARM寻址方式</vt:lpstr>
      <vt:lpstr>N.4.3 ARM寻址方式</vt:lpstr>
      <vt:lpstr>N.4.3 ARM寻址方式</vt:lpstr>
      <vt:lpstr>N.4.3 ARM寻址方式</vt:lpstr>
      <vt:lpstr>N.4.3 ARM寻址方式</vt:lpstr>
      <vt:lpstr>N.4.3 ARM寻址方式</vt:lpstr>
      <vt:lpstr>N.4.3 ARM寻址方式</vt:lpstr>
      <vt:lpstr>N.4.4 ARM指令集</vt:lpstr>
      <vt:lpstr>N.4.4 ARM指令集</vt:lpstr>
      <vt:lpstr>N.4.4 ARM指令集</vt:lpstr>
      <vt:lpstr>N.4.4 ARM指令集</vt:lpstr>
      <vt:lpstr>N.4.4 ARM指令集</vt:lpstr>
      <vt:lpstr>N.4.4 ARM指令集</vt:lpstr>
      <vt:lpstr>N.4.4 ARM指令集</vt:lpstr>
      <vt:lpstr>N.4.4 ARM指令集</vt:lpstr>
      <vt:lpstr>N.4.4 ARM指令集</vt:lpstr>
      <vt:lpstr>N.4.4 ARM指令集</vt:lpstr>
      <vt:lpstr>N.4.4 ARM指令集</vt:lpstr>
      <vt:lpstr>N.4.4 ARM指令集</vt:lpstr>
      <vt:lpstr>N.4.4 ARM指令集</vt:lpstr>
      <vt:lpstr>N.4.5 ARM指令集</vt:lpstr>
      <vt:lpstr>N.4.5 ARM指令集</vt:lpstr>
      <vt:lpstr>N.4.5 ARM指令集</vt:lpstr>
      <vt:lpstr>N.4.5 ARM指令集</vt:lpstr>
      <vt:lpstr>N.4.6 ARM编译与调试</vt:lpstr>
      <vt:lpstr>N.4.6 ARM编译与调试</vt:lpstr>
      <vt:lpstr>N.4.6 ARM编译与调试</vt:lpstr>
      <vt:lpstr>N.4.6 ARM编译与调试</vt:lpstr>
      <vt:lpstr>N.4.6 ARM编译与调试</vt:lpstr>
      <vt:lpstr>N.4.6 ARM编译与调试</vt:lpstr>
      <vt:lpstr>N.4.6 ARM编译与调试</vt:lpstr>
      <vt:lpstr>PowerPoint 演示文稿</vt:lpstr>
      <vt:lpstr>N.4.1 基于ARMv8架构的处理器体系结构</vt:lpstr>
    </vt:vector>
  </TitlesOfParts>
  <Company>Suda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ASM_CH8</dc:title>
  <dc:creator>YJW</dc:creator>
  <cp:lastModifiedBy>John Hu</cp:lastModifiedBy>
  <cp:revision>1780</cp:revision>
  <dcterms:created xsi:type="dcterms:W3CDTF">2008-02-14T05:21:14Z</dcterms:created>
  <dcterms:modified xsi:type="dcterms:W3CDTF">2024-10-29T02:32:24Z</dcterms:modified>
</cp:coreProperties>
</file>